
<file path=[Content_Types].xml><?xml version="1.0" encoding="utf-8"?>
<Types xmlns="http://schemas.openxmlformats.org/package/2006/content-types">
  <Default Extension="png" ContentType="image/png"/>
  <Default Extension="svg" ContentType="image/svg+xml"/>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68"/>
  </p:notesMasterIdLst>
  <p:sldIdLst>
    <p:sldId id="1631" r:id="rId5"/>
    <p:sldId id="1634" r:id="rId6"/>
    <p:sldId id="1635" r:id="rId7"/>
    <p:sldId id="1636" r:id="rId8"/>
    <p:sldId id="1637" r:id="rId9"/>
    <p:sldId id="1638" r:id="rId10"/>
    <p:sldId id="1639" r:id="rId11"/>
    <p:sldId id="1640" r:id="rId12"/>
    <p:sldId id="1198" r:id="rId13"/>
    <p:sldId id="1467" r:id="rId14"/>
    <p:sldId id="1468" r:id="rId15"/>
    <p:sldId id="1853" r:id="rId16"/>
    <p:sldId id="1469" r:id="rId17"/>
    <p:sldId id="1466" r:id="rId18"/>
    <p:sldId id="1470" r:id="rId19"/>
    <p:sldId id="1473" r:id="rId20"/>
    <p:sldId id="1471" r:id="rId21"/>
    <p:sldId id="1474" r:id="rId22"/>
    <p:sldId id="1475" r:id="rId23"/>
    <p:sldId id="1476" r:id="rId24"/>
    <p:sldId id="1480" r:id="rId25"/>
    <p:sldId id="1478" r:id="rId26"/>
    <p:sldId id="1477" r:id="rId27"/>
    <p:sldId id="1482" r:id="rId28"/>
    <p:sldId id="1481" r:id="rId29"/>
    <p:sldId id="1486" r:id="rId30"/>
    <p:sldId id="1483" r:id="rId31"/>
    <p:sldId id="1484" r:id="rId32"/>
    <p:sldId id="1489" r:id="rId33"/>
    <p:sldId id="1485" r:id="rId34"/>
    <p:sldId id="1487" r:id="rId35"/>
    <p:sldId id="1676" r:id="rId36"/>
    <p:sldId id="1488" r:id="rId37"/>
    <p:sldId id="1492" r:id="rId38"/>
    <p:sldId id="1677" r:id="rId39"/>
    <p:sldId id="1678" r:id="rId40"/>
    <p:sldId id="1493" r:id="rId41"/>
    <p:sldId id="1496" r:id="rId42"/>
    <p:sldId id="1497" r:id="rId43"/>
    <p:sldId id="1495" r:id="rId44"/>
    <p:sldId id="1507" r:id="rId45"/>
    <p:sldId id="1563" r:id="rId46"/>
    <p:sldId id="1498" r:id="rId47"/>
    <p:sldId id="1679" r:id="rId48"/>
    <p:sldId id="1680" r:id="rId49"/>
    <p:sldId id="1681" r:id="rId50"/>
    <p:sldId id="1505" r:id="rId51"/>
    <p:sldId id="1502" r:id="rId52"/>
    <p:sldId id="1509" r:id="rId53"/>
    <p:sldId id="1511" r:id="rId54"/>
    <p:sldId id="1513" r:id="rId55"/>
    <p:sldId id="1514" r:id="rId56"/>
    <p:sldId id="1506" r:id="rId57"/>
    <p:sldId id="1503" r:id="rId58"/>
    <p:sldId id="1851" r:id="rId59"/>
    <p:sldId id="1852" r:id="rId60"/>
    <p:sldId id="1516" r:id="rId61"/>
    <p:sldId id="1515" r:id="rId62"/>
    <p:sldId id="1517" r:id="rId63"/>
    <p:sldId id="1518" r:id="rId64"/>
    <p:sldId id="1519" r:id="rId65"/>
    <p:sldId id="1520" r:id="rId66"/>
    <p:sldId id="1521" r:id="rId67"/>
    <p:sldId id="1522" r:id="rId68"/>
    <p:sldId id="1523" r:id="rId69"/>
    <p:sldId id="1682" r:id="rId70"/>
    <p:sldId id="1683" r:id="rId71"/>
    <p:sldId id="1684" r:id="rId72"/>
    <p:sldId id="1525" r:id="rId73"/>
    <p:sldId id="1527" r:id="rId74"/>
    <p:sldId id="1537" r:id="rId75"/>
    <p:sldId id="1538" r:id="rId76"/>
    <p:sldId id="1533" r:id="rId77"/>
    <p:sldId id="1534" r:id="rId78"/>
    <p:sldId id="1846" r:id="rId79"/>
    <p:sldId id="1535" r:id="rId80"/>
    <p:sldId id="1847" r:id="rId81"/>
    <p:sldId id="1848" r:id="rId82"/>
    <p:sldId id="1849" r:id="rId83"/>
    <p:sldId id="1850" r:id="rId84"/>
    <p:sldId id="1845" r:id="rId85"/>
    <p:sldId id="1528" r:id="rId86"/>
    <p:sldId id="1532" r:id="rId87"/>
    <p:sldId id="1530" r:id="rId88"/>
    <p:sldId id="1531" r:id="rId89"/>
    <p:sldId id="1844" r:id="rId90"/>
    <p:sldId id="1539" r:id="rId91"/>
    <p:sldId id="1540" r:id="rId92"/>
    <p:sldId id="1541" r:id="rId93"/>
    <p:sldId id="1542" r:id="rId94"/>
    <p:sldId id="1545" r:id="rId95"/>
    <p:sldId id="1543" r:id="rId96"/>
    <p:sldId id="1544" r:id="rId97"/>
    <p:sldId id="1550" r:id="rId98"/>
    <p:sldId id="1549" r:id="rId99"/>
    <p:sldId id="1547" r:id="rId100"/>
    <p:sldId id="1548" r:id="rId101"/>
    <p:sldId id="1546" r:id="rId102"/>
    <p:sldId id="1707" r:id="rId103"/>
    <p:sldId id="1839" r:id="rId104"/>
    <p:sldId id="1841" r:id="rId105"/>
    <p:sldId id="1842" r:id="rId106"/>
    <p:sldId id="1843" r:id="rId107"/>
    <p:sldId id="1840" r:id="rId108"/>
    <p:sldId id="1709" r:id="rId109"/>
    <p:sldId id="1577" r:id="rId110"/>
    <p:sldId id="1551" r:id="rId111"/>
    <p:sldId id="1584" r:id="rId112"/>
    <p:sldId id="1585" r:id="rId113"/>
    <p:sldId id="1586" r:id="rId114"/>
    <p:sldId id="1587" r:id="rId115"/>
    <p:sldId id="1588" r:id="rId116"/>
    <p:sldId id="1590" r:id="rId117"/>
    <p:sldId id="1592" r:id="rId118"/>
    <p:sldId id="1589" r:id="rId119"/>
    <p:sldId id="1593" r:id="rId120"/>
    <p:sldId id="1594" r:id="rId121"/>
    <p:sldId id="1595" r:id="rId122"/>
    <p:sldId id="1705" r:id="rId123"/>
    <p:sldId id="1706" r:id="rId124"/>
    <p:sldId id="1596" r:id="rId125"/>
    <p:sldId id="1597" r:id="rId126"/>
    <p:sldId id="1599" r:id="rId127"/>
    <p:sldId id="1698" r:id="rId128"/>
    <p:sldId id="1700" r:id="rId129"/>
    <p:sldId id="1701" r:id="rId130"/>
    <p:sldId id="1703" r:id="rId131"/>
    <p:sldId id="1704" r:id="rId132"/>
    <p:sldId id="1598" r:id="rId133"/>
    <p:sldId id="1600" r:id="rId134"/>
    <p:sldId id="1604" r:id="rId135"/>
    <p:sldId id="1619" r:id="rId136"/>
    <p:sldId id="1618" r:id="rId137"/>
    <p:sldId id="1605" r:id="rId138"/>
    <p:sldId id="1620" r:id="rId139"/>
    <p:sldId id="1688" r:id="rId140"/>
    <p:sldId id="1606" r:id="rId141"/>
    <p:sldId id="1607" r:id="rId142"/>
    <p:sldId id="1687" r:id="rId143"/>
    <p:sldId id="1608" r:id="rId144"/>
    <p:sldId id="1689" r:id="rId145"/>
    <p:sldId id="1690" r:id="rId146"/>
    <p:sldId id="1691" r:id="rId147"/>
    <p:sldId id="1692" r:id="rId148"/>
    <p:sldId id="1609" r:id="rId149"/>
    <p:sldId id="1610" r:id="rId150"/>
    <p:sldId id="1611" r:id="rId151"/>
    <p:sldId id="1612" r:id="rId152"/>
    <p:sldId id="1613" r:id="rId153"/>
    <p:sldId id="1614" r:id="rId154"/>
    <p:sldId id="1616" r:id="rId155"/>
    <p:sldId id="1615" r:id="rId156"/>
    <p:sldId id="1693" r:id="rId157"/>
    <p:sldId id="1694" r:id="rId158"/>
    <p:sldId id="1621" r:id="rId159"/>
    <p:sldId id="1626" r:id="rId160"/>
    <p:sldId id="1622" r:id="rId161"/>
    <p:sldId id="1695" r:id="rId162"/>
    <p:sldId id="1696" r:id="rId163"/>
    <p:sldId id="1697" r:id="rId164"/>
    <p:sldId id="1625" r:id="rId165"/>
    <p:sldId id="1623" r:id="rId166"/>
    <p:sldId id="1465" r:id="rId167"/>
  </p:sldIdLst>
  <p:sldSz cx="14630400" cy="8229600"/>
  <p:notesSz cx="6858000" cy="9144000"/>
  <p:defaultTextStyle>
    <a:defPPr>
      <a:defRPr lang="en-US"/>
    </a:defPPr>
    <a:lvl1pPr marL="0" algn="l" defTabSz="1097280" rtl="0" eaLnBrk="1" latinLnBrk="0" hangingPunct="1">
      <a:defRPr sz="2200" kern="1200">
        <a:solidFill>
          <a:schemeClr val="tx1"/>
        </a:solidFill>
        <a:latin typeface="+mn-lt"/>
        <a:ea typeface="+mn-ea"/>
        <a:cs typeface="+mn-cs"/>
      </a:defRPr>
    </a:lvl1pPr>
    <a:lvl2pPr marL="548640" algn="l" defTabSz="1097280" rtl="0" eaLnBrk="1" latinLnBrk="0" hangingPunct="1">
      <a:defRPr sz="2200" kern="1200">
        <a:solidFill>
          <a:schemeClr val="tx1"/>
        </a:solidFill>
        <a:latin typeface="+mn-lt"/>
        <a:ea typeface="+mn-ea"/>
        <a:cs typeface="+mn-cs"/>
      </a:defRPr>
    </a:lvl2pPr>
    <a:lvl3pPr marL="1097280" algn="l" defTabSz="1097280" rtl="0" eaLnBrk="1" latinLnBrk="0" hangingPunct="1">
      <a:defRPr sz="2200" kern="1200">
        <a:solidFill>
          <a:schemeClr val="tx1"/>
        </a:solidFill>
        <a:latin typeface="+mn-lt"/>
        <a:ea typeface="+mn-ea"/>
        <a:cs typeface="+mn-cs"/>
      </a:defRPr>
    </a:lvl3pPr>
    <a:lvl4pPr marL="1645920" algn="l" defTabSz="1097280" rtl="0" eaLnBrk="1" latinLnBrk="0" hangingPunct="1">
      <a:defRPr sz="2200" kern="1200">
        <a:solidFill>
          <a:schemeClr val="tx1"/>
        </a:solidFill>
        <a:latin typeface="+mn-lt"/>
        <a:ea typeface="+mn-ea"/>
        <a:cs typeface="+mn-cs"/>
      </a:defRPr>
    </a:lvl4pPr>
    <a:lvl5pPr marL="2194560" algn="l" defTabSz="1097280" rtl="0" eaLnBrk="1" latinLnBrk="0" hangingPunct="1">
      <a:defRPr sz="2200" kern="1200">
        <a:solidFill>
          <a:schemeClr val="tx1"/>
        </a:solidFill>
        <a:latin typeface="+mn-lt"/>
        <a:ea typeface="+mn-ea"/>
        <a:cs typeface="+mn-cs"/>
      </a:defRPr>
    </a:lvl5pPr>
    <a:lvl6pPr marL="2743200" algn="l" defTabSz="1097280" rtl="0" eaLnBrk="1" latinLnBrk="0" hangingPunct="1">
      <a:defRPr sz="2200" kern="1200">
        <a:solidFill>
          <a:schemeClr val="tx1"/>
        </a:solidFill>
        <a:latin typeface="+mn-lt"/>
        <a:ea typeface="+mn-ea"/>
        <a:cs typeface="+mn-cs"/>
      </a:defRPr>
    </a:lvl6pPr>
    <a:lvl7pPr marL="3291840" algn="l" defTabSz="1097280" rtl="0" eaLnBrk="1" latinLnBrk="0" hangingPunct="1">
      <a:defRPr sz="2200" kern="1200">
        <a:solidFill>
          <a:schemeClr val="tx1"/>
        </a:solidFill>
        <a:latin typeface="+mn-lt"/>
        <a:ea typeface="+mn-ea"/>
        <a:cs typeface="+mn-cs"/>
      </a:defRPr>
    </a:lvl7pPr>
    <a:lvl8pPr marL="3840480" algn="l" defTabSz="1097280" rtl="0" eaLnBrk="1" latinLnBrk="0" hangingPunct="1">
      <a:defRPr sz="2200" kern="1200">
        <a:solidFill>
          <a:schemeClr val="tx1"/>
        </a:solidFill>
        <a:latin typeface="+mn-lt"/>
        <a:ea typeface="+mn-ea"/>
        <a:cs typeface="+mn-cs"/>
      </a:defRPr>
    </a:lvl8pPr>
    <a:lvl9pPr marL="4389120" algn="l" defTabSz="1097280" rtl="0" eaLnBrk="1" latinLnBrk="0" hangingPunct="1">
      <a:defRPr sz="22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592">
          <p15:clr>
            <a:srgbClr val="A4A3A4"/>
          </p15:clr>
        </p15:guide>
        <p15:guide id="2" pos="4608">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alyan Reddy" initials="KR" lastIdx="1" clrIdx="0">
    <p:extLst>
      <p:ext uri="{19B8F6BF-5375-455C-9EA6-DF929625EA0E}">
        <p15:presenceInfo xmlns:p15="http://schemas.microsoft.com/office/powerpoint/2012/main" userId="c9a51c2cda3cd10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38CC4"/>
    <a:srgbClr val="19A6E7"/>
    <a:srgbClr val="1A40C0"/>
    <a:srgbClr val="389954"/>
    <a:srgbClr val="FFA984"/>
    <a:srgbClr val="660066"/>
    <a:srgbClr val="C0A523"/>
    <a:srgbClr val="246B1B"/>
    <a:srgbClr val="E4CF3D"/>
    <a:srgbClr val="99FF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035BB7F-FCDE-3A46-A8EB-62A148496D2B}" v="1333" dt="2021-07-14T10:36:45.621"/>
    <p1510:client id="{4C0C853A-62D0-9A43-A365-7F6DF5EF18B5}" v="309" dt="2021-07-15T02:27:21.95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729" autoAdjust="0"/>
    <p:restoredTop sz="94645"/>
  </p:normalViewPr>
  <p:slideViewPr>
    <p:cSldViewPr snapToGrid="0" snapToObjects="1">
      <p:cViewPr varScale="1">
        <p:scale>
          <a:sx n="91" d="100"/>
          <a:sy n="91" d="100"/>
        </p:scale>
        <p:origin x="558" y="126"/>
      </p:cViewPr>
      <p:guideLst>
        <p:guide orient="horz" pos="2592"/>
        <p:guide pos="4608"/>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slide" Target="slides/slide134.xml"/><Relationship Id="rId159" Type="http://schemas.openxmlformats.org/officeDocument/2006/relationships/slide" Target="slides/slide155.xml"/><Relationship Id="rId170" Type="http://schemas.openxmlformats.org/officeDocument/2006/relationships/presProps" Target="presProps.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53" Type="http://schemas.openxmlformats.org/officeDocument/2006/relationships/slide" Target="slides/slide49.xml"/><Relationship Id="rId74" Type="http://schemas.openxmlformats.org/officeDocument/2006/relationships/slide" Target="slides/slide70.xml"/><Relationship Id="rId128" Type="http://schemas.openxmlformats.org/officeDocument/2006/relationships/slide" Target="slides/slide124.xml"/><Relationship Id="rId149" Type="http://schemas.openxmlformats.org/officeDocument/2006/relationships/slide" Target="slides/slide145.xml"/><Relationship Id="rId5" Type="http://schemas.openxmlformats.org/officeDocument/2006/relationships/slide" Target="slides/slide1.xml"/><Relationship Id="rId95" Type="http://schemas.openxmlformats.org/officeDocument/2006/relationships/slide" Target="slides/slide91.xml"/><Relationship Id="rId160" Type="http://schemas.openxmlformats.org/officeDocument/2006/relationships/slide" Target="slides/slide156.xml"/><Relationship Id="rId216" Type="http://schemas.microsoft.com/office/2015/10/relationships/revisionInfo" Target="revisionInfo.xml"/><Relationship Id="rId22" Type="http://schemas.openxmlformats.org/officeDocument/2006/relationships/slide" Target="slides/slide18.xml"/><Relationship Id="rId43" Type="http://schemas.openxmlformats.org/officeDocument/2006/relationships/slide" Target="slides/slide39.xml"/><Relationship Id="rId64" Type="http://schemas.openxmlformats.org/officeDocument/2006/relationships/slide" Target="slides/slide60.xml"/><Relationship Id="rId118" Type="http://schemas.openxmlformats.org/officeDocument/2006/relationships/slide" Target="slides/slide114.xml"/><Relationship Id="rId139" Type="http://schemas.openxmlformats.org/officeDocument/2006/relationships/slide" Target="slides/slide135.xml"/><Relationship Id="rId85" Type="http://schemas.openxmlformats.org/officeDocument/2006/relationships/slide" Target="slides/slide81.xml"/><Relationship Id="rId150" Type="http://schemas.openxmlformats.org/officeDocument/2006/relationships/slide" Target="slides/slide146.xml"/><Relationship Id="rId171" Type="http://schemas.openxmlformats.org/officeDocument/2006/relationships/viewProps" Target="viewProps.xml"/><Relationship Id="rId12" Type="http://schemas.openxmlformats.org/officeDocument/2006/relationships/slide" Target="slides/slide8.xml"/><Relationship Id="rId33" Type="http://schemas.openxmlformats.org/officeDocument/2006/relationships/slide" Target="slides/slide29.xml"/><Relationship Id="rId108" Type="http://schemas.openxmlformats.org/officeDocument/2006/relationships/slide" Target="slides/slide104.xml"/><Relationship Id="rId129" Type="http://schemas.openxmlformats.org/officeDocument/2006/relationships/slide" Target="slides/slide125.xml"/><Relationship Id="rId54" Type="http://schemas.openxmlformats.org/officeDocument/2006/relationships/slide" Target="slides/slide50.xml"/><Relationship Id="rId75" Type="http://schemas.openxmlformats.org/officeDocument/2006/relationships/slide" Target="slides/slide71.xml"/><Relationship Id="rId96" Type="http://schemas.openxmlformats.org/officeDocument/2006/relationships/slide" Target="slides/slide92.xml"/><Relationship Id="rId140" Type="http://schemas.openxmlformats.org/officeDocument/2006/relationships/slide" Target="slides/slide136.xml"/><Relationship Id="rId161" Type="http://schemas.openxmlformats.org/officeDocument/2006/relationships/slide" Target="slides/slide157.xml"/><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0" Type="http://schemas.openxmlformats.org/officeDocument/2006/relationships/slide" Target="slides/slide126.xml"/><Relationship Id="rId135" Type="http://schemas.openxmlformats.org/officeDocument/2006/relationships/slide" Target="slides/slide131.xml"/><Relationship Id="rId151" Type="http://schemas.openxmlformats.org/officeDocument/2006/relationships/slide" Target="slides/slide147.xml"/><Relationship Id="rId156" Type="http://schemas.openxmlformats.org/officeDocument/2006/relationships/slide" Target="slides/slide152.xml"/><Relationship Id="rId172" Type="http://schemas.openxmlformats.org/officeDocument/2006/relationships/theme" Target="theme/theme1.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141" Type="http://schemas.openxmlformats.org/officeDocument/2006/relationships/slide" Target="slides/slide137.xml"/><Relationship Id="rId146" Type="http://schemas.openxmlformats.org/officeDocument/2006/relationships/slide" Target="slides/slide142.xml"/><Relationship Id="rId167" Type="http://schemas.openxmlformats.org/officeDocument/2006/relationships/slide" Target="slides/slide163.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162" Type="http://schemas.openxmlformats.org/officeDocument/2006/relationships/slide" Target="slides/slide15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slide" Target="slides/slide132.xml"/><Relationship Id="rId157" Type="http://schemas.openxmlformats.org/officeDocument/2006/relationships/slide" Target="slides/slide153.xml"/><Relationship Id="rId61" Type="http://schemas.openxmlformats.org/officeDocument/2006/relationships/slide" Target="slides/slide57.xml"/><Relationship Id="rId82" Type="http://schemas.openxmlformats.org/officeDocument/2006/relationships/slide" Target="slides/slide78.xml"/><Relationship Id="rId152" Type="http://schemas.openxmlformats.org/officeDocument/2006/relationships/slide" Target="slides/slide148.xml"/><Relationship Id="rId173" Type="http://schemas.openxmlformats.org/officeDocument/2006/relationships/tableStyles" Target="tableStyles.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168"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163" Type="http://schemas.openxmlformats.org/officeDocument/2006/relationships/slide" Target="slides/slide159.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slide" Target="slides/slide154.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slide" Target="slides/slide149.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48" Type="http://schemas.openxmlformats.org/officeDocument/2006/relationships/slide" Target="slides/slide144.xml"/><Relationship Id="rId164" Type="http://schemas.openxmlformats.org/officeDocument/2006/relationships/slide" Target="slides/slide160.xml"/><Relationship Id="rId169"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5.xml"/><Relationship Id="rId215" Type="http://schemas.microsoft.com/office/2016/11/relationships/changesInfo" Target="changesInfos/changesInfo1.xml"/><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54" Type="http://schemas.openxmlformats.org/officeDocument/2006/relationships/slide" Target="slides/slide150.xml"/><Relationship Id="rId16" Type="http://schemas.openxmlformats.org/officeDocument/2006/relationships/slide" Target="slides/slide12.xml"/><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slide" Target="slides/slide140.xml"/><Relationship Id="rId90" Type="http://schemas.openxmlformats.org/officeDocument/2006/relationships/slide" Target="slides/slide86.xml"/><Relationship Id="rId165" Type="http://schemas.openxmlformats.org/officeDocument/2006/relationships/slide" Target="slides/slide161.xml"/><Relationship Id="rId27" Type="http://schemas.openxmlformats.org/officeDocument/2006/relationships/slide" Target="slides/slide23.xml"/><Relationship Id="rId48" Type="http://schemas.openxmlformats.org/officeDocument/2006/relationships/slide" Target="slides/slide44.xml"/><Relationship Id="rId69" Type="http://schemas.openxmlformats.org/officeDocument/2006/relationships/slide" Target="slides/slide65.xml"/><Relationship Id="rId113" Type="http://schemas.openxmlformats.org/officeDocument/2006/relationships/slide" Target="slides/slide109.xml"/><Relationship Id="rId134" Type="http://schemas.openxmlformats.org/officeDocument/2006/relationships/slide" Target="slides/slide130.xml"/><Relationship Id="rId80" Type="http://schemas.openxmlformats.org/officeDocument/2006/relationships/slide" Target="slides/slide76.xml"/><Relationship Id="rId155" Type="http://schemas.openxmlformats.org/officeDocument/2006/relationships/slide" Target="slides/slide151.xml"/><Relationship Id="rId17" Type="http://schemas.openxmlformats.org/officeDocument/2006/relationships/slide" Target="slides/slide13.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24" Type="http://schemas.openxmlformats.org/officeDocument/2006/relationships/slide" Target="slides/slide120.xml"/><Relationship Id="rId70" Type="http://schemas.openxmlformats.org/officeDocument/2006/relationships/slide" Target="slides/slide66.xml"/><Relationship Id="rId91" Type="http://schemas.openxmlformats.org/officeDocument/2006/relationships/slide" Target="slides/slide87.xml"/><Relationship Id="rId145" Type="http://schemas.openxmlformats.org/officeDocument/2006/relationships/slide" Target="slides/slide141.xml"/><Relationship Id="rId166" Type="http://schemas.openxmlformats.org/officeDocument/2006/relationships/slide" Target="slides/slide16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tack Simplify" userId="30f9c473cae68561" providerId="LiveId" clId="{4C0C853A-62D0-9A43-A365-7F6DF5EF18B5}"/>
    <pc:docChg chg="undo custSel addSld delSld modSld sldOrd">
      <pc:chgData name="Stack Simplify" userId="30f9c473cae68561" providerId="LiveId" clId="{4C0C853A-62D0-9A43-A365-7F6DF5EF18B5}" dt="2021-07-15T02:27:27.503" v="1926" actId="1076"/>
      <pc:docMkLst>
        <pc:docMk/>
      </pc:docMkLst>
      <pc:sldChg chg="addSp delSp modSp mod">
        <pc:chgData name="Stack Simplify" userId="30f9c473cae68561" providerId="LiveId" clId="{4C0C853A-62D0-9A43-A365-7F6DF5EF18B5}" dt="2021-07-15T00:44:31.762" v="49"/>
        <pc:sldMkLst>
          <pc:docMk/>
          <pc:sldMk cId="2739888766" sldId="256"/>
        </pc:sldMkLst>
        <pc:spChg chg="mod">
          <ac:chgData name="Stack Simplify" userId="30f9c473cae68561" providerId="LiveId" clId="{4C0C853A-62D0-9A43-A365-7F6DF5EF18B5}" dt="2021-07-15T00:44:27.276" v="47" actId="207"/>
          <ac:spMkLst>
            <pc:docMk/>
            <pc:sldMk cId="2739888766" sldId="256"/>
            <ac:spMk id="2" creationId="{00000000-0000-0000-0000-000000000000}"/>
          </ac:spMkLst>
        </pc:spChg>
        <pc:spChg chg="mod">
          <ac:chgData name="Stack Simplify" userId="30f9c473cae68561" providerId="LiveId" clId="{4C0C853A-62D0-9A43-A365-7F6DF5EF18B5}" dt="2021-07-15T00:44:09.072" v="40" actId="1076"/>
          <ac:spMkLst>
            <pc:docMk/>
            <pc:sldMk cId="2739888766" sldId="256"/>
            <ac:spMk id="3" creationId="{00000000-0000-0000-0000-000000000000}"/>
          </ac:spMkLst>
        </pc:spChg>
        <pc:spChg chg="add del mod">
          <ac:chgData name="Stack Simplify" userId="30f9c473cae68561" providerId="LiveId" clId="{4C0C853A-62D0-9A43-A365-7F6DF5EF18B5}" dt="2021-07-15T00:44:31.762" v="49"/>
          <ac:spMkLst>
            <pc:docMk/>
            <pc:sldMk cId="2739888766" sldId="256"/>
            <ac:spMk id="4" creationId="{ABB67F3E-C03E-7D4C-9DE0-A459495ECEC3}"/>
          </ac:spMkLst>
        </pc:spChg>
      </pc:sldChg>
      <pc:sldChg chg="del">
        <pc:chgData name="Stack Simplify" userId="30f9c473cae68561" providerId="LiveId" clId="{4C0C853A-62D0-9A43-A365-7F6DF5EF18B5}" dt="2021-07-15T00:44:33.340" v="50" actId="2696"/>
        <pc:sldMkLst>
          <pc:docMk/>
          <pc:sldMk cId="3965326646" sldId="1512"/>
        </pc:sldMkLst>
      </pc:sldChg>
      <pc:sldChg chg="del">
        <pc:chgData name="Stack Simplify" userId="30f9c473cae68561" providerId="LiveId" clId="{4C0C853A-62D0-9A43-A365-7F6DF5EF18B5}" dt="2021-07-15T01:57:18.292" v="1856" actId="2696"/>
        <pc:sldMkLst>
          <pc:docMk/>
          <pc:sldMk cId="1145650890" sldId="1643"/>
        </pc:sldMkLst>
      </pc:sldChg>
      <pc:sldChg chg="del">
        <pc:chgData name="Stack Simplify" userId="30f9c473cae68561" providerId="LiveId" clId="{4C0C853A-62D0-9A43-A365-7F6DF5EF18B5}" dt="2021-07-15T01:17:31.323" v="907" actId="2696"/>
        <pc:sldMkLst>
          <pc:docMk/>
          <pc:sldMk cId="2308032613" sldId="1648"/>
        </pc:sldMkLst>
      </pc:sldChg>
      <pc:sldChg chg="addSp modSp mod">
        <pc:chgData name="Stack Simplify" userId="30f9c473cae68561" providerId="LiveId" clId="{4C0C853A-62D0-9A43-A365-7F6DF5EF18B5}" dt="2021-07-15T01:43:04.868" v="1596" actId="20577"/>
        <pc:sldMkLst>
          <pc:docMk/>
          <pc:sldMk cId="2743876482" sldId="1649"/>
        </pc:sldMkLst>
        <pc:spChg chg="add mod">
          <ac:chgData name="Stack Simplify" userId="30f9c473cae68561" providerId="LiveId" clId="{4C0C853A-62D0-9A43-A365-7F6DF5EF18B5}" dt="2021-07-15T01:43:04.868" v="1596" actId="20577"/>
          <ac:spMkLst>
            <pc:docMk/>
            <pc:sldMk cId="2743876482" sldId="1649"/>
            <ac:spMk id="12" creationId="{CE53A641-E132-FC49-BA9A-A52729C571BC}"/>
          </ac:spMkLst>
        </pc:spChg>
      </pc:sldChg>
      <pc:sldChg chg="del">
        <pc:chgData name="Stack Simplify" userId="30f9c473cae68561" providerId="LiveId" clId="{4C0C853A-62D0-9A43-A365-7F6DF5EF18B5}" dt="2021-07-15T01:18:26.793" v="909" actId="2696"/>
        <pc:sldMkLst>
          <pc:docMk/>
          <pc:sldMk cId="1616029702" sldId="1650"/>
        </pc:sldMkLst>
      </pc:sldChg>
      <pc:sldChg chg="del">
        <pc:chgData name="Stack Simplify" userId="30f9c473cae68561" providerId="LiveId" clId="{4C0C853A-62D0-9A43-A365-7F6DF5EF18B5}" dt="2021-07-15T01:18:37.202" v="911" actId="2696"/>
        <pc:sldMkLst>
          <pc:docMk/>
          <pc:sldMk cId="284710305" sldId="1651"/>
        </pc:sldMkLst>
      </pc:sldChg>
      <pc:sldChg chg="del">
        <pc:chgData name="Stack Simplify" userId="30f9c473cae68561" providerId="LiveId" clId="{4C0C853A-62D0-9A43-A365-7F6DF5EF18B5}" dt="2021-07-15T01:18:47.589" v="912" actId="2696"/>
        <pc:sldMkLst>
          <pc:docMk/>
          <pc:sldMk cId="3967836502" sldId="1653"/>
        </pc:sldMkLst>
      </pc:sldChg>
      <pc:sldChg chg="del">
        <pc:chgData name="Stack Simplify" userId="30f9c473cae68561" providerId="LiveId" clId="{4C0C853A-62D0-9A43-A365-7F6DF5EF18B5}" dt="2021-07-15T01:18:47.589" v="912" actId="2696"/>
        <pc:sldMkLst>
          <pc:docMk/>
          <pc:sldMk cId="473594856" sldId="1654"/>
        </pc:sldMkLst>
      </pc:sldChg>
      <pc:sldChg chg="addSp delSp modSp mod ord">
        <pc:chgData name="Stack Simplify" userId="30f9c473cae68561" providerId="LiveId" clId="{4C0C853A-62D0-9A43-A365-7F6DF5EF18B5}" dt="2021-07-15T01:48:17.879" v="1796" actId="207"/>
        <pc:sldMkLst>
          <pc:docMk/>
          <pc:sldMk cId="3214241146" sldId="1658"/>
        </pc:sldMkLst>
        <pc:spChg chg="add mod">
          <ac:chgData name="Stack Simplify" userId="30f9c473cae68561" providerId="LiveId" clId="{4C0C853A-62D0-9A43-A365-7F6DF5EF18B5}" dt="2021-07-15T01:48:00.581" v="1792" actId="207"/>
          <ac:spMkLst>
            <pc:docMk/>
            <pc:sldMk cId="3214241146" sldId="1658"/>
            <ac:spMk id="3" creationId="{32B77666-7D68-7640-8746-4251E32DDEC9}"/>
          </ac:spMkLst>
        </pc:spChg>
        <pc:spChg chg="add mod">
          <ac:chgData name="Stack Simplify" userId="30f9c473cae68561" providerId="LiveId" clId="{4C0C853A-62D0-9A43-A365-7F6DF5EF18B5}" dt="2021-07-15T01:47:56.432" v="1791" actId="113"/>
          <ac:spMkLst>
            <pc:docMk/>
            <pc:sldMk cId="3214241146" sldId="1658"/>
            <ac:spMk id="4" creationId="{9420B97E-BFB4-C547-8A19-EC10B0A9586D}"/>
          </ac:spMkLst>
        </pc:spChg>
        <pc:spChg chg="del">
          <ac:chgData name="Stack Simplify" userId="30f9c473cae68561" providerId="LiveId" clId="{4C0C853A-62D0-9A43-A365-7F6DF5EF18B5}" dt="2021-07-15T01:45:16.280" v="1599" actId="478"/>
          <ac:spMkLst>
            <pc:docMk/>
            <pc:sldMk cId="3214241146" sldId="1658"/>
            <ac:spMk id="5" creationId="{C7AF57AF-98D7-5446-8049-CD1D4BB4148D}"/>
          </ac:spMkLst>
        </pc:spChg>
        <pc:spChg chg="del">
          <ac:chgData name="Stack Simplify" userId="30f9c473cae68561" providerId="LiveId" clId="{4C0C853A-62D0-9A43-A365-7F6DF5EF18B5}" dt="2021-07-15T01:45:16.280" v="1599" actId="478"/>
          <ac:spMkLst>
            <pc:docMk/>
            <pc:sldMk cId="3214241146" sldId="1658"/>
            <ac:spMk id="7" creationId="{3800E199-9FE8-D746-8A96-68EAF491CF54}"/>
          </ac:spMkLst>
        </pc:spChg>
        <pc:spChg chg="add mod">
          <ac:chgData name="Stack Simplify" userId="30f9c473cae68561" providerId="LiveId" clId="{4C0C853A-62D0-9A43-A365-7F6DF5EF18B5}" dt="2021-07-15T01:48:05.585" v="1793" actId="207"/>
          <ac:spMkLst>
            <pc:docMk/>
            <pc:sldMk cId="3214241146" sldId="1658"/>
            <ac:spMk id="8" creationId="{BEB4A6B5-C72B-8F44-BDE2-3B623BBBBB9C}"/>
          </ac:spMkLst>
        </pc:spChg>
        <pc:spChg chg="add mod">
          <ac:chgData name="Stack Simplify" userId="30f9c473cae68561" providerId="LiveId" clId="{4C0C853A-62D0-9A43-A365-7F6DF5EF18B5}" dt="2021-07-15T01:48:08.336" v="1794" actId="207"/>
          <ac:spMkLst>
            <pc:docMk/>
            <pc:sldMk cId="3214241146" sldId="1658"/>
            <ac:spMk id="9" creationId="{4782980A-24F1-7F4A-8604-3D59142EFA72}"/>
          </ac:spMkLst>
        </pc:spChg>
        <pc:spChg chg="mod">
          <ac:chgData name="Stack Simplify" userId="30f9c473cae68561" providerId="LiveId" clId="{4C0C853A-62D0-9A43-A365-7F6DF5EF18B5}" dt="2021-07-15T01:47:45.652" v="1788" actId="1076"/>
          <ac:spMkLst>
            <pc:docMk/>
            <pc:sldMk cId="3214241146" sldId="1658"/>
            <ac:spMk id="10" creationId="{B626E982-0E12-DA4E-B2AB-F834320B9217}"/>
          </ac:spMkLst>
        </pc:spChg>
        <pc:spChg chg="add mod">
          <ac:chgData name="Stack Simplify" userId="30f9c473cae68561" providerId="LiveId" clId="{4C0C853A-62D0-9A43-A365-7F6DF5EF18B5}" dt="2021-07-15T01:48:14.439" v="1795" actId="207"/>
          <ac:spMkLst>
            <pc:docMk/>
            <pc:sldMk cId="3214241146" sldId="1658"/>
            <ac:spMk id="11" creationId="{EDCF5125-14D8-F04B-8B05-F5F3B155A83C}"/>
          </ac:spMkLst>
        </pc:spChg>
        <pc:spChg chg="add mod">
          <ac:chgData name="Stack Simplify" userId="30f9c473cae68561" providerId="LiveId" clId="{4C0C853A-62D0-9A43-A365-7F6DF5EF18B5}" dt="2021-07-15T01:48:17.879" v="1796" actId="207"/>
          <ac:spMkLst>
            <pc:docMk/>
            <pc:sldMk cId="3214241146" sldId="1658"/>
            <ac:spMk id="12" creationId="{406B7429-548F-554F-AE24-0B3988E76F33}"/>
          </ac:spMkLst>
        </pc:spChg>
      </pc:sldChg>
      <pc:sldChg chg="del">
        <pc:chgData name="Stack Simplify" userId="30f9c473cae68561" providerId="LiveId" clId="{4C0C853A-62D0-9A43-A365-7F6DF5EF18B5}" dt="2021-07-15T01:21:12.621" v="915" actId="2696"/>
        <pc:sldMkLst>
          <pc:docMk/>
          <pc:sldMk cId="2942177735" sldId="1659"/>
        </pc:sldMkLst>
      </pc:sldChg>
      <pc:sldChg chg="del">
        <pc:chgData name="Stack Simplify" userId="30f9c473cae68561" providerId="LiveId" clId="{4C0C853A-62D0-9A43-A365-7F6DF5EF18B5}" dt="2021-07-15T01:21:12.621" v="915" actId="2696"/>
        <pc:sldMkLst>
          <pc:docMk/>
          <pc:sldMk cId="2313046486" sldId="1660"/>
        </pc:sldMkLst>
      </pc:sldChg>
      <pc:sldChg chg="del">
        <pc:chgData name="Stack Simplify" userId="30f9c473cae68561" providerId="LiveId" clId="{4C0C853A-62D0-9A43-A365-7F6DF5EF18B5}" dt="2021-07-15T01:21:12.621" v="915" actId="2696"/>
        <pc:sldMkLst>
          <pc:docMk/>
          <pc:sldMk cId="2999225818" sldId="1661"/>
        </pc:sldMkLst>
      </pc:sldChg>
      <pc:sldChg chg="modSp mod">
        <pc:chgData name="Stack Simplify" userId="30f9c473cae68561" providerId="LiveId" clId="{4C0C853A-62D0-9A43-A365-7F6DF5EF18B5}" dt="2021-07-15T01:21:27.376" v="942" actId="20577"/>
        <pc:sldMkLst>
          <pc:docMk/>
          <pc:sldMk cId="3694834122" sldId="1663"/>
        </pc:sldMkLst>
        <pc:spChg chg="mod">
          <ac:chgData name="Stack Simplify" userId="30f9c473cae68561" providerId="LiveId" clId="{4C0C853A-62D0-9A43-A365-7F6DF5EF18B5}" dt="2021-07-15T01:21:27.376" v="942" actId="20577"/>
          <ac:spMkLst>
            <pc:docMk/>
            <pc:sldMk cId="3694834122" sldId="1663"/>
            <ac:spMk id="8" creationId="{C2B42D58-29CE-444C-9336-A171E28517BF}"/>
          </ac:spMkLst>
        </pc:spChg>
      </pc:sldChg>
      <pc:sldChg chg="del">
        <pc:chgData name="Stack Simplify" userId="30f9c473cae68561" providerId="LiveId" clId="{4C0C853A-62D0-9A43-A365-7F6DF5EF18B5}" dt="2021-07-15T00:46:08.071" v="57" actId="2696"/>
        <pc:sldMkLst>
          <pc:docMk/>
          <pc:sldMk cId="1183577388" sldId="1667"/>
        </pc:sldMkLst>
      </pc:sldChg>
      <pc:sldChg chg="modSp mod">
        <pc:chgData name="Stack Simplify" userId="30f9c473cae68561" providerId="LiveId" clId="{4C0C853A-62D0-9A43-A365-7F6DF5EF18B5}" dt="2021-07-15T01:56:47.859" v="1854" actId="20577"/>
        <pc:sldMkLst>
          <pc:docMk/>
          <pc:sldMk cId="3686579441" sldId="1668"/>
        </pc:sldMkLst>
        <pc:spChg chg="mod">
          <ac:chgData name="Stack Simplify" userId="30f9c473cae68561" providerId="LiveId" clId="{4C0C853A-62D0-9A43-A365-7F6DF5EF18B5}" dt="2021-07-15T01:56:47.859" v="1854" actId="20577"/>
          <ac:spMkLst>
            <pc:docMk/>
            <pc:sldMk cId="3686579441" sldId="1668"/>
            <ac:spMk id="9" creationId="{FE515FD1-7CC1-FE44-9A14-D500B7D8D082}"/>
          </ac:spMkLst>
        </pc:spChg>
      </pc:sldChg>
      <pc:sldChg chg="delSp modSp mod">
        <pc:chgData name="Stack Simplify" userId="30f9c473cae68561" providerId="LiveId" clId="{4C0C853A-62D0-9A43-A365-7F6DF5EF18B5}" dt="2021-07-15T01:49:04.116" v="1800" actId="113"/>
        <pc:sldMkLst>
          <pc:docMk/>
          <pc:sldMk cId="3977126935" sldId="1669"/>
        </pc:sldMkLst>
        <pc:spChg chg="mod">
          <ac:chgData name="Stack Simplify" userId="30f9c473cae68561" providerId="LiveId" clId="{4C0C853A-62D0-9A43-A365-7F6DF5EF18B5}" dt="2021-07-15T01:49:04.116" v="1800" actId="113"/>
          <ac:spMkLst>
            <pc:docMk/>
            <pc:sldMk cId="3977126935" sldId="1669"/>
            <ac:spMk id="5" creationId="{815DC0D1-E568-BE4B-A7F5-19839A5F736E}"/>
          </ac:spMkLst>
        </pc:spChg>
        <pc:spChg chg="del">
          <ac:chgData name="Stack Simplify" userId="30f9c473cae68561" providerId="LiveId" clId="{4C0C853A-62D0-9A43-A365-7F6DF5EF18B5}" dt="2021-07-15T01:30:31.432" v="1222" actId="478"/>
          <ac:spMkLst>
            <pc:docMk/>
            <pc:sldMk cId="3977126935" sldId="1669"/>
            <ac:spMk id="7" creationId="{1DF8E139-C8D2-B74C-8820-78E78E98EFC2}"/>
          </ac:spMkLst>
        </pc:spChg>
      </pc:sldChg>
      <pc:sldChg chg="addSp delSp modSp mod ord delAnim modAnim">
        <pc:chgData name="Stack Simplify" userId="30f9c473cae68561" providerId="LiveId" clId="{4C0C853A-62D0-9A43-A365-7F6DF5EF18B5}" dt="2021-07-15T02:01:20.421" v="1857" actId="20578"/>
        <pc:sldMkLst>
          <pc:docMk/>
          <pc:sldMk cId="1027478377" sldId="1670"/>
        </pc:sldMkLst>
        <pc:spChg chg="add mod">
          <ac:chgData name="Stack Simplify" userId="30f9c473cae68561" providerId="LiveId" clId="{4C0C853A-62D0-9A43-A365-7F6DF5EF18B5}" dt="2021-07-15T01:24:51.810" v="1015" actId="20577"/>
          <ac:spMkLst>
            <pc:docMk/>
            <pc:sldMk cId="1027478377" sldId="1670"/>
            <ac:spMk id="3" creationId="{18E721CA-1A60-314C-98F5-BB3FA5555413}"/>
          </ac:spMkLst>
        </pc:spChg>
        <pc:spChg chg="mod">
          <ac:chgData name="Stack Simplify" userId="30f9c473cae68561" providerId="LiveId" clId="{4C0C853A-62D0-9A43-A365-7F6DF5EF18B5}" dt="2021-07-15T01:16:18.909" v="900" actId="1076"/>
          <ac:spMkLst>
            <pc:docMk/>
            <pc:sldMk cId="1027478377" sldId="1670"/>
            <ac:spMk id="11" creationId="{2A914F69-786C-F441-B66E-A1DEB2F12ECA}"/>
          </ac:spMkLst>
        </pc:spChg>
        <pc:spChg chg="mod">
          <ac:chgData name="Stack Simplify" userId="30f9c473cae68561" providerId="LiveId" clId="{4C0C853A-62D0-9A43-A365-7F6DF5EF18B5}" dt="2021-07-15T01:16:18.909" v="900" actId="1076"/>
          <ac:spMkLst>
            <pc:docMk/>
            <pc:sldMk cId="1027478377" sldId="1670"/>
            <ac:spMk id="12" creationId="{77A809A4-7DCF-4E41-A335-E5847995B9F3}"/>
          </ac:spMkLst>
        </pc:spChg>
        <pc:spChg chg="mod">
          <ac:chgData name="Stack Simplify" userId="30f9c473cae68561" providerId="LiveId" clId="{4C0C853A-62D0-9A43-A365-7F6DF5EF18B5}" dt="2021-07-15T01:16:18.909" v="900" actId="1076"/>
          <ac:spMkLst>
            <pc:docMk/>
            <pc:sldMk cId="1027478377" sldId="1670"/>
            <ac:spMk id="13" creationId="{F9A2D334-475B-CF42-B353-F8EC8A923E85}"/>
          </ac:spMkLst>
        </pc:spChg>
        <pc:spChg chg="mod">
          <ac:chgData name="Stack Simplify" userId="30f9c473cae68561" providerId="LiveId" clId="{4C0C853A-62D0-9A43-A365-7F6DF5EF18B5}" dt="2021-07-15T01:16:18.909" v="900" actId="1076"/>
          <ac:spMkLst>
            <pc:docMk/>
            <pc:sldMk cId="1027478377" sldId="1670"/>
            <ac:spMk id="14" creationId="{E524B06D-4A7B-CC45-9AA7-4108317FE7E7}"/>
          </ac:spMkLst>
        </pc:spChg>
        <pc:spChg chg="mod">
          <ac:chgData name="Stack Simplify" userId="30f9c473cae68561" providerId="LiveId" clId="{4C0C853A-62D0-9A43-A365-7F6DF5EF18B5}" dt="2021-07-15T01:16:18.909" v="900" actId="1076"/>
          <ac:spMkLst>
            <pc:docMk/>
            <pc:sldMk cId="1027478377" sldId="1670"/>
            <ac:spMk id="15" creationId="{6E61BEF0-7F0D-FF47-9A14-073EC41BA52C}"/>
          </ac:spMkLst>
        </pc:spChg>
        <pc:spChg chg="mod">
          <ac:chgData name="Stack Simplify" userId="30f9c473cae68561" providerId="LiveId" clId="{4C0C853A-62D0-9A43-A365-7F6DF5EF18B5}" dt="2021-07-15T01:15:11.708" v="891" actId="255"/>
          <ac:spMkLst>
            <pc:docMk/>
            <pc:sldMk cId="1027478377" sldId="1670"/>
            <ac:spMk id="16" creationId="{E8A88A79-73B8-4E4D-B46A-3F4597195E25}"/>
          </ac:spMkLst>
        </pc:spChg>
        <pc:spChg chg="mod">
          <ac:chgData name="Stack Simplify" userId="30f9c473cae68561" providerId="LiveId" clId="{4C0C853A-62D0-9A43-A365-7F6DF5EF18B5}" dt="2021-07-15T01:15:11.708" v="891" actId="255"/>
          <ac:spMkLst>
            <pc:docMk/>
            <pc:sldMk cId="1027478377" sldId="1670"/>
            <ac:spMk id="17" creationId="{29D56F84-C597-AE48-85A9-859A970D2D12}"/>
          </ac:spMkLst>
        </pc:spChg>
        <pc:spChg chg="mod">
          <ac:chgData name="Stack Simplify" userId="30f9c473cae68561" providerId="LiveId" clId="{4C0C853A-62D0-9A43-A365-7F6DF5EF18B5}" dt="2021-07-15T01:15:11.708" v="891" actId="255"/>
          <ac:spMkLst>
            <pc:docMk/>
            <pc:sldMk cId="1027478377" sldId="1670"/>
            <ac:spMk id="18" creationId="{19F83FF5-5164-544C-A2AF-82A355C535FB}"/>
          </ac:spMkLst>
        </pc:spChg>
        <pc:spChg chg="mod">
          <ac:chgData name="Stack Simplify" userId="30f9c473cae68561" providerId="LiveId" clId="{4C0C853A-62D0-9A43-A365-7F6DF5EF18B5}" dt="2021-07-15T01:15:11.708" v="891" actId="255"/>
          <ac:spMkLst>
            <pc:docMk/>
            <pc:sldMk cId="1027478377" sldId="1670"/>
            <ac:spMk id="19" creationId="{C63B7739-7FA8-D944-BADB-AEAFB0AEDF50}"/>
          </ac:spMkLst>
        </pc:spChg>
        <pc:spChg chg="mod">
          <ac:chgData name="Stack Simplify" userId="30f9c473cae68561" providerId="LiveId" clId="{4C0C853A-62D0-9A43-A365-7F6DF5EF18B5}" dt="2021-07-15T01:15:43.680" v="895" actId="255"/>
          <ac:spMkLst>
            <pc:docMk/>
            <pc:sldMk cId="1027478377" sldId="1670"/>
            <ac:spMk id="20" creationId="{E0BF330A-386C-8C44-B1E8-6F68D41D05D9}"/>
          </ac:spMkLst>
        </pc:spChg>
        <pc:spChg chg="add mod">
          <ac:chgData name="Stack Simplify" userId="30f9c473cae68561" providerId="LiveId" clId="{4C0C853A-62D0-9A43-A365-7F6DF5EF18B5}" dt="2021-07-15T01:16:21.877" v="901" actId="1076"/>
          <ac:spMkLst>
            <pc:docMk/>
            <pc:sldMk cId="1027478377" sldId="1670"/>
            <ac:spMk id="21" creationId="{8CF48712-F6E9-8841-AC46-45D3D76FA093}"/>
          </ac:spMkLst>
        </pc:spChg>
        <pc:spChg chg="add mod">
          <ac:chgData name="Stack Simplify" userId="30f9c473cae68561" providerId="LiveId" clId="{4C0C853A-62D0-9A43-A365-7F6DF5EF18B5}" dt="2021-07-15T01:16:24.634" v="902" actId="1076"/>
          <ac:spMkLst>
            <pc:docMk/>
            <pc:sldMk cId="1027478377" sldId="1670"/>
            <ac:spMk id="22" creationId="{B5786CF6-714E-C045-B64B-D6C3DA71D4F6}"/>
          </ac:spMkLst>
        </pc:spChg>
        <pc:spChg chg="mod">
          <ac:chgData name="Stack Simplify" userId="30f9c473cae68561" providerId="LiveId" clId="{4C0C853A-62D0-9A43-A365-7F6DF5EF18B5}" dt="2021-07-15T01:16:18.909" v="900" actId="1076"/>
          <ac:spMkLst>
            <pc:docMk/>
            <pc:sldMk cId="1027478377" sldId="1670"/>
            <ac:spMk id="23" creationId="{DB7AAD09-0E4E-0340-8F0C-5FE6AA39FF4B}"/>
          </ac:spMkLst>
        </pc:spChg>
        <pc:spChg chg="mod">
          <ac:chgData name="Stack Simplify" userId="30f9c473cae68561" providerId="LiveId" clId="{4C0C853A-62D0-9A43-A365-7F6DF5EF18B5}" dt="2021-07-15T01:16:21.877" v="901" actId="1076"/>
          <ac:spMkLst>
            <pc:docMk/>
            <pc:sldMk cId="1027478377" sldId="1670"/>
            <ac:spMk id="24" creationId="{F68FD88E-5C2D-BE4D-AB09-B365E14B7B25}"/>
          </ac:spMkLst>
        </pc:spChg>
        <pc:spChg chg="mod">
          <ac:chgData name="Stack Simplify" userId="30f9c473cae68561" providerId="LiveId" clId="{4C0C853A-62D0-9A43-A365-7F6DF5EF18B5}" dt="2021-07-15T01:49:49.219" v="1804" actId="255"/>
          <ac:spMkLst>
            <pc:docMk/>
            <pc:sldMk cId="1027478377" sldId="1670"/>
            <ac:spMk id="25" creationId="{229F845A-B47B-EF4A-94D9-242977856A0C}"/>
          </ac:spMkLst>
        </pc:spChg>
        <pc:spChg chg="del">
          <ac:chgData name="Stack Simplify" userId="30f9c473cae68561" providerId="LiveId" clId="{4C0C853A-62D0-9A43-A365-7F6DF5EF18B5}" dt="2021-07-15T01:10:57.472" v="603" actId="478"/>
          <ac:spMkLst>
            <pc:docMk/>
            <pc:sldMk cId="1027478377" sldId="1670"/>
            <ac:spMk id="26" creationId="{22C4B4FF-955E-8043-8FF6-EBD34AC0045E}"/>
          </ac:spMkLst>
        </pc:spChg>
        <pc:spChg chg="add mod">
          <ac:chgData name="Stack Simplify" userId="30f9c473cae68561" providerId="LiveId" clId="{4C0C853A-62D0-9A43-A365-7F6DF5EF18B5}" dt="2021-07-15T01:16:24.634" v="902" actId="1076"/>
          <ac:spMkLst>
            <pc:docMk/>
            <pc:sldMk cId="1027478377" sldId="1670"/>
            <ac:spMk id="27" creationId="{4E35231F-8E69-EC4D-9FB0-5D682730AE9A}"/>
          </ac:spMkLst>
        </pc:spChg>
        <pc:spChg chg="mod">
          <ac:chgData name="Stack Simplify" userId="30f9c473cae68561" providerId="LiveId" clId="{4C0C853A-62D0-9A43-A365-7F6DF5EF18B5}" dt="2021-07-15T01:15:11.708" v="891" actId="255"/>
          <ac:spMkLst>
            <pc:docMk/>
            <pc:sldMk cId="1027478377" sldId="1670"/>
            <ac:spMk id="28" creationId="{C9B7E6E4-DC44-0644-A474-1AA447A6D38B}"/>
          </ac:spMkLst>
        </pc:spChg>
        <pc:spChg chg="mod">
          <ac:chgData name="Stack Simplify" userId="30f9c473cae68561" providerId="LiveId" clId="{4C0C853A-62D0-9A43-A365-7F6DF5EF18B5}" dt="2021-07-15T01:34:57.256" v="1293" actId="1076"/>
          <ac:spMkLst>
            <pc:docMk/>
            <pc:sldMk cId="1027478377" sldId="1670"/>
            <ac:spMk id="29" creationId="{55C2B6D3-00E8-5641-9110-E68086CA0B82}"/>
          </ac:spMkLst>
        </pc:spChg>
        <pc:spChg chg="add mod">
          <ac:chgData name="Stack Simplify" userId="30f9c473cae68561" providerId="LiveId" clId="{4C0C853A-62D0-9A43-A365-7F6DF5EF18B5}" dt="2021-07-15T01:15:11.708" v="891" actId="255"/>
          <ac:spMkLst>
            <pc:docMk/>
            <pc:sldMk cId="1027478377" sldId="1670"/>
            <ac:spMk id="30" creationId="{BD2E4674-A89A-9544-A684-D30D89444965}"/>
          </ac:spMkLst>
        </pc:spChg>
        <pc:spChg chg="add mod">
          <ac:chgData name="Stack Simplify" userId="30f9c473cae68561" providerId="LiveId" clId="{4C0C853A-62D0-9A43-A365-7F6DF5EF18B5}" dt="2021-07-15T01:15:11.708" v="891" actId="255"/>
          <ac:spMkLst>
            <pc:docMk/>
            <pc:sldMk cId="1027478377" sldId="1670"/>
            <ac:spMk id="31" creationId="{80E41E24-9E65-B548-973E-15596AD55C59}"/>
          </ac:spMkLst>
        </pc:spChg>
      </pc:sldChg>
      <pc:sldChg chg="addSp delSp modSp mod modAnim">
        <pc:chgData name="Stack Simplify" userId="30f9c473cae68561" providerId="LiveId" clId="{4C0C853A-62D0-9A43-A365-7F6DF5EF18B5}" dt="2021-07-15T01:50:31.964" v="1805" actId="14100"/>
        <pc:sldMkLst>
          <pc:docMk/>
          <pc:sldMk cId="3409365225" sldId="1671"/>
        </pc:sldMkLst>
        <pc:spChg chg="mod">
          <ac:chgData name="Stack Simplify" userId="30f9c473cae68561" providerId="LiveId" clId="{4C0C853A-62D0-9A43-A365-7F6DF5EF18B5}" dt="2021-07-15T00:57:49.328" v="296" actId="1076"/>
          <ac:spMkLst>
            <pc:docMk/>
            <pc:sldMk cId="3409365225" sldId="1671"/>
            <ac:spMk id="4" creationId="{2AE90B14-8907-3443-8644-9C0FCC87CC47}"/>
          </ac:spMkLst>
        </pc:spChg>
        <pc:spChg chg="add mod">
          <ac:chgData name="Stack Simplify" userId="30f9c473cae68561" providerId="LiveId" clId="{4C0C853A-62D0-9A43-A365-7F6DF5EF18B5}" dt="2021-07-15T01:50:31.964" v="1805" actId="14100"/>
          <ac:spMkLst>
            <pc:docMk/>
            <pc:sldMk cId="3409365225" sldId="1671"/>
            <ac:spMk id="10" creationId="{6361BDBE-A9B2-B84C-A2D6-BA2A0E68C37C}"/>
          </ac:spMkLst>
        </pc:spChg>
        <pc:spChg chg="add mod">
          <ac:chgData name="Stack Simplify" userId="30f9c473cae68561" providerId="LiveId" clId="{4C0C853A-62D0-9A43-A365-7F6DF5EF18B5}" dt="2021-07-15T01:37:54.851" v="1455" actId="207"/>
          <ac:spMkLst>
            <pc:docMk/>
            <pc:sldMk cId="3409365225" sldId="1671"/>
            <ac:spMk id="11" creationId="{F1B05125-A45B-4246-9C73-CD122A57C4CE}"/>
          </ac:spMkLst>
        </pc:spChg>
        <pc:picChg chg="add mod">
          <ac:chgData name="Stack Simplify" userId="30f9c473cae68561" providerId="LiveId" clId="{4C0C853A-62D0-9A43-A365-7F6DF5EF18B5}" dt="2021-07-15T00:58:31.688" v="304" actId="1076"/>
          <ac:picMkLst>
            <pc:docMk/>
            <pc:sldMk cId="3409365225" sldId="1671"/>
            <ac:picMk id="3" creationId="{1A9F2588-0737-2B49-A68A-5D50B7F62D7E}"/>
          </ac:picMkLst>
        </pc:picChg>
        <pc:picChg chg="del">
          <ac:chgData name="Stack Simplify" userId="30f9c473cae68561" providerId="LiveId" clId="{4C0C853A-62D0-9A43-A365-7F6DF5EF18B5}" dt="2021-07-15T00:57:10.265" v="291" actId="478"/>
          <ac:picMkLst>
            <pc:docMk/>
            <pc:sldMk cId="3409365225" sldId="1671"/>
            <ac:picMk id="5" creationId="{5CAE2D5B-75A5-E84E-B0E9-734ED8DBA0CB}"/>
          </ac:picMkLst>
        </pc:picChg>
        <pc:picChg chg="add mod">
          <ac:chgData name="Stack Simplify" userId="30f9c473cae68561" providerId="LiveId" clId="{4C0C853A-62D0-9A43-A365-7F6DF5EF18B5}" dt="2021-07-15T00:58:57.712" v="307" actId="1076"/>
          <ac:picMkLst>
            <pc:docMk/>
            <pc:sldMk cId="3409365225" sldId="1671"/>
            <ac:picMk id="6" creationId="{0724C670-8AD6-7248-9F4B-8D3B028F67A5}"/>
          </ac:picMkLst>
        </pc:picChg>
        <pc:picChg chg="del">
          <ac:chgData name="Stack Simplify" userId="30f9c473cae68561" providerId="LiveId" clId="{4C0C853A-62D0-9A43-A365-7F6DF5EF18B5}" dt="2021-07-15T00:57:08.409" v="290" actId="478"/>
          <ac:picMkLst>
            <pc:docMk/>
            <pc:sldMk cId="3409365225" sldId="1671"/>
            <ac:picMk id="7" creationId="{DD76D959-C2B1-074C-AA0F-BB6505504B6F}"/>
          </ac:picMkLst>
        </pc:picChg>
        <pc:picChg chg="del">
          <ac:chgData name="Stack Simplify" userId="30f9c473cae68561" providerId="LiveId" clId="{4C0C853A-62D0-9A43-A365-7F6DF5EF18B5}" dt="2021-07-15T00:57:08.409" v="290" actId="478"/>
          <ac:picMkLst>
            <pc:docMk/>
            <pc:sldMk cId="3409365225" sldId="1671"/>
            <ac:picMk id="8" creationId="{C8C19524-9B46-9940-8763-54AD7EBED322}"/>
          </ac:picMkLst>
        </pc:picChg>
        <pc:picChg chg="add mod">
          <ac:chgData name="Stack Simplify" userId="30f9c473cae68561" providerId="LiveId" clId="{4C0C853A-62D0-9A43-A365-7F6DF5EF18B5}" dt="2021-07-15T00:58:55.711" v="306" actId="1076"/>
          <ac:picMkLst>
            <pc:docMk/>
            <pc:sldMk cId="3409365225" sldId="1671"/>
            <ac:picMk id="9" creationId="{FF7F7499-0985-4B45-93F2-DF8A3B87A9BB}"/>
          </ac:picMkLst>
        </pc:picChg>
        <pc:cxnChg chg="add mod">
          <ac:chgData name="Stack Simplify" userId="30f9c473cae68561" providerId="LiveId" clId="{4C0C853A-62D0-9A43-A365-7F6DF5EF18B5}" dt="2021-07-15T01:50:31.964" v="1805" actId="14100"/>
          <ac:cxnSpMkLst>
            <pc:docMk/>
            <pc:sldMk cId="3409365225" sldId="1671"/>
            <ac:cxnSpMk id="13" creationId="{5EB2E781-1347-D64A-BE88-730BC8FF87E7}"/>
          </ac:cxnSpMkLst>
        </pc:cxnChg>
      </pc:sldChg>
      <pc:sldChg chg="addSp modSp mod ord">
        <pc:chgData name="Stack Simplify" userId="30f9c473cae68561" providerId="LiveId" clId="{4C0C853A-62D0-9A43-A365-7F6DF5EF18B5}" dt="2021-07-15T01:25:02.317" v="1016" actId="6549"/>
        <pc:sldMkLst>
          <pc:docMk/>
          <pc:sldMk cId="1485709922" sldId="1672"/>
        </pc:sldMkLst>
        <pc:spChg chg="add mod">
          <ac:chgData name="Stack Simplify" userId="30f9c473cae68561" providerId="LiveId" clId="{4C0C853A-62D0-9A43-A365-7F6DF5EF18B5}" dt="2021-07-15T01:05:06.846" v="537" actId="207"/>
          <ac:spMkLst>
            <pc:docMk/>
            <pc:sldMk cId="1485709922" sldId="1672"/>
            <ac:spMk id="3" creationId="{D03013AD-C5AA-8847-BD78-B4791BD8A067}"/>
          </ac:spMkLst>
        </pc:spChg>
        <pc:spChg chg="mod">
          <ac:chgData name="Stack Simplify" userId="30f9c473cae68561" providerId="LiveId" clId="{4C0C853A-62D0-9A43-A365-7F6DF5EF18B5}" dt="2021-07-15T01:25:02.317" v="1016" actId="6549"/>
          <ac:spMkLst>
            <pc:docMk/>
            <pc:sldMk cId="1485709922" sldId="1672"/>
            <ac:spMk id="5" creationId="{4525400B-092C-7C42-9ED8-F2852A9A3F3D}"/>
          </ac:spMkLst>
        </pc:spChg>
        <pc:spChg chg="mod">
          <ac:chgData name="Stack Simplify" userId="30f9c473cae68561" providerId="LiveId" clId="{4C0C853A-62D0-9A43-A365-7F6DF5EF18B5}" dt="2021-07-15T01:05:24.394" v="539" actId="207"/>
          <ac:spMkLst>
            <pc:docMk/>
            <pc:sldMk cId="1485709922" sldId="1672"/>
            <ac:spMk id="6" creationId="{B20FE29F-F3C8-9745-A243-50916829392A}"/>
          </ac:spMkLst>
        </pc:spChg>
        <pc:spChg chg="mod">
          <ac:chgData name="Stack Simplify" userId="30f9c473cae68561" providerId="LiveId" clId="{4C0C853A-62D0-9A43-A365-7F6DF5EF18B5}" dt="2021-07-15T01:05:01.985" v="536" actId="207"/>
          <ac:spMkLst>
            <pc:docMk/>
            <pc:sldMk cId="1485709922" sldId="1672"/>
            <ac:spMk id="7" creationId="{530DF2B8-9947-1249-9DEA-FBF9A498E65D}"/>
          </ac:spMkLst>
        </pc:spChg>
      </pc:sldChg>
      <pc:sldChg chg="modSp mod">
        <pc:chgData name="Stack Simplify" userId="30f9c473cae68561" providerId="LiveId" clId="{4C0C853A-62D0-9A43-A365-7F6DF5EF18B5}" dt="2021-07-15T01:04:03.147" v="532"/>
        <pc:sldMkLst>
          <pc:docMk/>
          <pc:sldMk cId="2972254933" sldId="1673"/>
        </pc:sldMkLst>
        <pc:graphicFrameChg chg="mod modGraphic">
          <ac:chgData name="Stack Simplify" userId="30f9c473cae68561" providerId="LiveId" clId="{4C0C853A-62D0-9A43-A365-7F6DF5EF18B5}" dt="2021-07-15T01:04:03.147" v="532"/>
          <ac:graphicFrameMkLst>
            <pc:docMk/>
            <pc:sldMk cId="2972254933" sldId="1673"/>
            <ac:graphicFrameMk id="5" creationId="{79FF1EB2-BDAC-F149-A12B-C2B78186B59E}"/>
          </ac:graphicFrameMkLst>
        </pc:graphicFrameChg>
      </pc:sldChg>
      <pc:sldChg chg="del">
        <pc:chgData name="Stack Simplify" userId="30f9c473cae68561" providerId="LiveId" clId="{4C0C853A-62D0-9A43-A365-7F6DF5EF18B5}" dt="2021-07-15T01:01:45.662" v="369" actId="2696"/>
        <pc:sldMkLst>
          <pc:docMk/>
          <pc:sldMk cId="507796125" sldId="1674"/>
        </pc:sldMkLst>
      </pc:sldChg>
      <pc:sldChg chg="del">
        <pc:chgData name="Stack Simplify" userId="30f9c473cae68561" providerId="LiveId" clId="{4C0C853A-62D0-9A43-A365-7F6DF5EF18B5}" dt="2021-07-15T00:44:35.417" v="51" actId="2696"/>
        <pc:sldMkLst>
          <pc:docMk/>
          <pc:sldMk cId="3758956620" sldId="1675"/>
        </pc:sldMkLst>
      </pc:sldChg>
      <pc:sldChg chg="del">
        <pc:chgData name="Stack Simplify" userId="30f9c473cae68561" providerId="LiveId" clId="{4C0C853A-62D0-9A43-A365-7F6DF5EF18B5}" dt="2021-07-15T00:44:39.290" v="52" actId="2696"/>
        <pc:sldMkLst>
          <pc:docMk/>
          <pc:sldMk cId="672132890" sldId="1685"/>
        </pc:sldMkLst>
      </pc:sldChg>
      <pc:sldChg chg="addSp delSp modSp add mod">
        <pc:chgData name="Stack Simplify" userId="30f9c473cae68561" providerId="LiveId" clId="{4C0C853A-62D0-9A43-A365-7F6DF5EF18B5}" dt="2021-07-15T00:56:46.778" v="288" actId="27636"/>
        <pc:sldMkLst>
          <pc:docMk/>
          <pc:sldMk cId="4203375504" sldId="1853"/>
        </pc:sldMkLst>
        <pc:spChg chg="mod">
          <ac:chgData name="Stack Simplify" userId="30f9c473cae68561" providerId="LiveId" clId="{4C0C853A-62D0-9A43-A365-7F6DF5EF18B5}" dt="2021-07-15T00:56:46.778" v="288" actId="27636"/>
          <ac:spMkLst>
            <pc:docMk/>
            <pc:sldMk cId="4203375504" sldId="1853"/>
            <ac:spMk id="4" creationId="{5763802B-56F7-E14A-8970-D6A723EB2030}"/>
          </ac:spMkLst>
        </pc:spChg>
        <pc:spChg chg="mod">
          <ac:chgData name="Stack Simplify" userId="30f9c473cae68561" providerId="LiveId" clId="{4C0C853A-62D0-9A43-A365-7F6DF5EF18B5}" dt="2021-07-15T00:52:18.809" v="228" actId="1076"/>
          <ac:spMkLst>
            <pc:docMk/>
            <pc:sldMk cId="4203375504" sldId="1853"/>
            <ac:spMk id="6" creationId="{129423C0-0045-FC4B-9008-75AFCD22242D}"/>
          </ac:spMkLst>
        </pc:spChg>
        <pc:spChg chg="mod">
          <ac:chgData name="Stack Simplify" userId="30f9c473cae68561" providerId="LiveId" clId="{4C0C853A-62D0-9A43-A365-7F6DF5EF18B5}" dt="2021-07-15T00:52:18.809" v="228" actId="1076"/>
          <ac:spMkLst>
            <pc:docMk/>
            <pc:sldMk cId="4203375504" sldId="1853"/>
            <ac:spMk id="7" creationId="{A786B1EC-BAED-3E4C-AAEB-5751EB2936F9}"/>
          </ac:spMkLst>
        </pc:spChg>
        <pc:spChg chg="mod">
          <ac:chgData name="Stack Simplify" userId="30f9c473cae68561" providerId="LiveId" clId="{4C0C853A-62D0-9A43-A365-7F6DF5EF18B5}" dt="2021-07-15T00:52:18.809" v="228" actId="1076"/>
          <ac:spMkLst>
            <pc:docMk/>
            <pc:sldMk cId="4203375504" sldId="1853"/>
            <ac:spMk id="8" creationId="{2EB11B94-4468-E34B-AA30-8B71838A07C9}"/>
          </ac:spMkLst>
        </pc:spChg>
        <pc:spChg chg="mod">
          <ac:chgData name="Stack Simplify" userId="30f9c473cae68561" providerId="LiveId" clId="{4C0C853A-62D0-9A43-A365-7F6DF5EF18B5}" dt="2021-07-15T00:52:18.809" v="228" actId="1076"/>
          <ac:spMkLst>
            <pc:docMk/>
            <pc:sldMk cId="4203375504" sldId="1853"/>
            <ac:spMk id="9" creationId="{43C97FC4-F56C-6945-B7F4-F4DBDCF7B3BF}"/>
          </ac:spMkLst>
        </pc:spChg>
        <pc:spChg chg="mod">
          <ac:chgData name="Stack Simplify" userId="30f9c473cae68561" providerId="LiveId" clId="{4C0C853A-62D0-9A43-A365-7F6DF5EF18B5}" dt="2021-07-15T00:52:18.809" v="228" actId="1076"/>
          <ac:spMkLst>
            <pc:docMk/>
            <pc:sldMk cId="4203375504" sldId="1853"/>
            <ac:spMk id="10" creationId="{B6F202FA-4E95-0E41-ACEC-856A5FCCD8B5}"/>
          </ac:spMkLst>
        </pc:spChg>
        <pc:spChg chg="mod">
          <ac:chgData name="Stack Simplify" userId="30f9c473cae68561" providerId="LiveId" clId="{4C0C853A-62D0-9A43-A365-7F6DF5EF18B5}" dt="2021-07-15T00:56:31.437" v="260" actId="207"/>
          <ac:spMkLst>
            <pc:docMk/>
            <pc:sldMk cId="4203375504" sldId="1853"/>
            <ac:spMk id="11" creationId="{C754C94F-ADB0-644A-9CE6-28DFD349058F}"/>
          </ac:spMkLst>
        </pc:spChg>
        <pc:spChg chg="add mod">
          <ac:chgData name="Stack Simplify" userId="30f9c473cae68561" providerId="LiveId" clId="{4C0C853A-62D0-9A43-A365-7F6DF5EF18B5}" dt="2021-07-15T00:52:18.809" v="228" actId="1076"/>
          <ac:spMkLst>
            <pc:docMk/>
            <pc:sldMk cId="4203375504" sldId="1853"/>
            <ac:spMk id="13" creationId="{F1B2AA2E-9FA9-4645-B220-33CE851D9EE3}"/>
          </ac:spMkLst>
        </pc:spChg>
        <pc:picChg chg="add del">
          <ac:chgData name="Stack Simplify" userId="30f9c473cae68561" providerId="LiveId" clId="{4C0C853A-62D0-9A43-A365-7F6DF5EF18B5}" dt="2021-07-15T00:47:48.045" v="61"/>
          <ac:picMkLst>
            <pc:docMk/>
            <pc:sldMk cId="4203375504" sldId="1853"/>
            <ac:picMk id="3" creationId="{939C4851-F36A-C643-83B8-0FCE2ACFE5BE}"/>
          </ac:picMkLst>
        </pc:picChg>
        <pc:picChg chg="del">
          <ac:chgData name="Stack Simplify" userId="30f9c473cae68561" providerId="LiveId" clId="{4C0C853A-62D0-9A43-A365-7F6DF5EF18B5}" dt="2021-07-15T00:47:45.481" v="59" actId="478"/>
          <ac:picMkLst>
            <pc:docMk/>
            <pc:sldMk cId="4203375504" sldId="1853"/>
            <ac:picMk id="5" creationId="{3B53A12C-59A9-F44D-8ECC-EA4A2288D443}"/>
          </ac:picMkLst>
        </pc:picChg>
        <pc:picChg chg="add mod">
          <ac:chgData name="Stack Simplify" userId="30f9c473cae68561" providerId="LiveId" clId="{4C0C853A-62D0-9A43-A365-7F6DF5EF18B5}" dt="2021-07-15T00:51:34.416" v="223" actId="1076"/>
          <ac:picMkLst>
            <pc:docMk/>
            <pc:sldMk cId="4203375504" sldId="1853"/>
            <ac:picMk id="12" creationId="{5E70C1C3-7A3E-E74A-9634-94247398A24F}"/>
          </ac:picMkLst>
        </pc:picChg>
        <pc:picChg chg="add mod">
          <ac:chgData name="Stack Simplify" userId="30f9c473cae68561" providerId="LiveId" clId="{4C0C853A-62D0-9A43-A365-7F6DF5EF18B5}" dt="2021-07-15T00:52:33.072" v="232" actId="14100"/>
          <ac:picMkLst>
            <pc:docMk/>
            <pc:sldMk cId="4203375504" sldId="1853"/>
            <ac:picMk id="15" creationId="{072B5EE2-DE64-1F40-AD7F-F07732D08531}"/>
          </ac:picMkLst>
        </pc:picChg>
        <pc:picChg chg="add mod">
          <ac:chgData name="Stack Simplify" userId="30f9c473cae68561" providerId="LiveId" clId="{4C0C853A-62D0-9A43-A365-7F6DF5EF18B5}" dt="2021-07-15T00:53:16.657" v="238" actId="1076"/>
          <ac:picMkLst>
            <pc:docMk/>
            <pc:sldMk cId="4203375504" sldId="1853"/>
            <ac:picMk id="17" creationId="{9A09705D-E584-7D4F-8863-2470B23BC3FC}"/>
          </ac:picMkLst>
        </pc:picChg>
        <pc:picChg chg="add mod">
          <ac:chgData name="Stack Simplify" userId="30f9c473cae68561" providerId="LiveId" clId="{4C0C853A-62D0-9A43-A365-7F6DF5EF18B5}" dt="2021-07-15T00:53:11.201" v="237" actId="1076"/>
          <ac:picMkLst>
            <pc:docMk/>
            <pc:sldMk cId="4203375504" sldId="1853"/>
            <ac:picMk id="19" creationId="{60933814-0042-3948-9218-661A2EBEB94D}"/>
          </ac:picMkLst>
        </pc:picChg>
        <pc:picChg chg="add mod">
          <ac:chgData name="Stack Simplify" userId="30f9c473cae68561" providerId="LiveId" clId="{4C0C853A-62D0-9A43-A365-7F6DF5EF18B5}" dt="2021-07-15T00:53:37.830" v="243" actId="1076"/>
          <ac:picMkLst>
            <pc:docMk/>
            <pc:sldMk cId="4203375504" sldId="1853"/>
            <ac:picMk id="21" creationId="{A48B2E3C-5A07-D846-93A3-6282889B95A1}"/>
          </ac:picMkLst>
        </pc:picChg>
        <pc:picChg chg="add mod">
          <ac:chgData name="Stack Simplify" userId="30f9c473cae68561" providerId="LiveId" clId="{4C0C853A-62D0-9A43-A365-7F6DF5EF18B5}" dt="2021-07-15T00:54:27.321" v="251" actId="14100"/>
          <ac:picMkLst>
            <pc:docMk/>
            <pc:sldMk cId="4203375504" sldId="1853"/>
            <ac:picMk id="23" creationId="{160AFB79-212C-5F4D-BE44-7B6E1F06310F}"/>
          </ac:picMkLst>
        </pc:picChg>
        <pc:picChg chg="add mod">
          <ac:chgData name="Stack Simplify" userId="30f9c473cae68561" providerId="LiveId" clId="{4C0C853A-62D0-9A43-A365-7F6DF5EF18B5}" dt="2021-07-15T00:56:13.215" v="256" actId="1076"/>
          <ac:picMkLst>
            <pc:docMk/>
            <pc:sldMk cId="4203375504" sldId="1853"/>
            <ac:picMk id="25" creationId="{C3318E4C-1C90-1D48-9318-172F4143126E}"/>
          </ac:picMkLst>
        </pc:picChg>
      </pc:sldChg>
      <pc:sldChg chg="addSp delSp modSp add mod">
        <pc:chgData name="Stack Simplify" userId="30f9c473cae68561" providerId="LiveId" clId="{4C0C853A-62D0-9A43-A365-7F6DF5EF18B5}" dt="2021-07-15T01:00:23.272" v="323" actId="1076"/>
        <pc:sldMkLst>
          <pc:docMk/>
          <pc:sldMk cId="3671635903" sldId="1854"/>
        </pc:sldMkLst>
        <pc:spChg chg="mod">
          <ac:chgData name="Stack Simplify" userId="30f9c473cae68561" providerId="LiveId" clId="{4C0C853A-62D0-9A43-A365-7F6DF5EF18B5}" dt="2021-07-15T01:00:21.376" v="322" actId="1076"/>
          <ac:spMkLst>
            <pc:docMk/>
            <pc:sldMk cId="3671635903" sldId="1854"/>
            <ac:spMk id="4" creationId="{2AE90B14-8907-3443-8644-9C0FCC87CC47}"/>
          </ac:spMkLst>
        </pc:spChg>
        <pc:picChg chg="del">
          <ac:chgData name="Stack Simplify" userId="30f9c473cae68561" providerId="LiveId" clId="{4C0C853A-62D0-9A43-A365-7F6DF5EF18B5}" dt="2021-07-15T00:59:04.579" v="311" actId="478"/>
          <ac:picMkLst>
            <pc:docMk/>
            <pc:sldMk cId="3671635903" sldId="1854"/>
            <ac:picMk id="3" creationId="{1A9F2588-0737-2B49-A68A-5D50B7F62D7E}"/>
          </ac:picMkLst>
        </pc:picChg>
        <pc:picChg chg="add mod">
          <ac:chgData name="Stack Simplify" userId="30f9c473cae68561" providerId="LiveId" clId="{4C0C853A-62D0-9A43-A365-7F6DF5EF18B5}" dt="2021-07-15T01:00:23.272" v="323" actId="1076"/>
          <ac:picMkLst>
            <pc:docMk/>
            <pc:sldMk cId="3671635903" sldId="1854"/>
            <ac:picMk id="5" creationId="{A45F9A46-632F-8B4D-98B4-FC24B6D5A9AF}"/>
          </ac:picMkLst>
        </pc:picChg>
        <pc:picChg chg="del">
          <ac:chgData name="Stack Simplify" userId="30f9c473cae68561" providerId="LiveId" clId="{4C0C853A-62D0-9A43-A365-7F6DF5EF18B5}" dt="2021-07-15T00:59:03.003" v="309" actId="478"/>
          <ac:picMkLst>
            <pc:docMk/>
            <pc:sldMk cId="3671635903" sldId="1854"/>
            <ac:picMk id="6" creationId="{0724C670-8AD6-7248-9F4B-8D3B028F67A5}"/>
          </ac:picMkLst>
        </pc:picChg>
        <pc:picChg chg="add mod">
          <ac:chgData name="Stack Simplify" userId="30f9c473cae68561" providerId="LiveId" clId="{4C0C853A-62D0-9A43-A365-7F6DF5EF18B5}" dt="2021-07-15T01:00:14.824" v="319" actId="1076"/>
          <ac:picMkLst>
            <pc:docMk/>
            <pc:sldMk cId="3671635903" sldId="1854"/>
            <ac:picMk id="7" creationId="{4366605A-2918-FB40-A89E-402F1000E334}"/>
          </ac:picMkLst>
        </pc:picChg>
        <pc:picChg chg="del">
          <ac:chgData name="Stack Simplify" userId="30f9c473cae68561" providerId="LiveId" clId="{4C0C853A-62D0-9A43-A365-7F6DF5EF18B5}" dt="2021-07-15T00:59:04.034" v="310" actId="478"/>
          <ac:picMkLst>
            <pc:docMk/>
            <pc:sldMk cId="3671635903" sldId="1854"/>
            <ac:picMk id="9" creationId="{FF7F7499-0985-4B45-93F2-DF8A3B87A9BB}"/>
          </ac:picMkLst>
        </pc:picChg>
      </pc:sldChg>
      <pc:sldChg chg="addSp delSp modSp add del mod delAnim modAnim">
        <pc:chgData name="Stack Simplify" userId="30f9c473cae68561" providerId="LiveId" clId="{4C0C853A-62D0-9A43-A365-7F6DF5EF18B5}" dt="2021-07-15T01:09:34.892" v="577" actId="2696"/>
        <pc:sldMkLst>
          <pc:docMk/>
          <pc:sldMk cId="245250876" sldId="1855"/>
        </pc:sldMkLst>
        <pc:spChg chg="mod">
          <ac:chgData name="Stack Simplify" userId="30f9c473cae68561" providerId="LiveId" clId="{4C0C853A-62D0-9A43-A365-7F6DF5EF18B5}" dt="2021-07-15T01:08:59.044" v="553" actId="1076"/>
          <ac:spMkLst>
            <pc:docMk/>
            <pc:sldMk cId="245250876" sldId="1855"/>
            <ac:spMk id="2" creationId="{42FE803D-02FE-3D4B-B4D1-E7734CFB0B68}"/>
          </ac:spMkLst>
        </pc:spChg>
        <pc:spChg chg="add mod">
          <ac:chgData name="Stack Simplify" userId="30f9c473cae68561" providerId="LiveId" clId="{4C0C853A-62D0-9A43-A365-7F6DF5EF18B5}" dt="2021-07-15T01:09:18.654" v="576" actId="20577"/>
          <ac:spMkLst>
            <pc:docMk/>
            <pc:sldMk cId="245250876" sldId="1855"/>
            <ac:spMk id="3" creationId="{DE4EB2C9-9272-D346-9B5C-02AA97F810F9}"/>
          </ac:spMkLst>
        </pc:spChg>
        <pc:spChg chg="del mod">
          <ac:chgData name="Stack Simplify" userId="30f9c473cae68561" providerId="LiveId" clId="{4C0C853A-62D0-9A43-A365-7F6DF5EF18B5}" dt="2021-07-15T01:09:03.888" v="554" actId="478"/>
          <ac:spMkLst>
            <pc:docMk/>
            <pc:sldMk cId="245250876" sldId="1855"/>
            <ac:spMk id="11" creationId="{2A914F69-786C-F441-B66E-A1DEB2F12ECA}"/>
          </ac:spMkLst>
        </pc:spChg>
        <pc:spChg chg="del mod">
          <ac:chgData name="Stack Simplify" userId="30f9c473cae68561" providerId="LiveId" clId="{4C0C853A-62D0-9A43-A365-7F6DF5EF18B5}" dt="2021-07-15T01:08:53.702" v="551" actId="478"/>
          <ac:spMkLst>
            <pc:docMk/>
            <pc:sldMk cId="245250876" sldId="1855"/>
            <ac:spMk id="12" creationId="{77A809A4-7DCF-4E41-A335-E5847995B9F3}"/>
          </ac:spMkLst>
        </pc:spChg>
        <pc:spChg chg="del mod">
          <ac:chgData name="Stack Simplify" userId="30f9c473cae68561" providerId="LiveId" clId="{4C0C853A-62D0-9A43-A365-7F6DF5EF18B5}" dt="2021-07-15T01:08:53.702" v="551" actId="478"/>
          <ac:spMkLst>
            <pc:docMk/>
            <pc:sldMk cId="245250876" sldId="1855"/>
            <ac:spMk id="13" creationId="{F9A2D334-475B-CF42-B353-F8EC8A923E85}"/>
          </ac:spMkLst>
        </pc:spChg>
        <pc:spChg chg="del mod">
          <ac:chgData name="Stack Simplify" userId="30f9c473cae68561" providerId="LiveId" clId="{4C0C853A-62D0-9A43-A365-7F6DF5EF18B5}" dt="2021-07-15T01:08:53.702" v="551" actId="478"/>
          <ac:spMkLst>
            <pc:docMk/>
            <pc:sldMk cId="245250876" sldId="1855"/>
            <ac:spMk id="14" creationId="{E524B06D-4A7B-CC45-9AA7-4108317FE7E7}"/>
          </ac:spMkLst>
        </pc:spChg>
        <pc:spChg chg="del mod">
          <ac:chgData name="Stack Simplify" userId="30f9c473cae68561" providerId="LiveId" clId="{4C0C853A-62D0-9A43-A365-7F6DF5EF18B5}" dt="2021-07-15T01:08:53.702" v="551" actId="478"/>
          <ac:spMkLst>
            <pc:docMk/>
            <pc:sldMk cId="245250876" sldId="1855"/>
            <ac:spMk id="15" creationId="{6E61BEF0-7F0D-FF47-9A14-073EC41BA52C}"/>
          </ac:spMkLst>
        </pc:spChg>
        <pc:spChg chg="del">
          <ac:chgData name="Stack Simplify" userId="30f9c473cae68561" providerId="LiveId" clId="{4C0C853A-62D0-9A43-A365-7F6DF5EF18B5}" dt="2021-07-15T01:08:53.702" v="551" actId="478"/>
          <ac:spMkLst>
            <pc:docMk/>
            <pc:sldMk cId="245250876" sldId="1855"/>
            <ac:spMk id="16" creationId="{E8A88A79-73B8-4E4D-B46A-3F4597195E25}"/>
          </ac:spMkLst>
        </pc:spChg>
        <pc:spChg chg="del">
          <ac:chgData name="Stack Simplify" userId="30f9c473cae68561" providerId="LiveId" clId="{4C0C853A-62D0-9A43-A365-7F6DF5EF18B5}" dt="2021-07-15T01:08:53.702" v="551" actId="478"/>
          <ac:spMkLst>
            <pc:docMk/>
            <pc:sldMk cId="245250876" sldId="1855"/>
            <ac:spMk id="17" creationId="{29D56F84-C597-AE48-85A9-859A970D2D12}"/>
          </ac:spMkLst>
        </pc:spChg>
        <pc:spChg chg="del">
          <ac:chgData name="Stack Simplify" userId="30f9c473cae68561" providerId="LiveId" clId="{4C0C853A-62D0-9A43-A365-7F6DF5EF18B5}" dt="2021-07-15T01:08:53.702" v="551" actId="478"/>
          <ac:spMkLst>
            <pc:docMk/>
            <pc:sldMk cId="245250876" sldId="1855"/>
            <ac:spMk id="18" creationId="{19F83FF5-5164-544C-A2AF-82A355C535FB}"/>
          </ac:spMkLst>
        </pc:spChg>
        <pc:spChg chg="del">
          <ac:chgData name="Stack Simplify" userId="30f9c473cae68561" providerId="LiveId" clId="{4C0C853A-62D0-9A43-A365-7F6DF5EF18B5}" dt="2021-07-15T01:08:53.702" v="551" actId="478"/>
          <ac:spMkLst>
            <pc:docMk/>
            <pc:sldMk cId="245250876" sldId="1855"/>
            <ac:spMk id="19" creationId="{C63B7739-7FA8-D944-BADB-AEAFB0AEDF50}"/>
          </ac:spMkLst>
        </pc:spChg>
        <pc:spChg chg="del">
          <ac:chgData name="Stack Simplify" userId="30f9c473cae68561" providerId="LiveId" clId="{4C0C853A-62D0-9A43-A365-7F6DF5EF18B5}" dt="2021-07-15T01:08:53.702" v="551" actId="478"/>
          <ac:spMkLst>
            <pc:docMk/>
            <pc:sldMk cId="245250876" sldId="1855"/>
            <ac:spMk id="20" creationId="{E0BF330A-386C-8C44-B1E8-6F68D41D05D9}"/>
          </ac:spMkLst>
        </pc:spChg>
        <pc:spChg chg="add mod">
          <ac:chgData name="Stack Simplify" userId="30f9c473cae68561" providerId="LiveId" clId="{4C0C853A-62D0-9A43-A365-7F6DF5EF18B5}" dt="2021-07-15T01:08:33.433" v="548" actId="571"/>
          <ac:spMkLst>
            <pc:docMk/>
            <pc:sldMk cId="245250876" sldId="1855"/>
            <ac:spMk id="21" creationId="{25F296DF-9B85-1C4D-B8AB-AD14487200FF}"/>
          </ac:spMkLst>
        </pc:spChg>
        <pc:spChg chg="add mod">
          <ac:chgData name="Stack Simplify" userId="30f9c473cae68561" providerId="LiveId" clId="{4C0C853A-62D0-9A43-A365-7F6DF5EF18B5}" dt="2021-07-15T01:08:33.433" v="548" actId="571"/>
          <ac:spMkLst>
            <pc:docMk/>
            <pc:sldMk cId="245250876" sldId="1855"/>
            <ac:spMk id="22" creationId="{F3D48844-6B31-E74D-829B-E485E6540640}"/>
          </ac:spMkLst>
        </pc:spChg>
        <pc:spChg chg="del mod">
          <ac:chgData name="Stack Simplify" userId="30f9c473cae68561" providerId="LiveId" clId="{4C0C853A-62D0-9A43-A365-7F6DF5EF18B5}" dt="2021-07-15T01:08:53.702" v="551" actId="478"/>
          <ac:spMkLst>
            <pc:docMk/>
            <pc:sldMk cId="245250876" sldId="1855"/>
            <ac:spMk id="23" creationId="{DB7AAD09-0E4E-0340-8F0C-5FE6AA39FF4B}"/>
          </ac:spMkLst>
        </pc:spChg>
        <pc:spChg chg="del">
          <ac:chgData name="Stack Simplify" userId="30f9c473cae68561" providerId="LiveId" clId="{4C0C853A-62D0-9A43-A365-7F6DF5EF18B5}" dt="2021-07-15T01:09:06.096" v="555" actId="478"/>
          <ac:spMkLst>
            <pc:docMk/>
            <pc:sldMk cId="245250876" sldId="1855"/>
            <ac:spMk id="24" creationId="{F68FD88E-5C2D-BE4D-AB09-B365E14B7B25}"/>
          </ac:spMkLst>
        </pc:spChg>
        <pc:spChg chg="del">
          <ac:chgData name="Stack Simplify" userId="30f9c473cae68561" providerId="LiveId" clId="{4C0C853A-62D0-9A43-A365-7F6DF5EF18B5}" dt="2021-07-15T01:08:53.702" v="551" actId="478"/>
          <ac:spMkLst>
            <pc:docMk/>
            <pc:sldMk cId="245250876" sldId="1855"/>
            <ac:spMk id="25" creationId="{229F845A-B47B-EF4A-94D9-242977856A0C}"/>
          </ac:spMkLst>
        </pc:spChg>
        <pc:spChg chg="del">
          <ac:chgData name="Stack Simplify" userId="30f9c473cae68561" providerId="LiveId" clId="{4C0C853A-62D0-9A43-A365-7F6DF5EF18B5}" dt="2021-07-15T01:08:53.702" v="551" actId="478"/>
          <ac:spMkLst>
            <pc:docMk/>
            <pc:sldMk cId="245250876" sldId="1855"/>
            <ac:spMk id="26" creationId="{22C4B4FF-955E-8043-8FF6-EBD34AC0045E}"/>
          </ac:spMkLst>
        </pc:spChg>
        <pc:spChg chg="add mod">
          <ac:chgData name="Stack Simplify" userId="30f9c473cae68561" providerId="LiveId" clId="{4C0C853A-62D0-9A43-A365-7F6DF5EF18B5}" dt="2021-07-15T01:08:33.433" v="548" actId="571"/>
          <ac:spMkLst>
            <pc:docMk/>
            <pc:sldMk cId="245250876" sldId="1855"/>
            <ac:spMk id="27" creationId="{AC6E6EF1-2388-B444-AC1F-FF3E2C4575D6}"/>
          </ac:spMkLst>
        </pc:spChg>
        <pc:spChg chg="del">
          <ac:chgData name="Stack Simplify" userId="30f9c473cae68561" providerId="LiveId" clId="{4C0C853A-62D0-9A43-A365-7F6DF5EF18B5}" dt="2021-07-15T01:09:07.742" v="556" actId="478"/>
          <ac:spMkLst>
            <pc:docMk/>
            <pc:sldMk cId="245250876" sldId="1855"/>
            <ac:spMk id="28" creationId="{C9B7E6E4-DC44-0644-A474-1AA447A6D38B}"/>
          </ac:spMkLst>
        </pc:spChg>
        <pc:spChg chg="del mod">
          <ac:chgData name="Stack Simplify" userId="30f9c473cae68561" providerId="LiveId" clId="{4C0C853A-62D0-9A43-A365-7F6DF5EF18B5}" dt="2021-07-15T01:08:53.702" v="551" actId="478"/>
          <ac:spMkLst>
            <pc:docMk/>
            <pc:sldMk cId="245250876" sldId="1855"/>
            <ac:spMk id="29" creationId="{55C2B6D3-00E8-5641-9110-E68086CA0B82}"/>
          </ac:spMkLst>
        </pc:spChg>
        <pc:spChg chg="add mod">
          <ac:chgData name="Stack Simplify" userId="30f9c473cae68561" providerId="LiveId" clId="{4C0C853A-62D0-9A43-A365-7F6DF5EF18B5}" dt="2021-07-15T01:08:33.433" v="548" actId="571"/>
          <ac:spMkLst>
            <pc:docMk/>
            <pc:sldMk cId="245250876" sldId="1855"/>
            <ac:spMk id="30" creationId="{FB4E194C-D3AF-6A44-ABAF-E4C8B8B3331E}"/>
          </ac:spMkLst>
        </pc:spChg>
        <pc:spChg chg="add mod">
          <ac:chgData name="Stack Simplify" userId="30f9c473cae68561" providerId="LiveId" clId="{4C0C853A-62D0-9A43-A365-7F6DF5EF18B5}" dt="2021-07-15T01:08:33.433" v="548" actId="571"/>
          <ac:spMkLst>
            <pc:docMk/>
            <pc:sldMk cId="245250876" sldId="1855"/>
            <ac:spMk id="31" creationId="{1DEC7D85-7FD0-F44B-A227-FDC1A78ADA12}"/>
          </ac:spMkLst>
        </pc:spChg>
        <pc:spChg chg="add mod">
          <ac:chgData name="Stack Simplify" userId="30f9c473cae68561" providerId="LiveId" clId="{4C0C853A-62D0-9A43-A365-7F6DF5EF18B5}" dt="2021-07-15T01:08:33.433" v="548" actId="571"/>
          <ac:spMkLst>
            <pc:docMk/>
            <pc:sldMk cId="245250876" sldId="1855"/>
            <ac:spMk id="32" creationId="{A6532A84-E555-D441-8244-93C003B1009F}"/>
          </ac:spMkLst>
        </pc:spChg>
      </pc:sldChg>
      <pc:sldChg chg="delSp new del mod">
        <pc:chgData name="Stack Simplify" userId="30f9c473cae68561" providerId="LiveId" clId="{4C0C853A-62D0-9A43-A365-7F6DF5EF18B5}" dt="2021-07-15T01:08:10.848" v="543" actId="2696"/>
        <pc:sldMkLst>
          <pc:docMk/>
          <pc:sldMk cId="988509987" sldId="1855"/>
        </pc:sldMkLst>
        <pc:spChg chg="del">
          <ac:chgData name="Stack Simplify" userId="30f9c473cae68561" providerId="LiveId" clId="{4C0C853A-62D0-9A43-A365-7F6DF5EF18B5}" dt="2021-07-15T01:05:40.925" v="542" actId="478"/>
          <ac:spMkLst>
            <pc:docMk/>
            <pc:sldMk cId="988509987" sldId="1855"/>
            <ac:spMk id="3" creationId="{F151C6D4-48E7-944F-B129-37A37F40FEC3}"/>
          </ac:spMkLst>
        </pc:spChg>
        <pc:spChg chg="del">
          <ac:chgData name="Stack Simplify" userId="30f9c473cae68561" providerId="LiveId" clId="{4C0C853A-62D0-9A43-A365-7F6DF5EF18B5}" dt="2021-07-15T01:05:38.305" v="541" actId="478"/>
          <ac:spMkLst>
            <pc:docMk/>
            <pc:sldMk cId="988509987" sldId="1855"/>
            <ac:spMk id="4" creationId="{BDB65E77-153F-9241-9F55-7162D1126694}"/>
          </ac:spMkLst>
        </pc:spChg>
      </pc:sldChg>
      <pc:sldChg chg="add del">
        <pc:chgData name="Stack Simplify" userId="30f9c473cae68561" providerId="LiveId" clId="{4C0C853A-62D0-9A43-A365-7F6DF5EF18B5}" dt="2021-07-15T01:04:46.973" v="534" actId="2696"/>
        <pc:sldMkLst>
          <pc:docMk/>
          <pc:sldMk cId="3117054103" sldId="1855"/>
        </pc:sldMkLst>
      </pc:sldChg>
      <pc:sldChg chg="add modAnim">
        <pc:chgData name="Stack Simplify" userId="30f9c473cae68561" providerId="LiveId" clId="{4C0C853A-62D0-9A43-A365-7F6DF5EF18B5}" dt="2021-07-15T01:42:26.347" v="1593"/>
        <pc:sldMkLst>
          <pc:docMk/>
          <pc:sldMk cId="3552357638" sldId="1855"/>
        </pc:sldMkLst>
      </pc:sldChg>
      <pc:sldChg chg="add modAnim">
        <pc:chgData name="Stack Simplify" userId="30f9c473cae68561" providerId="LiveId" clId="{4C0C853A-62D0-9A43-A365-7F6DF5EF18B5}" dt="2021-07-15T01:26:11.939" v="1058"/>
        <pc:sldMkLst>
          <pc:docMk/>
          <pc:sldMk cId="813917413" sldId="1856"/>
        </pc:sldMkLst>
      </pc:sldChg>
      <pc:sldChg chg="add modAnim">
        <pc:chgData name="Stack Simplify" userId="30f9c473cae68561" providerId="LiveId" clId="{4C0C853A-62D0-9A43-A365-7F6DF5EF18B5}" dt="2021-07-15T01:43:22.519" v="1597"/>
        <pc:sldMkLst>
          <pc:docMk/>
          <pc:sldMk cId="2763059802" sldId="1857"/>
        </pc:sldMkLst>
      </pc:sldChg>
      <pc:sldChg chg="add modAnim">
        <pc:chgData name="Stack Simplify" userId="30f9c473cae68561" providerId="LiveId" clId="{4C0C853A-62D0-9A43-A365-7F6DF5EF18B5}" dt="2021-07-15T01:25:28.129" v="1017"/>
        <pc:sldMkLst>
          <pc:docMk/>
          <pc:sldMk cId="3095509863" sldId="1858"/>
        </pc:sldMkLst>
      </pc:sldChg>
      <pc:sldChg chg="add modAnim">
        <pc:chgData name="Stack Simplify" userId="30f9c473cae68561" providerId="LiveId" clId="{4C0C853A-62D0-9A43-A365-7F6DF5EF18B5}" dt="2021-07-15T01:26:29.950" v="1059"/>
        <pc:sldMkLst>
          <pc:docMk/>
          <pc:sldMk cId="3000535984" sldId="1859"/>
        </pc:sldMkLst>
      </pc:sldChg>
      <pc:sldChg chg="add modAnim">
        <pc:chgData name="Stack Simplify" userId="30f9c473cae68561" providerId="LiveId" clId="{4C0C853A-62D0-9A43-A365-7F6DF5EF18B5}" dt="2021-07-15T01:26:33.310" v="1060"/>
        <pc:sldMkLst>
          <pc:docMk/>
          <pc:sldMk cId="2897243339" sldId="1860"/>
        </pc:sldMkLst>
      </pc:sldChg>
      <pc:sldChg chg="add modAnim">
        <pc:chgData name="Stack Simplify" userId="30f9c473cae68561" providerId="LiveId" clId="{4C0C853A-62D0-9A43-A365-7F6DF5EF18B5}" dt="2021-07-15T01:26:36.303" v="1061"/>
        <pc:sldMkLst>
          <pc:docMk/>
          <pc:sldMk cId="1154570280" sldId="1861"/>
        </pc:sldMkLst>
      </pc:sldChg>
      <pc:sldChg chg="modSp add mod ord">
        <pc:chgData name="Stack Simplify" userId="30f9c473cae68561" providerId="LiveId" clId="{4C0C853A-62D0-9A43-A365-7F6DF5EF18B5}" dt="2021-07-15T01:48:26.245" v="1797" actId="20578"/>
        <pc:sldMkLst>
          <pc:docMk/>
          <pc:sldMk cId="680471122" sldId="1862"/>
        </pc:sldMkLst>
        <pc:spChg chg="mod">
          <ac:chgData name="Stack Simplify" userId="30f9c473cae68561" providerId="LiveId" clId="{4C0C853A-62D0-9A43-A365-7F6DF5EF18B5}" dt="2021-07-15T01:25:57.672" v="1057" actId="207"/>
          <ac:spMkLst>
            <pc:docMk/>
            <pc:sldMk cId="680471122" sldId="1862"/>
            <ac:spMk id="4" creationId="{33050C20-8BDD-444C-A400-04E8E14BDB23}"/>
          </ac:spMkLst>
        </pc:spChg>
      </pc:sldChg>
      <pc:sldChg chg="addSp modSp add mod ord modAnim">
        <pc:chgData name="Stack Simplify" userId="30f9c473cae68561" providerId="LiveId" clId="{4C0C853A-62D0-9A43-A365-7F6DF5EF18B5}" dt="2021-07-15T01:29:59.448" v="1221" actId="207"/>
        <pc:sldMkLst>
          <pc:docMk/>
          <pc:sldMk cId="586389679" sldId="1863"/>
        </pc:sldMkLst>
        <pc:spChg chg="add mod">
          <ac:chgData name="Stack Simplify" userId="30f9c473cae68561" providerId="LiveId" clId="{4C0C853A-62D0-9A43-A365-7F6DF5EF18B5}" dt="2021-07-15T01:29:59.448" v="1221" actId="207"/>
          <ac:spMkLst>
            <pc:docMk/>
            <pc:sldMk cId="586389679" sldId="1863"/>
            <ac:spMk id="3" creationId="{8E7F6347-9F74-E94F-99F4-2BB67434CFA5}"/>
          </ac:spMkLst>
        </pc:spChg>
      </pc:sldChg>
      <pc:sldChg chg="modSp add mod modAnim">
        <pc:chgData name="Stack Simplify" userId="30f9c473cae68561" providerId="LiveId" clId="{4C0C853A-62D0-9A43-A365-7F6DF5EF18B5}" dt="2021-07-15T01:55:24.097" v="1806" actId="207"/>
        <pc:sldMkLst>
          <pc:docMk/>
          <pc:sldMk cId="1426012904" sldId="1864"/>
        </pc:sldMkLst>
        <pc:spChg chg="mod">
          <ac:chgData name="Stack Simplify" userId="30f9c473cae68561" providerId="LiveId" clId="{4C0C853A-62D0-9A43-A365-7F6DF5EF18B5}" dt="2021-07-15T01:55:24.097" v="1806" actId="207"/>
          <ac:spMkLst>
            <pc:docMk/>
            <pc:sldMk cId="1426012904" sldId="1864"/>
            <ac:spMk id="19" creationId="{B7AFAFC0-B475-0945-8C1F-816BCD13CFD2}"/>
          </ac:spMkLst>
        </pc:spChg>
      </pc:sldChg>
      <pc:sldChg chg="modSp add mod modAnim">
        <pc:chgData name="Stack Simplify" userId="30f9c473cae68561" providerId="LiveId" clId="{4C0C853A-62D0-9A43-A365-7F6DF5EF18B5}" dt="2021-07-15T01:55:29.504" v="1807" actId="207"/>
        <pc:sldMkLst>
          <pc:docMk/>
          <pc:sldMk cId="2334046175" sldId="1865"/>
        </pc:sldMkLst>
        <pc:spChg chg="mod">
          <ac:chgData name="Stack Simplify" userId="30f9c473cae68561" providerId="LiveId" clId="{4C0C853A-62D0-9A43-A365-7F6DF5EF18B5}" dt="2021-07-15T01:55:29.504" v="1807" actId="207"/>
          <ac:spMkLst>
            <pc:docMk/>
            <pc:sldMk cId="2334046175" sldId="1865"/>
            <ac:spMk id="20" creationId="{16FD609D-1B57-B94B-B1D0-8ED1E78C6A39}"/>
          </ac:spMkLst>
        </pc:spChg>
      </pc:sldChg>
      <pc:sldChg chg="modSp add mod modAnim">
        <pc:chgData name="Stack Simplify" userId="30f9c473cae68561" providerId="LiveId" clId="{4C0C853A-62D0-9A43-A365-7F6DF5EF18B5}" dt="2021-07-15T01:55:34.137" v="1808" actId="207"/>
        <pc:sldMkLst>
          <pc:docMk/>
          <pc:sldMk cId="3316608154" sldId="1866"/>
        </pc:sldMkLst>
        <pc:spChg chg="mod">
          <ac:chgData name="Stack Simplify" userId="30f9c473cae68561" providerId="LiveId" clId="{4C0C853A-62D0-9A43-A365-7F6DF5EF18B5}" dt="2021-07-15T01:55:34.137" v="1808" actId="207"/>
          <ac:spMkLst>
            <pc:docMk/>
            <pc:sldMk cId="3316608154" sldId="1866"/>
            <ac:spMk id="21" creationId="{3BCDAF4C-755E-0247-ABAF-6B90F68CD6D5}"/>
          </ac:spMkLst>
        </pc:spChg>
      </pc:sldChg>
      <pc:sldChg chg="modSp add mod modAnim">
        <pc:chgData name="Stack Simplify" userId="30f9c473cae68561" providerId="LiveId" clId="{4C0C853A-62D0-9A43-A365-7F6DF5EF18B5}" dt="2021-07-15T01:55:38.189" v="1809" actId="207"/>
        <pc:sldMkLst>
          <pc:docMk/>
          <pc:sldMk cId="1684846976" sldId="1867"/>
        </pc:sldMkLst>
        <pc:spChg chg="mod">
          <ac:chgData name="Stack Simplify" userId="30f9c473cae68561" providerId="LiveId" clId="{4C0C853A-62D0-9A43-A365-7F6DF5EF18B5}" dt="2021-07-15T01:55:38.189" v="1809" actId="207"/>
          <ac:spMkLst>
            <pc:docMk/>
            <pc:sldMk cId="1684846976" sldId="1867"/>
            <ac:spMk id="21" creationId="{3BCDAF4C-755E-0247-ABAF-6B90F68CD6D5}"/>
          </ac:spMkLst>
        </pc:spChg>
      </pc:sldChg>
      <pc:sldChg chg="modSp add mod modAnim">
        <pc:chgData name="Stack Simplify" userId="30f9c473cae68561" providerId="LiveId" clId="{4C0C853A-62D0-9A43-A365-7F6DF5EF18B5}" dt="2021-07-15T01:55:43.201" v="1810" actId="207"/>
        <pc:sldMkLst>
          <pc:docMk/>
          <pc:sldMk cId="3859247089" sldId="1868"/>
        </pc:sldMkLst>
        <pc:spChg chg="mod">
          <ac:chgData name="Stack Simplify" userId="30f9c473cae68561" providerId="LiveId" clId="{4C0C853A-62D0-9A43-A365-7F6DF5EF18B5}" dt="2021-07-15T01:55:43.201" v="1810" actId="207"/>
          <ac:spMkLst>
            <pc:docMk/>
            <pc:sldMk cId="3859247089" sldId="1868"/>
            <ac:spMk id="21" creationId="{3BCDAF4C-755E-0247-ABAF-6B90F68CD6D5}"/>
          </ac:spMkLst>
        </pc:spChg>
      </pc:sldChg>
      <pc:sldChg chg="modSp add mod modAnim">
        <pc:chgData name="Stack Simplify" userId="30f9c473cae68561" providerId="LiveId" clId="{4C0C853A-62D0-9A43-A365-7F6DF5EF18B5}" dt="2021-07-15T01:55:48.231" v="1811" actId="207"/>
        <pc:sldMkLst>
          <pc:docMk/>
          <pc:sldMk cId="1245508278" sldId="1869"/>
        </pc:sldMkLst>
        <pc:spChg chg="mod">
          <ac:chgData name="Stack Simplify" userId="30f9c473cae68561" providerId="LiveId" clId="{4C0C853A-62D0-9A43-A365-7F6DF5EF18B5}" dt="2021-07-15T01:55:48.231" v="1811" actId="207"/>
          <ac:spMkLst>
            <pc:docMk/>
            <pc:sldMk cId="1245508278" sldId="1869"/>
            <ac:spMk id="21" creationId="{3449C419-984A-7F43-8951-3A1FA500C6CD}"/>
          </ac:spMkLst>
        </pc:spChg>
      </pc:sldChg>
      <pc:sldChg chg="add del">
        <pc:chgData name="Stack Simplify" userId="30f9c473cae68561" providerId="LiveId" clId="{4C0C853A-62D0-9A43-A365-7F6DF5EF18B5}" dt="2021-07-15T01:31:20.073" v="1238" actId="2696"/>
        <pc:sldMkLst>
          <pc:docMk/>
          <pc:sldMk cId="3343439486" sldId="1870"/>
        </pc:sldMkLst>
      </pc:sldChg>
      <pc:sldChg chg="addSp delSp modSp add mod">
        <pc:chgData name="Stack Simplify" userId="30f9c473cae68561" providerId="LiveId" clId="{4C0C853A-62D0-9A43-A365-7F6DF5EF18B5}" dt="2021-07-15T01:34:06.917" v="1292" actId="14100"/>
        <pc:sldMkLst>
          <pc:docMk/>
          <pc:sldMk cId="399173388" sldId="1871"/>
        </pc:sldMkLst>
        <pc:spChg chg="mod">
          <ac:chgData name="Stack Simplify" userId="30f9c473cae68561" providerId="LiveId" clId="{4C0C853A-62D0-9A43-A365-7F6DF5EF18B5}" dt="2021-07-15T01:33:51.268" v="1288" actId="14100"/>
          <ac:spMkLst>
            <pc:docMk/>
            <pc:sldMk cId="399173388" sldId="1871"/>
            <ac:spMk id="4" creationId="{2C83F249-7073-2E4E-9429-483F307E0971}"/>
          </ac:spMkLst>
        </pc:spChg>
        <pc:spChg chg="add mod">
          <ac:chgData name="Stack Simplify" userId="30f9c473cae68561" providerId="LiveId" clId="{4C0C853A-62D0-9A43-A365-7F6DF5EF18B5}" dt="2021-07-15T01:34:03.802" v="1291" actId="113"/>
          <ac:spMkLst>
            <pc:docMk/>
            <pc:sldMk cId="399173388" sldId="1871"/>
            <ac:spMk id="6" creationId="{AF63097B-05C8-A04A-B011-C5409B397236}"/>
          </ac:spMkLst>
        </pc:spChg>
        <pc:spChg chg="add mod">
          <ac:chgData name="Stack Simplify" userId="30f9c473cae68561" providerId="LiveId" clId="{4C0C853A-62D0-9A43-A365-7F6DF5EF18B5}" dt="2021-07-15T01:34:06.917" v="1292" actId="14100"/>
          <ac:spMkLst>
            <pc:docMk/>
            <pc:sldMk cId="399173388" sldId="1871"/>
            <ac:spMk id="12" creationId="{E7BA285A-AA0A-114F-BEEC-4FDA782B728C}"/>
          </ac:spMkLst>
        </pc:spChg>
        <pc:picChg chg="add mod">
          <ac:chgData name="Stack Simplify" userId="30f9c473cae68561" providerId="LiveId" clId="{4C0C853A-62D0-9A43-A365-7F6DF5EF18B5}" dt="2021-07-15T01:32:20.098" v="1241" actId="1076"/>
          <ac:picMkLst>
            <pc:docMk/>
            <pc:sldMk cId="399173388" sldId="1871"/>
            <ac:picMk id="5" creationId="{D754D590-8BBC-4A4C-B3CD-F2390330FC29}"/>
          </ac:picMkLst>
        </pc:picChg>
        <pc:picChg chg="del">
          <ac:chgData name="Stack Simplify" userId="30f9c473cae68561" providerId="LiveId" clId="{4C0C853A-62D0-9A43-A365-7F6DF5EF18B5}" dt="2021-07-15T01:32:01.352" v="1239" actId="478"/>
          <ac:picMkLst>
            <pc:docMk/>
            <pc:sldMk cId="399173388" sldId="1871"/>
            <ac:picMk id="9" creationId="{E37A0A0E-7838-1A4C-B890-60F6B7E7C2D1}"/>
          </ac:picMkLst>
        </pc:picChg>
      </pc:sldChg>
      <pc:sldChg chg="add ord">
        <pc:chgData name="Stack Simplify" userId="30f9c473cae68561" providerId="LiveId" clId="{4C0C853A-62D0-9A43-A365-7F6DF5EF18B5}" dt="2021-07-15T01:27:40.579" v="1064" actId="20578"/>
        <pc:sldMkLst>
          <pc:docMk/>
          <pc:sldMk cId="173694571" sldId="1872"/>
        </pc:sldMkLst>
      </pc:sldChg>
      <pc:sldChg chg="addSp delSp modSp new mod">
        <pc:chgData name="Stack Simplify" userId="30f9c473cae68561" providerId="LiveId" clId="{4C0C853A-62D0-9A43-A365-7F6DF5EF18B5}" dt="2021-07-15T01:41:35.288" v="1592" actId="692"/>
        <pc:sldMkLst>
          <pc:docMk/>
          <pc:sldMk cId="3686343973" sldId="1873"/>
        </pc:sldMkLst>
        <pc:spChg chg="del">
          <ac:chgData name="Stack Simplify" userId="30f9c473cae68561" providerId="LiveId" clId="{4C0C853A-62D0-9A43-A365-7F6DF5EF18B5}" dt="2021-07-15T01:39:59.735" v="1479" actId="478"/>
          <ac:spMkLst>
            <pc:docMk/>
            <pc:sldMk cId="3686343973" sldId="1873"/>
            <ac:spMk id="3" creationId="{2D61BD31-5BD2-CF49-9A7A-97B0630B5B47}"/>
          </ac:spMkLst>
        </pc:spChg>
        <pc:spChg chg="del mod">
          <ac:chgData name="Stack Simplify" userId="30f9c473cae68561" providerId="LiveId" clId="{4C0C853A-62D0-9A43-A365-7F6DF5EF18B5}" dt="2021-07-15T01:40:24.168" v="1508" actId="478"/>
          <ac:spMkLst>
            <pc:docMk/>
            <pc:sldMk cId="3686343973" sldId="1873"/>
            <ac:spMk id="4" creationId="{EB95F488-7488-0343-971A-E8829FC2E582}"/>
          </ac:spMkLst>
        </pc:spChg>
        <pc:spChg chg="add mod">
          <ac:chgData name="Stack Simplify" userId="30f9c473cae68561" providerId="LiveId" clId="{4C0C853A-62D0-9A43-A365-7F6DF5EF18B5}" dt="2021-07-15T01:41:25.485" v="1573" actId="1076"/>
          <ac:spMkLst>
            <pc:docMk/>
            <pc:sldMk cId="3686343973" sldId="1873"/>
            <ac:spMk id="6" creationId="{8B254840-823F-6144-A91B-2DAE7A7AD84E}"/>
          </ac:spMkLst>
        </pc:spChg>
        <pc:picChg chg="add mod">
          <ac:chgData name="Stack Simplify" userId="30f9c473cae68561" providerId="LiveId" clId="{4C0C853A-62D0-9A43-A365-7F6DF5EF18B5}" dt="2021-07-15T01:41:16.898" v="1571" actId="1076"/>
          <ac:picMkLst>
            <pc:docMk/>
            <pc:sldMk cId="3686343973" sldId="1873"/>
            <ac:picMk id="5" creationId="{361AE0C8-0B67-BD4E-88E9-E00A5C7F2345}"/>
          </ac:picMkLst>
        </pc:picChg>
        <pc:cxnChg chg="add mod">
          <ac:chgData name="Stack Simplify" userId="30f9c473cae68561" providerId="LiveId" clId="{4C0C853A-62D0-9A43-A365-7F6DF5EF18B5}" dt="2021-07-15T01:41:35.288" v="1592" actId="692"/>
          <ac:cxnSpMkLst>
            <pc:docMk/>
            <pc:sldMk cId="3686343973" sldId="1873"/>
            <ac:cxnSpMk id="8" creationId="{29CAE4FB-0B3F-8343-8E06-70D89B1EC3DA}"/>
          </ac:cxnSpMkLst>
        </pc:cxnChg>
      </pc:sldChg>
      <pc:sldChg chg="modSp add mod">
        <pc:chgData name="Stack Simplify" userId="30f9c473cae68561" providerId="LiveId" clId="{4C0C853A-62D0-9A43-A365-7F6DF5EF18B5}" dt="2021-07-15T01:56:14.705" v="1839" actId="20577"/>
        <pc:sldMkLst>
          <pc:docMk/>
          <pc:sldMk cId="3615536331" sldId="1874"/>
        </pc:sldMkLst>
        <pc:spChg chg="mod">
          <ac:chgData name="Stack Simplify" userId="30f9c473cae68561" providerId="LiveId" clId="{4C0C853A-62D0-9A43-A365-7F6DF5EF18B5}" dt="2021-07-15T01:56:14.705" v="1839" actId="20577"/>
          <ac:spMkLst>
            <pc:docMk/>
            <pc:sldMk cId="3615536331" sldId="1874"/>
            <ac:spMk id="4" creationId="{3A4CD2EB-AD39-BB45-B496-96C5684D8857}"/>
          </ac:spMkLst>
        </pc:spChg>
      </pc:sldChg>
      <pc:sldChg chg="add">
        <pc:chgData name="Stack Simplify" userId="30f9c473cae68561" providerId="LiveId" clId="{4C0C853A-62D0-9A43-A365-7F6DF5EF18B5}" dt="2021-07-15T01:57:16.758" v="1855"/>
        <pc:sldMkLst>
          <pc:docMk/>
          <pc:sldMk cId="1242299516" sldId="1875"/>
        </pc:sldMkLst>
      </pc:sldChg>
      <pc:sldChg chg="addSp delSp modSp new mod">
        <pc:chgData name="Stack Simplify" userId="30f9c473cae68561" providerId="LiveId" clId="{4C0C853A-62D0-9A43-A365-7F6DF5EF18B5}" dt="2021-07-15T02:27:27.503" v="1926" actId="1076"/>
        <pc:sldMkLst>
          <pc:docMk/>
          <pc:sldMk cId="3817709592" sldId="1876"/>
        </pc:sldMkLst>
        <pc:spChg chg="del">
          <ac:chgData name="Stack Simplify" userId="30f9c473cae68561" providerId="LiveId" clId="{4C0C853A-62D0-9A43-A365-7F6DF5EF18B5}" dt="2021-07-15T02:25:56.067" v="1892" actId="478"/>
          <ac:spMkLst>
            <pc:docMk/>
            <pc:sldMk cId="3817709592" sldId="1876"/>
            <ac:spMk id="3" creationId="{7302D565-D45D-1547-A68A-E72A6E9C9E1E}"/>
          </ac:spMkLst>
        </pc:spChg>
        <pc:spChg chg="mod">
          <ac:chgData name="Stack Simplify" userId="30f9c473cae68561" providerId="LiveId" clId="{4C0C853A-62D0-9A43-A365-7F6DF5EF18B5}" dt="2021-07-15T02:25:53.054" v="1891" actId="20577"/>
          <ac:spMkLst>
            <pc:docMk/>
            <pc:sldMk cId="3817709592" sldId="1876"/>
            <ac:spMk id="4" creationId="{B80C057D-AED8-FB4C-8F4F-A52A377CA0BC}"/>
          </ac:spMkLst>
        </pc:spChg>
        <pc:spChg chg="add del mod">
          <ac:chgData name="Stack Simplify" userId="30f9c473cae68561" providerId="LiveId" clId="{4C0C853A-62D0-9A43-A365-7F6DF5EF18B5}" dt="2021-07-15T02:27:07.714" v="1922" actId="478"/>
          <ac:spMkLst>
            <pc:docMk/>
            <pc:sldMk cId="3817709592" sldId="1876"/>
            <ac:spMk id="5" creationId="{A21C2015-2902-FE4D-B0AD-2909B6BECF68}"/>
          </ac:spMkLst>
        </pc:spChg>
        <pc:picChg chg="add mod">
          <ac:chgData name="Stack Simplify" userId="30f9c473cae68561" providerId="LiveId" clId="{4C0C853A-62D0-9A43-A365-7F6DF5EF18B5}" dt="2021-07-15T02:27:27.503" v="1926" actId="1076"/>
          <ac:picMkLst>
            <pc:docMk/>
            <pc:sldMk cId="3817709592" sldId="1876"/>
            <ac:picMk id="6" creationId="{B48D4E1F-823A-794B-B46D-AFD5851D0F0A}"/>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A281146-7D6B-A140-97CF-ECB5244B71E1}" type="doc">
      <dgm:prSet loTypeId="urn:microsoft.com/office/officeart/2005/8/layout/chevron1" loCatId="" qsTypeId="urn:microsoft.com/office/officeart/2005/8/quickstyle/simple1" qsCatId="simple" csTypeId="urn:microsoft.com/office/officeart/2005/8/colors/accent1_2" csCatId="accent1" phldr="1"/>
      <dgm:spPr/>
    </dgm:pt>
    <dgm:pt modelId="{FDF630A8-85BE-C24E-96B1-0F41053BF3A7}">
      <dgm:prSet phldrT="[Text]"/>
      <dgm:spPr>
        <a:solidFill>
          <a:srgbClr val="7030A0"/>
        </a:solidFill>
      </dgm:spPr>
      <dgm:t>
        <a:bodyPr/>
        <a:lstStyle/>
        <a:p>
          <a:r>
            <a:rPr lang="en-GB" dirty="0" err="1"/>
            <a:t>init</a:t>
          </a:r>
          <a:endParaRPr lang="en-GB" dirty="0"/>
        </a:p>
      </dgm:t>
    </dgm:pt>
    <dgm:pt modelId="{78D4AB66-230A-844C-A55B-A7117D8FC716}" type="parTrans" cxnId="{D13BFB0E-BC1F-F842-8DC8-B7D88F4C3D50}">
      <dgm:prSet/>
      <dgm:spPr/>
      <dgm:t>
        <a:bodyPr/>
        <a:lstStyle/>
        <a:p>
          <a:endParaRPr lang="en-GB"/>
        </a:p>
      </dgm:t>
    </dgm:pt>
    <dgm:pt modelId="{5AE91E30-8091-EC46-9120-82663F85B489}" type="sibTrans" cxnId="{D13BFB0E-BC1F-F842-8DC8-B7D88F4C3D50}">
      <dgm:prSet/>
      <dgm:spPr/>
      <dgm:t>
        <a:bodyPr/>
        <a:lstStyle/>
        <a:p>
          <a:endParaRPr lang="en-GB"/>
        </a:p>
      </dgm:t>
    </dgm:pt>
    <dgm:pt modelId="{98AF8843-A08F-224E-9DE3-23F80834E0FC}">
      <dgm:prSet phldrT="[Text]"/>
      <dgm:spPr>
        <a:solidFill>
          <a:srgbClr val="0070C0"/>
        </a:solidFill>
      </dgm:spPr>
      <dgm:t>
        <a:bodyPr/>
        <a:lstStyle/>
        <a:p>
          <a:r>
            <a:rPr lang="en-GB" dirty="0"/>
            <a:t>validate</a:t>
          </a:r>
        </a:p>
      </dgm:t>
    </dgm:pt>
    <dgm:pt modelId="{AAE169D3-E792-5A46-A3E8-808FCD473719}" type="parTrans" cxnId="{1B161A57-BF52-F84A-AE9D-3D328AE1C278}">
      <dgm:prSet/>
      <dgm:spPr/>
      <dgm:t>
        <a:bodyPr/>
        <a:lstStyle/>
        <a:p>
          <a:endParaRPr lang="en-GB"/>
        </a:p>
      </dgm:t>
    </dgm:pt>
    <dgm:pt modelId="{8BB94AE2-221E-5145-97C0-FAF4CE31DA10}" type="sibTrans" cxnId="{1B161A57-BF52-F84A-AE9D-3D328AE1C278}">
      <dgm:prSet/>
      <dgm:spPr/>
      <dgm:t>
        <a:bodyPr/>
        <a:lstStyle/>
        <a:p>
          <a:endParaRPr lang="en-GB"/>
        </a:p>
      </dgm:t>
    </dgm:pt>
    <dgm:pt modelId="{9CA6E2EC-6EF9-0A44-A225-C779AFA1ADB5}">
      <dgm:prSet phldrT="[Text]"/>
      <dgm:spPr>
        <a:solidFill>
          <a:srgbClr val="FFC000"/>
        </a:solidFill>
      </dgm:spPr>
      <dgm:t>
        <a:bodyPr/>
        <a:lstStyle/>
        <a:p>
          <a:r>
            <a:rPr lang="en-GB" dirty="0"/>
            <a:t>plan</a:t>
          </a:r>
        </a:p>
      </dgm:t>
    </dgm:pt>
    <dgm:pt modelId="{90E3F3F8-7381-8242-AB5B-E7496426B0EE}" type="parTrans" cxnId="{8014512B-1B93-A340-8441-06F5C7621166}">
      <dgm:prSet/>
      <dgm:spPr/>
      <dgm:t>
        <a:bodyPr/>
        <a:lstStyle/>
        <a:p>
          <a:endParaRPr lang="en-GB"/>
        </a:p>
      </dgm:t>
    </dgm:pt>
    <dgm:pt modelId="{47921B75-EA30-6A4F-8D99-5BDDE69CD579}" type="sibTrans" cxnId="{8014512B-1B93-A340-8441-06F5C7621166}">
      <dgm:prSet/>
      <dgm:spPr/>
      <dgm:t>
        <a:bodyPr/>
        <a:lstStyle/>
        <a:p>
          <a:endParaRPr lang="en-GB"/>
        </a:p>
      </dgm:t>
    </dgm:pt>
    <dgm:pt modelId="{136E4566-98C7-DD4A-B3BA-450A591846FF}">
      <dgm:prSet phldrT="[Text]"/>
      <dgm:spPr>
        <a:solidFill>
          <a:srgbClr val="00B050"/>
        </a:solidFill>
      </dgm:spPr>
      <dgm:t>
        <a:bodyPr/>
        <a:lstStyle/>
        <a:p>
          <a:r>
            <a:rPr lang="en-GB" dirty="0"/>
            <a:t>apply</a:t>
          </a:r>
        </a:p>
      </dgm:t>
    </dgm:pt>
    <dgm:pt modelId="{1F9D992C-2655-3547-92BD-5E775CADCAA6}" type="parTrans" cxnId="{596EA5FA-4097-F943-AFBB-728D775695D0}">
      <dgm:prSet/>
      <dgm:spPr/>
      <dgm:t>
        <a:bodyPr/>
        <a:lstStyle/>
        <a:p>
          <a:endParaRPr lang="en-GB"/>
        </a:p>
      </dgm:t>
    </dgm:pt>
    <dgm:pt modelId="{D5676450-623C-1A4A-ABE7-3489AFAE06B8}" type="sibTrans" cxnId="{596EA5FA-4097-F943-AFBB-728D775695D0}">
      <dgm:prSet/>
      <dgm:spPr/>
      <dgm:t>
        <a:bodyPr/>
        <a:lstStyle/>
        <a:p>
          <a:endParaRPr lang="en-GB"/>
        </a:p>
      </dgm:t>
    </dgm:pt>
    <dgm:pt modelId="{7B2392E2-8126-3447-BE7E-40814E8D014A}">
      <dgm:prSet phldrT="[Text]"/>
      <dgm:spPr>
        <a:solidFill>
          <a:srgbClr val="C00000"/>
        </a:solidFill>
      </dgm:spPr>
      <dgm:t>
        <a:bodyPr/>
        <a:lstStyle/>
        <a:p>
          <a:r>
            <a:rPr lang="en-GB" dirty="0"/>
            <a:t>destroy</a:t>
          </a:r>
        </a:p>
      </dgm:t>
    </dgm:pt>
    <dgm:pt modelId="{D7D5F529-D310-0149-B2CF-A00BBCC37DE2}" type="parTrans" cxnId="{C4BC8CB1-3EC3-3948-8A5B-9C49918A2051}">
      <dgm:prSet/>
      <dgm:spPr/>
      <dgm:t>
        <a:bodyPr/>
        <a:lstStyle/>
        <a:p>
          <a:endParaRPr lang="en-GB"/>
        </a:p>
      </dgm:t>
    </dgm:pt>
    <dgm:pt modelId="{81DCC2F0-C0EA-1C43-ACB3-0790350BB4F6}" type="sibTrans" cxnId="{C4BC8CB1-3EC3-3948-8A5B-9C49918A2051}">
      <dgm:prSet/>
      <dgm:spPr/>
      <dgm:t>
        <a:bodyPr/>
        <a:lstStyle/>
        <a:p>
          <a:endParaRPr lang="en-GB"/>
        </a:p>
      </dgm:t>
    </dgm:pt>
    <dgm:pt modelId="{F43DA1CC-9377-8842-ACC1-84E7431BAE7D}" type="pres">
      <dgm:prSet presAssocID="{EA281146-7D6B-A140-97CF-ECB5244B71E1}" presName="Name0" presStyleCnt="0">
        <dgm:presLayoutVars>
          <dgm:dir/>
          <dgm:animLvl val="lvl"/>
          <dgm:resizeHandles val="exact"/>
        </dgm:presLayoutVars>
      </dgm:prSet>
      <dgm:spPr/>
    </dgm:pt>
    <dgm:pt modelId="{68F75049-22A1-EB4D-B982-15084D6927B1}" type="pres">
      <dgm:prSet presAssocID="{FDF630A8-85BE-C24E-96B1-0F41053BF3A7}" presName="parTxOnly" presStyleLbl="node1" presStyleIdx="0" presStyleCnt="5">
        <dgm:presLayoutVars>
          <dgm:chMax val="0"/>
          <dgm:chPref val="0"/>
          <dgm:bulletEnabled val="1"/>
        </dgm:presLayoutVars>
      </dgm:prSet>
      <dgm:spPr/>
      <dgm:t>
        <a:bodyPr/>
        <a:lstStyle/>
        <a:p>
          <a:endParaRPr lang="en-US"/>
        </a:p>
      </dgm:t>
    </dgm:pt>
    <dgm:pt modelId="{0AEB1E90-DEC3-5341-8C11-9E97C774E7AE}" type="pres">
      <dgm:prSet presAssocID="{5AE91E30-8091-EC46-9120-82663F85B489}" presName="parTxOnlySpace" presStyleCnt="0"/>
      <dgm:spPr/>
    </dgm:pt>
    <dgm:pt modelId="{F3F5304F-B7FB-B345-8139-093CF3A9A474}" type="pres">
      <dgm:prSet presAssocID="{98AF8843-A08F-224E-9DE3-23F80834E0FC}" presName="parTxOnly" presStyleLbl="node1" presStyleIdx="1" presStyleCnt="5">
        <dgm:presLayoutVars>
          <dgm:chMax val="0"/>
          <dgm:chPref val="0"/>
          <dgm:bulletEnabled val="1"/>
        </dgm:presLayoutVars>
      </dgm:prSet>
      <dgm:spPr/>
      <dgm:t>
        <a:bodyPr/>
        <a:lstStyle/>
        <a:p>
          <a:endParaRPr lang="en-US"/>
        </a:p>
      </dgm:t>
    </dgm:pt>
    <dgm:pt modelId="{D3056EA4-CC67-0742-9B99-4F8A333495BE}" type="pres">
      <dgm:prSet presAssocID="{8BB94AE2-221E-5145-97C0-FAF4CE31DA10}" presName="parTxOnlySpace" presStyleCnt="0"/>
      <dgm:spPr/>
    </dgm:pt>
    <dgm:pt modelId="{5C64987E-048B-9447-A4A9-302C198DFBD7}" type="pres">
      <dgm:prSet presAssocID="{9CA6E2EC-6EF9-0A44-A225-C779AFA1ADB5}" presName="parTxOnly" presStyleLbl="node1" presStyleIdx="2" presStyleCnt="5">
        <dgm:presLayoutVars>
          <dgm:chMax val="0"/>
          <dgm:chPref val="0"/>
          <dgm:bulletEnabled val="1"/>
        </dgm:presLayoutVars>
      </dgm:prSet>
      <dgm:spPr/>
      <dgm:t>
        <a:bodyPr/>
        <a:lstStyle/>
        <a:p>
          <a:endParaRPr lang="en-US"/>
        </a:p>
      </dgm:t>
    </dgm:pt>
    <dgm:pt modelId="{12B039B3-5A97-4142-BC37-AEF2CB4B9690}" type="pres">
      <dgm:prSet presAssocID="{47921B75-EA30-6A4F-8D99-5BDDE69CD579}" presName="parTxOnlySpace" presStyleCnt="0"/>
      <dgm:spPr/>
    </dgm:pt>
    <dgm:pt modelId="{8954FAC8-3D3F-4843-A4C1-704D07721619}" type="pres">
      <dgm:prSet presAssocID="{136E4566-98C7-DD4A-B3BA-450A591846FF}" presName="parTxOnly" presStyleLbl="node1" presStyleIdx="3" presStyleCnt="5">
        <dgm:presLayoutVars>
          <dgm:chMax val="0"/>
          <dgm:chPref val="0"/>
          <dgm:bulletEnabled val="1"/>
        </dgm:presLayoutVars>
      </dgm:prSet>
      <dgm:spPr/>
      <dgm:t>
        <a:bodyPr/>
        <a:lstStyle/>
        <a:p>
          <a:endParaRPr lang="en-US"/>
        </a:p>
      </dgm:t>
    </dgm:pt>
    <dgm:pt modelId="{51F55EBF-8320-D940-8840-1B81119FCAAE}" type="pres">
      <dgm:prSet presAssocID="{D5676450-623C-1A4A-ABE7-3489AFAE06B8}" presName="parTxOnlySpace" presStyleCnt="0"/>
      <dgm:spPr/>
    </dgm:pt>
    <dgm:pt modelId="{5C8D29A2-549D-2F46-BAE7-AFBA252E9BA4}" type="pres">
      <dgm:prSet presAssocID="{7B2392E2-8126-3447-BE7E-40814E8D014A}" presName="parTxOnly" presStyleLbl="node1" presStyleIdx="4" presStyleCnt="5">
        <dgm:presLayoutVars>
          <dgm:chMax val="0"/>
          <dgm:chPref val="0"/>
          <dgm:bulletEnabled val="1"/>
        </dgm:presLayoutVars>
      </dgm:prSet>
      <dgm:spPr/>
      <dgm:t>
        <a:bodyPr/>
        <a:lstStyle/>
        <a:p>
          <a:endParaRPr lang="en-US"/>
        </a:p>
      </dgm:t>
    </dgm:pt>
  </dgm:ptLst>
  <dgm:cxnLst>
    <dgm:cxn modelId="{8014512B-1B93-A340-8441-06F5C7621166}" srcId="{EA281146-7D6B-A140-97CF-ECB5244B71E1}" destId="{9CA6E2EC-6EF9-0A44-A225-C779AFA1ADB5}" srcOrd="2" destOrd="0" parTransId="{90E3F3F8-7381-8242-AB5B-E7496426B0EE}" sibTransId="{47921B75-EA30-6A4F-8D99-5BDDE69CD579}"/>
    <dgm:cxn modelId="{6F8EF528-4179-6C42-B1AE-D98168759A68}" type="presOf" srcId="{98AF8843-A08F-224E-9DE3-23F80834E0FC}" destId="{F3F5304F-B7FB-B345-8139-093CF3A9A474}" srcOrd="0" destOrd="0" presId="urn:microsoft.com/office/officeart/2005/8/layout/chevron1"/>
    <dgm:cxn modelId="{1B161A57-BF52-F84A-AE9D-3D328AE1C278}" srcId="{EA281146-7D6B-A140-97CF-ECB5244B71E1}" destId="{98AF8843-A08F-224E-9DE3-23F80834E0FC}" srcOrd="1" destOrd="0" parTransId="{AAE169D3-E792-5A46-A3E8-808FCD473719}" sibTransId="{8BB94AE2-221E-5145-97C0-FAF4CE31DA10}"/>
    <dgm:cxn modelId="{F011C198-3806-A547-A5F0-B3EF20342910}" type="presOf" srcId="{136E4566-98C7-DD4A-B3BA-450A591846FF}" destId="{8954FAC8-3D3F-4843-A4C1-704D07721619}" srcOrd="0" destOrd="0" presId="urn:microsoft.com/office/officeart/2005/8/layout/chevron1"/>
    <dgm:cxn modelId="{0B209531-AEE2-4B41-BDEA-A8FD09C1DB30}" type="presOf" srcId="{9CA6E2EC-6EF9-0A44-A225-C779AFA1ADB5}" destId="{5C64987E-048B-9447-A4A9-302C198DFBD7}" srcOrd="0" destOrd="0" presId="urn:microsoft.com/office/officeart/2005/8/layout/chevron1"/>
    <dgm:cxn modelId="{C4BC8CB1-3EC3-3948-8A5B-9C49918A2051}" srcId="{EA281146-7D6B-A140-97CF-ECB5244B71E1}" destId="{7B2392E2-8126-3447-BE7E-40814E8D014A}" srcOrd="4" destOrd="0" parTransId="{D7D5F529-D310-0149-B2CF-A00BBCC37DE2}" sibTransId="{81DCC2F0-C0EA-1C43-ACB3-0790350BB4F6}"/>
    <dgm:cxn modelId="{D13BFB0E-BC1F-F842-8DC8-B7D88F4C3D50}" srcId="{EA281146-7D6B-A140-97CF-ECB5244B71E1}" destId="{FDF630A8-85BE-C24E-96B1-0F41053BF3A7}" srcOrd="0" destOrd="0" parTransId="{78D4AB66-230A-844C-A55B-A7117D8FC716}" sibTransId="{5AE91E30-8091-EC46-9120-82663F85B489}"/>
    <dgm:cxn modelId="{596EA5FA-4097-F943-AFBB-728D775695D0}" srcId="{EA281146-7D6B-A140-97CF-ECB5244B71E1}" destId="{136E4566-98C7-DD4A-B3BA-450A591846FF}" srcOrd="3" destOrd="0" parTransId="{1F9D992C-2655-3547-92BD-5E775CADCAA6}" sibTransId="{D5676450-623C-1A4A-ABE7-3489AFAE06B8}"/>
    <dgm:cxn modelId="{3AF91ABD-1500-E841-AB7B-4AB649077879}" type="presOf" srcId="{7B2392E2-8126-3447-BE7E-40814E8D014A}" destId="{5C8D29A2-549D-2F46-BAE7-AFBA252E9BA4}" srcOrd="0" destOrd="0" presId="urn:microsoft.com/office/officeart/2005/8/layout/chevron1"/>
    <dgm:cxn modelId="{464AE74A-2024-5F48-BF14-57062065C492}" type="presOf" srcId="{FDF630A8-85BE-C24E-96B1-0F41053BF3A7}" destId="{68F75049-22A1-EB4D-B982-15084D6927B1}" srcOrd="0" destOrd="0" presId="urn:microsoft.com/office/officeart/2005/8/layout/chevron1"/>
    <dgm:cxn modelId="{FAE055EA-9EE9-494C-8230-772A8FF1C4F3}" type="presOf" srcId="{EA281146-7D6B-A140-97CF-ECB5244B71E1}" destId="{F43DA1CC-9377-8842-ACC1-84E7431BAE7D}" srcOrd="0" destOrd="0" presId="urn:microsoft.com/office/officeart/2005/8/layout/chevron1"/>
    <dgm:cxn modelId="{0425B9FA-C62B-9D40-9E69-FF9264C19129}" type="presParOf" srcId="{F43DA1CC-9377-8842-ACC1-84E7431BAE7D}" destId="{68F75049-22A1-EB4D-B982-15084D6927B1}" srcOrd="0" destOrd="0" presId="urn:microsoft.com/office/officeart/2005/8/layout/chevron1"/>
    <dgm:cxn modelId="{05FE7CAE-B57A-754D-85F8-A0081FA92D23}" type="presParOf" srcId="{F43DA1CC-9377-8842-ACC1-84E7431BAE7D}" destId="{0AEB1E90-DEC3-5341-8C11-9E97C774E7AE}" srcOrd="1" destOrd="0" presId="urn:microsoft.com/office/officeart/2005/8/layout/chevron1"/>
    <dgm:cxn modelId="{D537AA7A-CA4E-4248-879A-E4B26562DDCC}" type="presParOf" srcId="{F43DA1CC-9377-8842-ACC1-84E7431BAE7D}" destId="{F3F5304F-B7FB-B345-8139-093CF3A9A474}" srcOrd="2" destOrd="0" presId="urn:microsoft.com/office/officeart/2005/8/layout/chevron1"/>
    <dgm:cxn modelId="{7A112E66-7F72-CF4F-BE35-AD6BAD7675AD}" type="presParOf" srcId="{F43DA1CC-9377-8842-ACC1-84E7431BAE7D}" destId="{D3056EA4-CC67-0742-9B99-4F8A333495BE}" srcOrd="3" destOrd="0" presId="urn:microsoft.com/office/officeart/2005/8/layout/chevron1"/>
    <dgm:cxn modelId="{9D969D5E-0735-E84C-99CF-2A96CD08612B}" type="presParOf" srcId="{F43DA1CC-9377-8842-ACC1-84E7431BAE7D}" destId="{5C64987E-048B-9447-A4A9-302C198DFBD7}" srcOrd="4" destOrd="0" presId="urn:microsoft.com/office/officeart/2005/8/layout/chevron1"/>
    <dgm:cxn modelId="{B6A084BE-C08A-C049-AF12-31089DFB7370}" type="presParOf" srcId="{F43DA1CC-9377-8842-ACC1-84E7431BAE7D}" destId="{12B039B3-5A97-4142-BC37-AEF2CB4B9690}" srcOrd="5" destOrd="0" presId="urn:microsoft.com/office/officeart/2005/8/layout/chevron1"/>
    <dgm:cxn modelId="{60B44A9E-7F28-CA4B-BF90-EC76BCCAB760}" type="presParOf" srcId="{F43DA1CC-9377-8842-ACC1-84E7431BAE7D}" destId="{8954FAC8-3D3F-4843-A4C1-704D07721619}" srcOrd="6" destOrd="0" presId="urn:microsoft.com/office/officeart/2005/8/layout/chevron1"/>
    <dgm:cxn modelId="{C5824395-02DC-FB4E-BAC9-AE7C81A1399E}" type="presParOf" srcId="{F43DA1CC-9377-8842-ACC1-84E7431BAE7D}" destId="{51F55EBF-8320-D940-8840-1B81119FCAAE}" srcOrd="7" destOrd="0" presId="urn:microsoft.com/office/officeart/2005/8/layout/chevron1"/>
    <dgm:cxn modelId="{96FD8548-313A-7B44-81D3-419811721863}" type="presParOf" srcId="{F43DA1CC-9377-8842-ACC1-84E7431BAE7D}" destId="{5C8D29A2-549D-2F46-BAE7-AFBA252E9BA4}" srcOrd="8"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A281146-7D6B-A140-97CF-ECB5244B71E1}" type="doc">
      <dgm:prSet loTypeId="urn:microsoft.com/office/officeart/2005/8/layout/chevron1" loCatId="" qsTypeId="urn:microsoft.com/office/officeart/2005/8/quickstyle/simple1" qsCatId="simple" csTypeId="urn:microsoft.com/office/officeart/2005/8/colors/accent1_2" csCatId="accent1" phldr="1"/>
      <dgm:spPr/>
    </dgm:pt>
    <dgm:pt modelId="{FDF630A8-85BE-C24E-96B1-0F41053BF3A7}">
      <dgm:prSet phldrT="[Text]"/>
      <dgm:spPr>
        <a:solidFill>
          <a:srgbClr val="7030A0"/>
        </a:solidFill>
      </dgm:spPr>
      <dgm:t>
        <a:bodyPr/>
        <a:lstStyle/>
        <a:p>
          <a:r>
            <a:rPr lang="en-GB" dirty="0" err="1"/>
            <a:t>init</a:t>
          </a:r>
          <a:endParaRPr lang="en-GB" dirty="0"/>
        </a:p>
      </dgm:t>
    </dgm:pt>
    <dgm:pt modelId="{78D4AB66-230A-844C-A55B-A7117D8FC716}" type="parTrans" cxnId="{D13BFB0E-BC1F-F842-8DC8-B7D88F4C3D50}">
      <dgm:prSet/>
      <dgm:spPr/>
      <dgm:t>
        <a:bodyPr/>
        <a:lstStyle/>
        <a:p>
          <a:endParaRPr lang="en-GB"/>
        </a:p>
      </dgm:t>
    </dgm:pt>
    <dgm:pt modelId="{5AE91E30-8091-EC46-9120-82663F85B489}" type="sibTrans" cxnId="{D13BFB0E-BC1F-F842-8DC8-B7D88F4C3D50}">
      <dgm:prSet/>
      <dgm:spPr/>
      <dgm:t>
        <a:bodyPr/>
        <a:lstStyle/>
        <a:p>
          <a:endParaRPr lang="en-GB"/>
        </a:p>
      </dgm:t>
    </dgm:pt>
    <dgm:pt modelId="{98AF8843-A08F-224E-9DE3-23F80834E0FC}">
      <dgm:prSet phldrT="[Text]"/>
      <dgm:spPr>
        <a:solidFill>
          <a:srgbClr val="0070C0"/>
        </a:solidFill>
      </dgm:spPr>
      <dgm:t>
        <a:bodyPr/>
        <a:lstStyle/>
        <a:p>
          <a:r>
            <a:rPr lang="en-GB" dirty="0"/>
            <a:t>validate</a:t>
          </a:r>
        </a:p>
      </dgm:t>
    </dgm:pt>
    <dgm:pt modelId="{AAE169D3-E792-5A46-A3E8-808FCD473719}" type="parTrans" cxnId="{1B161A57-BF52-F84A-AE9D-3D328AE1C278}">
      <dgm:prSet/>
      <dgm:spPr/>
      <dgm:t>
        <a:bodyPr/>
        <a:lstStyle/>
        <a:p>
          <a:endParaRPr lang="en-GB"/>
        </a:p>
      </dgm:t>
    </dgm:pt>
    <dgm:pt modelId="{8BB94AE2-221E-5145-97C0-FAF4CE31DA10}" type="sibTrans" cxnId="{1B161A57-BF52-F84A-AE9D-3D328AE1C278}">
      <dgm:prSet/>
      <dgm:spPr/>
      <dgm:t>
        <a:bodyPr/>
        <a:lstStyle/>
        <a:p>
          <a:endParaRPr lang="en-GB"/>
        </a:p>
      </dgm:t>
    </dgm:pt>
    <dgm:pt modelId="{9CA6E2EC-6EF9-0A44-A225-C779AFA1ADB5}">
      <dgm:prSet phldrT="[Text]"/>
      <dgm:spPr>
        <a:solidFill>
          <a:srgbClr val="FFC000"/>
        </a:solidFill>
      </dgm:spPr>
      <dgm:t>
        <a:bodyPr/>
        <a:lstStyle/>
        <a:p>
          <a:r>
            <a:rPr lang="en-GB" dirty="0"/>
            <a:t>plan</a:t>
          </a:r>
        </a:p>
      </dgm:t>
    </dgm:pt>
    <dgm:pt modelId="{90E3F3F8-7381-8242-AB5B-E7496426B0EE}" type="parTrans" cxnId="{8014512B-1B93-A340-8441-06F5C7621166}">
      <dgm:prSet/>
      <dgm:spPr/>
      <dgm:t>
        <a:bodyPr/>
        <a:lstStyle/>
        <a:p>
          <a:endParaRPr lang="en-GB"/>
        </a:p>
      </dgm:t>
    </dgm:pt>
    <dgm:pt modelId="{47921B75-EA30-6A4F-8D99-5BDDE69CD579}" type="sibTrans" cxnId="{8014512B-1B93-A340-8441-06F5C7621166}">
      <dgm:prSet/>
      <dgm:spPr/>
      <dgm:t>
        <a:bodyPr/>
        <a:lstStyle/>
        <a:p>
          <a:endParaRPr lang="en-GB"/>
        </a:p>
      </dgm:t>
    </dgm:pt>
    <dgm:pt modelId="{136E4566-98C7-DD4A-B3BA-450A591846FF}">
      <dgm:prSet phldrT="[Text]"/>
      <dgm:spPr>
        <a:solidFill>
          <a:srgbClr val="00B050"/>
        </a:solidFill>
      </dgm:spPr>
      <dgm:t>
        <a:bodyPr/>
        <a:lstStyle/>
        <a:p>
          <a:r>
            <a:rPr lang="en-GB" dirty="0"/>
            <a:t>apply</a:t>
          </a:r>
        </a:p>
      </dgm:t>
    </dgm:pt>
    <dgm:pt modelId="{1F9D992C-2655-3547-92BD-5E775CADCAA6}" type="parTrans" cxnId="{596EA5FA-4097-F943-AFBB-728D775695D0}">
      <dgm:prSet/>
      <dgm:spPr/>
      <dgm:t>
        <a:bodyPr/>
        <a:lstStyle/>
        <a:p>
          <a:endParaRPr lang="en-GB"/>
        </a:p>
      </dgm:t>
    </dgm:pt>
    <dgm:pt modelId="{D5676450-623C-1A4A-ABE7-3489AFAE06B8}" type="sibTrans" cxnId="{596EA5FA-4097-F943-AFBB-728D775695D0}">
      <dgm:prSet/>
      <dgm:spPr/>
      <dgm:t>
        <a:bodyPr/>
        <a:lstStyle/>
        <a:p>
          <a:endParaRPr lang="en-GB"/>
        </a:p>
      </dgm:t>
    </dgm:pt>
    <dgm:pt modelId="{7B2392E2-8126-3447-BE7E-40814E8D014A}">
      <dgm:prSet phldrT="[Text]"/>
      <dgm:spPr>
        <a:solidFill>
          <a:srgbClr val="C00000"/>
        </a:solidFill>
      </dgm:spPr>
      <dgm:t>
        <a:bodyPr/>
        <a:lstStyle/>
        <a:p>
          <a:r>
            <a:rPr lang="en-GB" dirty="0"/>
            <a:t>destroy</a:t>
          </a:r>
        </a:p>
      </dgm:t>
    </dgm:pt>
    <dgm:pt modelId="{D7D5F529-D310-0149-B2CF-A00BBCC37DE2}" type="parTrans" cxnId="{C4BC8CB1-3EC3-3948-8A5B-9C49918A2051}">
      <dgm:prSet/>
      <dgm:spPr/>
      <dgm:t>
        <a:bodyPr/>
        <a:lstStyle/>
        <a:p>
          <a:endParaRPr lang="en-GB"/>
        </a:p>
      </dgm:t>
    </dgm:pt>
    <dgm:pt modelId="{81DCC2F0-C0EA-1C43-ACB3-0790350BB4F6}" type="sibTrans" cxnId="{C4BC8CB1-3EC3-3948-8A5B-9C49918A2051}">
      <dgm:prSet/>
      <dgm:spPr/>
      <dgm:t>
        <a:bodyPr/>
        <a:lstStyle/>
        <a:p>
          <a:endParaRPr lang="en-GB"/>
        </a:p>
      </dgm:t>
    </dgm:pt>
    <dgm:pt modelId="{F43DA1CC-9377-8842-ACC1-84E7431BAE7D}" type="pres">
      <dgm:prSet presAssocID="{EA281146-7D6B-A140-97CF-ECB5244B71E1}" presName="Name0" presStyleCnt="0">
        <dgm:presLayoutVars>
          <dgm:dir/>
          <dgm:animLvl val="lvl"/>
          <dgm:resizeHandles val="exact"/>
        </dgm:presLayoutVars>
      </dgm:prSet>
      <dgm:spPr/>
    </dgm:pt>
    <dgm:pt modelId="{68F75049-22A1-EB4D-B982-15084D6927B1}" type="pres">
      <dgm:prSet presAssocID="{FDF630A8-85BE-C24E-96B1-0F41053BF3A7}" presName="parTxOnly" presStyleLbl="node1" presStyleIdx="0" presStyleCnt="5">
        <dgm:presLayoutVars>
          <dgm:chMax val="0"/>
          <dgm:chPref val="0"/>
          <dgm:bulletEnabled val="1"/>
        </dgm:presLayoutVars>
      </dgm:prSet>
      <dgm:spPr/>
      <dgm:t>
        <a:bodyPr/>
        <a:lstStyle/>
        <a:p>
          <a:endParaRPr lang="en-US"/>
        </a:p>
      </dgm:t>
    </dgm:pt>
    <dgm:pt modelId="{0AEB1E90-DEC3-5341-8C11-9E97C774E7AE}" type="pres">
      <dgm:prSet presAssocID="{5AE91E30-8091-EC46-9120-82663F85B489}" presName="parTxOnlySpace" presStyleCnt="0"/>
      <dgm:spPr/>
    </dgm:pt>
    <dgm:pt modelId="{F3F5304F-B7FB-B345-8139-093CF3A9A474}" type="pres">
      <dgm:prSet presAssocID="{98AF8843-A08F-224E-9DE3-23F80834E0FC}" presName="parTxOnly" presStyleLbl="node1" presStyleIdx="1" presStyleCnt="5">
        <dgm:presLayoutVars>
          <dgm:chMax val="0"/>
          <dgm:chPref val="0"/>
          <dgm:bulletEnabled val="1"/>
        </dgm:presLayoutVars>
      </dgm:prSet>
      <dgm:spPr/>
      <dgm:t>
        <a:bodyPr/>
        <a:lstStyle/>
        <a:p>
          <a:endParaRPr lang="en-US"/>
        </a:p>
      </dgm:t>
    </dgm:pt>
    <dgm:pt modelId="{D3056EA4-CC67-0742-9B99-4F8A333495BE}" type="pres">
      <dgm:prSet presAssocID="{8BB94AE2-221E-5145-97C0-FAF4CE31DA10}" presName="parTxOnlySpace" presStyleCnt="0"/>
      <dgm:spPr/>
    </dgm:pt>
    <dgm:pt modelId="{5C64987E-048B-9447-A4A9-302C198DFBD7}" type="pres">
      <dgm:prSet presAssocID="{9CA6E2EC-6EF9-0A44-A225-C779AFA1ADB5}" presName="parTxOnly" presStyleLbl="node1" presStyleIdx="2" presStyleCnt="5">
        <dgm:presLayoutVars>
          <dgm:chMax val="0"/>
          <dgm:chPref val="0"/>
          <dgm:bulletEnabled val="1"/>
        </dgm:presLayoutVars>
      </dgm:prSet>
      <dgm:spPr/>
      <dgm:t>
        <a:bodyPr/>
        <a:lstStyle/>
        <a:p>
          <a:endParaRPr lang="en-US"/>
        </a:p>
      </dgm:t>
    </dgm:pt>
    <dgm:pt modelId="{12B039B3-5A97-4142-BC37-AEF2CB4B9690}" type="pres">
      <dgm:prSet presAssocID="{47921B75-EA30-6A4F-8D99-5BDDE69CD579}" presName="parTxOnlySpace" presStyleCnt="0"/>
      <dgm:spPr/>
    </dgm:pt>
    <dgm:pt modelId="{8954FAC8-3D3F-4843-A4C1-704D07721619}" type="pres">
      <dgm:prSet presAssocID="{136E4566-98C7-DD4A-B3BA-450A591846FF}" presName="parTxOnly" presStyleLbl="node1" presStyleIdx="3" presStyleCnt="5">
        <dgm:presLayoutVars>
          <dgm:chMax val="0"/>
          <dgm:chPref val="0"/>
          <dgm:bulletEnabled val="1"/>
        </dgm:presLayoutVars>
      </dgm:prSet>
      <dgm:spPr/>
      <dgm:t>
        <a:bodyPr/>
        <a:lstStyle/>
        <a:p>
          <a:endParaRPr lang="en-US"/>
        </a:p>
      </dgm:t>
    </dgm:pt>
    <dgm:pt modelId="{51F55EBF-8320-D940-8840-1B81119FCAAE}" type="pres">
      <dgm:prSet presAssocID="{D5676450-623C-1A4A-ABE7-3489AFAE06B8}" presName="parTxOnlySpace" presStyleCnt="0"/>
      <dgm:spPr/>
    </dgm:pt>
    <dgm:pt modelId="{5C8D29A2-549D-2F46-BAE7-AFBA252E9BA4}" type="pres">
      <dgm:prSet presAssocID="{7B2392E2-8126-3447-BE7E-40814E8D014A}" presName="parTxOnly" presStyleLbl="node1" presStyleIdx="4" presStyleCnt="5">
        <dgm:presLayoutVars>
          <dgm:chMax val="0"/>
          <dgm:chPref val="0"/>
          <dgm:bulletEnabled val="1"/>
        </dgm:presLayoutVars>
      </dgm:prSet>
      <dgm:spPr/>
      <dgm:t>
        <a:bodyPr/>
        <a:lstStyle/>
        <a:p>
          <a:endParaRPr lang="en-US"/>
        </a:p>
      </dgm:t>
    </dgm:pt>
  </dgm:ptLst>
  <dgm:cxnLst>
    <dgm:cxn modelId="{8014512B-1B93-A340-8441-06F5C7621166}" srcId="{EA281146-7D6B-A140-97CF-ECB5244B71E1}" destId="{9CA6E2EC-6EF9-0A44-A225-C779AFA1ADB5}" srcOrd="2" destOrd="0" parTransId="{90E3F3F8-7381-8242-AB5B-E7496426B0EE}" sibTransId="{47921B75-EA30-6A4F-8D99-5BDDE69CD579}"/>
    <dgm:cxn modelId="{6F8EF528-4179-6C42-B1AE-D98168759A68}" type="presOf" srcId="{98AF8843-A08F-224E-9DE3-23F80834E0FC}" destId="{F3F5304F-B7FB-B345-8139-093CF3A9A474}" srcOrd="0" destOrd="0" presId="urn:microsoft.com/office/officeart/2005/8/layout/chevron1"/>
    <dgm:cxn modelId="{1B161A57-BF52-F84A-AE9D-3D328AE1C278}" srcId="{EA281146-7D6B-A140-97CF-ECB5244B71E1}" destId="{98AF8843-A08F-224E-9DE3-23F80834E0FC}" srcOrd="1" destOrd="0" parTransId="{AAE169D3-E792-5A46-A3E8-808FCD473719}" sibTransId="{8BB94AE2-221E-5145-97C0-FAF4CE31DA10}"/>
    <dgm:cxn modelId="{F011C198-3806-A547-A5F0-B3EF20342910}" type="presOf" srcId="{136E4566-98C7-DD4A-B3BA-450A591846FF}" destId="{8954FAC8-3D3F-4843-A4C1-704D07721619}" srcOrd="0" destOrd="0" presId="urn:microsoft.com/office/officeart/2005/8/layout/chevron1"/>
    <dgm:cxn modelId="{0B209531-AEE2-4B41-BDEA-A8FD09C1DB30}" type="presOf" srcId="{9CA6E2EC-6EF9-0A44-A225-C779AFA1ADB5}" destId="{5C64987E-048B-9447-A4A9-302C198DFBD7}" srcOrd="0" destOrd="0" presId="urn:microsoft.com/office/officeart/2005/8/layout/chevron1"/>
    <dgm:cxn modelId="{C4BC8CB1-3EC3-3948-8A5B-9C49918A2051}" srcId="{EA281146-7D6B-A140-97CF-ECB5244B71E1}" destId="{7B2392E2-8126-3447-BE7E-40814E8D014A}" srcOrd="4" destOrd="0" parTransId="{D7D5F529-D310-0149-B2CF-A00BBCC37DE2}" sibTransId="{81DCC2F0-C0EA-1C43-ACB3-0790350BB4F6}"/>
    <dgm:cxn modelId="{D13BFB0E-BC1F-F842-8DC8-B7D88F4C3D50}" srcId="{EA281146-7D6B-A140-97CF-ECB5244B71E1}" destId="{FDF630A8-85BE-C24E-96B1-0F41053BF3A7}" srcOrd="0" destOrd="0" parTransId="{78D4AB66-230A-844C-A55B-A7117D8FC716}" sibTransId="{5AE91E30-8091-EC46-9120-82663F85B489}"/>
    <dgm:cxn modelId="{596EA5FA-4097-F943-AFBB-728D775695D0}" srcId="{EA281146-7D6B-A140-97CF-ECB5244B71E1}" destId="{136E4566-98C7-DD4A-B3BA-450A591846FF}" srcOrd="3" destOrd="0" parTransId="{1F9D992C-2655-3547-92BD-5E775CADCAA6}" sibTransId="{D5676450-623C-1A4A-ABE7-3489AFAE06B8}"/>
    <dgm:cxn modelId="{3AF91ABD-1500-E841-AB7B-4AB649077879}" type="presOf" srcId="{7B2392E2-8126-3447-BE7E-40814E8D014A}" destId="{5C8D29A2-549D-2F46-BAE7-AFBA252E9BA4}" srcOrd="0" destOrd="0" presId="urn:microsoft.com/office/officeart/2005/8/layout/chevron1"/>
    <dgm:cxn modelId="{464AE74A-2024-5F48-BF14-57062065C492}" type="presOf" srcId="{FDF630A8-85BE-C24E-96B1-0F41053BF3A7}" destId="{68F75049-22A1-EB4D-B982-15084D6927B1}" srcOrd="0" destOrd="0" presId="urn:microsoft.com/office/officeart/2005/8/layout/chevron1"/>
    <dgm:cxn modelId="{FAE055EA-9EE9-494C-8230-772A8FF1C4F3}" type="presOf" srcId="{EA281146-7D6B-A140-97CF-ECB5244B71E1}" destId="{F43DA1CC-9377-8842-ACC1-84E7431BAE7D}" srcOrd="0" destOrd="0" presId="urn:microsoft.com/office/officeart/2005/8/layout/chevron1"/>
    <dgm:cxn modelId="{0425B9FA-C62B-9D40-9E69-FF9264C19129}" type="presParOf" srcId="{F43DA1CC-9377-8842-ACC1-84E7431BAE7D}" destId="{68F75049-22A1-EB4D-B982-15084D6927B1}" srcOrd="0" destOrd="0" presId="urn:microsoft.com/office/officeart/2005/8/layout/chevron1"/>
    <dgm:cxn modelId="{05FE7CAE-B57A-754D-85F8-A0081FA92D23}" type="presParOf" srcId="{F43DA1CC-9377-8842-ACC1-84E7431BAE7D}" destId="{0AEB1E90-DEC3-5341-8C11-9E97C774E7AE}" srcOrd="1" destOrd="0" presId="urn:microsoft.com/office/officeart/2005/8/layout/chevron1"/>
    <dgm:cxn modelId="{D537AA7A-CA4E-4248-879A-E4B26562DDCC}" type="presParOf" srcId="{F43DA1CC-9377-8842-ACC1-84E7431BAE7D}" destId="{F3F5304F-B7FB-B345-8139-093CF3A9A474}" srcOrd="2" destOrd="0" presId="urn:microsoft.com/office/officeart/2005/8/layout/chevron1"/>
    <dgm:cxn modelId="{7A112E66-7F72-CF4F-BE35-AD6BAD7675AD}" type="presParOf" srcId="{F43DA1CC-9377-8842-ACC1-84E7431BAE7D}" destId="{D3056EA4-CC67-0742-9B99-4F8A333495BE}" srcOrd="3" destOrd="0" presId="urn:microsoft.com/office/officeart/2005/8/layout/chevron1"/>
    <dgm:cxn modelId="{9D969D5E-0735-E84C-99CF-2A96CD08612B}" type="presParOf" srcId="{F43DA1CC-9377-8842-ACC1-84E7431BAE7D}" destId="{5C64987E-048B-9447-A4A9-302C198DFBD7}" srcOrd="4" destOrd="0" presId="urn:microsoft.com/office/officeart/2005/8/layout/chevron1"/>
    <dgm:cxn modelId="{B6A084BE-C08A-C049-AF12-31089DFB7370}" type="presParOf" srcId="{F43DA1CC-9377-8842-ACC1-84E7431BAE7D}" destId="{12B039B3-5A97-4142-BC37-AEF2CB4B9690}" srcOrd="5" destOrd="0" presId="urn:microsoft.com/office/officeart/2005/8/layout/chevron1"/>
    <dgm:cxn modelId="{60B44A9E-7F28-CA4B-BF90-EC76BCCAB760}" type="presParOf" srcId="{F43DA1CC-9377-8842-ACC1-84E7431BAE7D}" destId="{8954FAC8-3D3F-4843-A4C1-704D07721619}" srcOrd="6" destOrd="0" presId="urn:microsoft.com/office/officeart/2005/8/layout/chevron1"/>
    <dgm:cxn modelId="{C5824395-02DC-FB4E-BAC9-AE7C81A1399E}" type="presParOf" srcId="{F43DA1CC-9377-8842-ACC1-84E7431BAE7D}" destId="{51F55EBF-8320-D940-8840-1B81119FCAAE}" srcOrd="7" destOrd="0" presId="urn:microsoft.com/office/officeart/2005/8/layout/chevron1"/>
    <dgm:cxn modelId="{96FD8548-313A-7B44-81D3-419811721863}" type="presParOf" srcId="{F43DA1CC-9377-8842-ACC1-84E7431BAE7D}" destId="{5C8D29A2-549D-2F46-BAE7-AFBA252E9BA4}" srcOrd="8"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8F75049-22A1-EB4D-B982-15084D6927B1}">
      <dsp:nvSpPr>
        <dsp:cNvPr id="0" name=""/>
        <dsp:cNvSpPr/>
      </dsp:nvSpPr>
      <dsp:spPr>
        <a:xfrm>
          <a:off x="3505" y="1174430"/>
          <a:ext cx="3120265" cy="1248106"/>
        </a:xfrm>
        <a:prstGeom prst="chevron">
          <a:avLst/>
        </a:prstGeom>
        <a:solidFill>
          <a:srgbClr val="7030A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53340" rIns="53340" bIns="53340" numCol="1" spcCol="1270" anchor="ctr" anchorCtr="0">
          <a:noAutofit/>
        </a:bodyPr>
        <a:lstStyle/>
        <a:p>
          <a:pPr lvl="0" algn="ctr" defTabSz="1778000">
            <a:lnSpc>
              <a:spcPct val="90000"/>
            </a:lnSpc>
            <a:spcBef>
              <a:spcPct val="0"/>
            </a:spcBef>
            <a:spcAft>
              <a:spcPct val="35000"/>
            </a:spcAft>
          </a:pPr>
          <a:r>
            <a:rPr lang="en-GB" sz="4000" kern="1200" dirty="0" err="1"/>
            <a:t>init</a:t>
          </a:r>
          <a:endParaRPr lang="en-GB" sz="4000" kern="1200" dirty="0"/>
        </a:p>
      </dsp:txBody>
      <dsp:txXfrm>
        <a:off x="627558" y="1174430"/>
        <a:ext cx="1872159" cy="1248106"/>
      </dsp:txXfrm>
    </dsp:sp>
    <dsp:sp modelId="{F3F5304F-B7FB-B345-8139-093CF3A9A474}">
      <dsp:nvSpPr>
        <dsp:cNvPr id="0" name=""/>
        <dsp:cNvSpPr/>
      </dsp:nvSpPr>
      <dsp:spPr>
        <a:xfrm>
          <a:off x="2811745" y="1174430"/>
          <a:ext cx="3120265" cy="1248106"/>
        </a:xfrm>
        <a:prstGeom prst="chevron">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53340" rIns="53340" bIns="53340" numCol="1" spcCol="1270" anchor="ctr" anchorCtr="0">
          <a:noAutofit/>
        </a:bodyPr>
        <a:lstStyle/>
        <a:p>
          <a:pPr lvl="0" algn="ctr" defTabSz="1778000">
            <a:lnSpc>
              <a:spcPct val="90000"/>
            </a:lnSpc>
            <a:spcBef>
              <a:spcPct val="0"/>
            </a:spcBef>
            <a:spcAft>
              <a:spcPct val="35000"/>
            </a:spcAft>
          </a:pPr>
          <a:r>
            <a:rPr lang="en-GB" sz="4000" kern="1200" dirty="0"/>
            <a:t>validate</a:t>
          </a:r>
        </a:p>
      </dsp:txBody>
      <dsp:txXfrm>
        <a:off x="3435798" y="1174430"/>
        <a:ext cx="1872159" cy="1248106"/>
      </dsp:txXfrm>
    </dsp:sp>
    <dsp:sp modelId="{5C64987E-048B-9447-A4A9-302C198DFBD7}">
      <dsp:nvSpPr>
        <dsp:cNvPr id="0" name=""/>
        <dsp:cNvSpPr/>
      </dsp:nvSpPr>
      <dsp:spPr>
        <a:xfrm>
          <a:off x="5619984" y="1174430"/>
          <a:ext cx="3120265" cy="1248106"/>
        </a:xfrm>
        <a:prstGeom prst="chevron">
          <a:avLst/>
        </a:prstGeom>
        <a:solidFill>
          <a:srgbClr val="FFC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53340" rIns="53340" bIns="53340" numCol="1" spcCol="1270" anchor="ctr" anchorCtr="0">
          <a:noAutofit/>
        </a:bodyPr>
        <a:lstStyle/>
        <a:p>
          <a:pPr lvl="0" algn="ctr" defTabSz="1778000">
            <a:lnSpc>
              <a:spcPct val="90000"/>
            </a:lnSpc>
            <a:spcBef>
              <a:spcPct val="0"/>
            </a:spcBef>
            <a:spcAft>
              <a:spcPct val="35000"/>
            </a:spcAft>
          </a:pPr>
          <a:r>
            <a:rPr lang="en-GB" sz="4000" kern="1200" dirty="0"/>
            <a:t>plan</a:t>
          </a:r>
        </a:p>
      </dsp:txBody>
      <dsp:txXfrm>
        <a:off x="6244037" y="1174430"/>
        <a:ext cx="1872159" cy="1248106"/>
      </dsp:txXfrm>
    </dsp:sp>
    <dsp:sp modelId="{8954FAC8-3D3F-4843-A4C1-704D07721619}">
      <dsp:nvSpPr>
        <dsp:cNvPr id="0" name=""/>
        <dsp:cNvSpPr/>
      </dsp:nvSpPr>
      <dsp:spPr>
        <a:xfrm>
          <a:off x="8428223" y="1174430"/>
          <a:ext cx="3120265" cy="1248106"/>
        </a:xfrm>
        <a:prstGeom prst="chevron">
          <a:avLst/>
        </a:prstGeom>
        <a:solidFill>
          <a:srgbClr val="00B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53340" rIns="53340" bIns="53340" numCol="1" spcCol="1270" anchor="ctr" anchorCtr="0">
          <a:noAutofit/>
        </a:bodyPr>
        <a:lstStyle/>
        <a:p>
          <a:pPr lvl="0" algn="ctr" defTabSz="1778000">
            <a:lnSpc>
              <a:spcPct val="90000"/>
            </a:lnSpc>
            <a:spcBef>
              <a:spcPct val="0"/>
            </a:spcBef>
            <a:spcAft>
              <a:spcPct val="35000"/>
            </a:spcAft>
          </a:pPr>
          <a:r>
            <a:rPr lang="en-GB" sz="4000" kern="1200" dirty="0"/>
            <a:t>apply</a:t>
          </a:r>
        </a:p>
      </dsp:txBody>
      <dsp:txXfrm>
        <a:off x="9052276" y="1174430"/>
        <a:ext cx="1872159" cy="1248106"/>
      </dsp:txXfrm>
    </dsp:sp>
    <dsp:sp modelId="{5C8D29A2-549D-2F46-BAE7-AFBA252E9BA4}">
      <dsp:nvSpPr>
        <dsp:cNvPr id="0" name=""/>
        <dsp:cNvSpPr/>
      </dsp:nvSpPr>
      <dsp:spPr>
        <a:xfrm>
          <a:off x="11236463" y="1174430"/>
          <a:ext cx="3120265" cy="1248106"/>
        </a:xfrm>
        <a:prstGeom prst="chevron">
          <a:avLst/>
        </a:prstGeom>
        <a:solidFill>
          <a:srgbClr val="C0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53340" rIns="53340" bIns="53340" numCol="1" spcCol="1270" anchor="ctr" anchorCtr="0">
          <a:noAutofit/>
        </a:bodyPr>
        <a:lstStyle/>
        <a:p>
          <a:pPr lvl="0" algn="ctr" defTabSz="1778000">
            <a:lnSpc>
              <a:spcPct val="90000"/>
            </a:lnSpc>
            <a:spcBef>
              <a:spcPct val="0"/>
            </a:spcBef>
            <a:spcAft>
              <a:spcPct val="35000"/>
            </a:spcAft>
          </a:pPr>
          <a:r>
            <a:rPr lang="en-GB" sz="4000" kern="1200" dirty="0"/>
            <a:t>destroy</a:t>
          </a:r>
        </a:p>
      </dsp:txBody>
      <dsp:txXfrm>
        <a:off x="11860516" y="1174430"/>
        <a:ext cx="1872159" cy="124810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8F75049-22A1-EB4D-B982-15084D6927B1}">
      <dsp:nvSpPr>
        <dsp:cNvPr id="0" name=""/>
        <dsp:cNvSpPr/>
      </dsp:nvSpPr>
      <dsp:spPr>
        <a:xfrm>
          <a:off x="3505" y="1174430"/>
          <a:ext cx="3120265" cy="1248106"/>
        </a:xfrm>
        <a:prstGeom prst="chevron">
          <a:avLst/>
        </a:prstGeom>
        <a:solidFill>
          <a:srgbClr val="7030A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53340" rIns="53340" bIns="53340" numCol="1" spcCol="1270" anchor="ctr" anchorCtr="0">
          <a:noAutofit/>
        </a:bodyPr>
        <a:lstStyle/>
        <a:p>
          <a:pPr lvl="0" algn="ctr" defTabSz="1778000">
            <a:lnSpc>
              <a:spcPct val="90000"/>
            </a:lnSpc>
            <a:spcBef>
              <a:spcPct val="0"/>
            </a:spcBef>
            <a:spcAft>
              <a:spcPct val="35000"/>
            </a:spcAft>
          </a:pPr>
          <a:r>
            <a:rPr lang="en-GB" sz="4000" kern="1200" dirty="0" err="1"/>
            <a:t>init</a:t>
          </a:r>
          <a:endParaRPr lang="en-GB" sz="4000" kern="1200" dirty="0"/>
        </a:p>
      </dsp:txBody>
      <dsp:txXfrm>
        <a:off x="627558" y="1174430"/>
        <a:ext cx="1872159" cy="1248106"/>
      </dsp:txXfrm>
    </dsp:sp>
    <dsp:sp modelId="{F3F5304F-B7FB-B345-8139-093CF3A9A474}">
      <dsp:nvSpPr>
        <dsp:cNvPr id="0" name=""/>
        <dsp:cNvSpPr/>
      </dsp:nvSpPr>
      <dsp:spPr>
        <a:xfrm>
          <a:off x="2811745" y="1174430"/>
          <a:ext cx="3120265" cy="1248106"/>
        </a:xfrm>
        <a:prstGeom prst="chevron">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53340" rIns="53340" bIns="53340" numCol="1" spcCol="1270" anchor="ctr" anchorCtr="0">
          <a:noAutofit/>
        </a:bodyPr>
        <a:lstStyle/>
        <a:p>
          <a:pPr lvl="0" algn="ctr" defTabSz="1778000">
            <a:lnSpc>
              <a:spcPct val="90000"/>
            </a:lnSpc>
            <a:spcBef>
              <a:spcPct val="0"/>
            </a:spcBef>
            <a:spcAft>
              <a:spcPct val="35000"/>
            </a:spcAft>
          </a:pPr>
          <a:r>
            <a:rPr lang="en-GB" sz="4000" kern="1200" dirty="0"/>
            <a:t>validate</a:t>
          </a:r>
        </a:p>
      </dsp:txBody>
      <dsp:txXfrm>
        <a:off x="3435798" y="1174430"/>
        <a:ext cx="1872159" cy="1248106"/>
      </dsp:txXfrm>
    </dsp:sp>
    <dsp:sp modelId="{5C64987E-048B-9447-A4A9-302C198DFBD7}">
      <dsp:nvSpPr>
        <dsp:cNvPr id="0" name=""/>
        <dsp:cNvSpPr/>
      </dsp:nvSpPr>
      <dsp:spPr>
        <a:xfrm>
          <a:off x="5619984" y="1174430"/>
          <a:ext cx="3120265" cy="1248106"/>
        </a:xfrm>
        <a:prstGeom prst="chevron">
          <a:avLst/>
        </a:prstGeom>
        <a:solidFill>
          <a:srgbClr val="FFC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53340" rIns="53340" bIns="53340" numCol="1" spcCol="1270" anchor="ctr" anchorCtr="0">
          <a:noAutofit/>
        </a:bodyPr>
        <a:lstStyle/>
        <a:p>
          <a:pPr lvl="0" algn="ctr" defTabSz="1778000">
            <a:lnSpc>
              <a:spcPct val="90000"/>
            </a:lnSpc>
            <a:spcBef>
              <a:spcPct val="0"/>
            </a:spcBef>
            <a:spcAft>
              <a:spcPct val="35000"/>
            </a:spcAft>
          </a:pPr>
          <a:r>
            <a:rPr lang="en-GB" sz="4000" kern="1200" dirty="0"/>
            <a:t>plan</a:t>
          </a:r>
        </a:p>
      </dsp:txBody>
      <dsp:txXfrm>
        <a:off x="6244037" y="1174430"/>
        <a:ext cx="1872159" cy="1248106"/>
      </dsp:txXfrm>
    </dsp:sp>
    <dsp:sp modelId="{8954FAC8-3D3F-4843-A4C1-704D07721619}">
      <dsp:nvSpPr>
        <dsp:cNvPr id="0" name=""/>
        <dsp:cNvSpPr/>
      </dsp:nvSpPr>
      <dsp:spPr>
        <a:xfrm>
          <a:off x="8428223" y="1174430"/>
          <a:ext cx="3120265" cy="1248106"/>
        </a:xfrm>
        <a:prstGeom prst="chevron">
          <a:avLst/>
        </a:prstGeom>
        <a:solidFill>
          <a:srgbClr val="00B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53340" rIns="53340" bIns="53340" numCol="1" spcCol="1270" anchor="ctr" anchorCtr="0">
          <a:noAutofit/>
        </a:bodyPr>
        <a:lstStyle/>
        <a:p>
          <a:pPr lvl="0" algn="ctr" defTabSz="1778000">
            <a:lnSpc>
              <a:spcPct val="90000"/>
            </a:lnSpc>
            <a:spcBef>
              <a:spcPct val="0"/>
            </a:spcBef>
            <a:spcAft>
              <a:spcPct val="35000"/>
            </a:spcAft>
          </a:pPr>
          <a:r>
            <a:rPr lang="en-GB" sz="4000" kern="1200" dirty="0"/>
            <a:t>apply</a:t>
          </a:r>
        </a:p>
      </dsp:txBody>
      <dsp:txXfrm>
        <a:off x="9052276" y="1174430"/>
        <a:ext cx="1872159" cy="1248106"/>
      </dsp:txXfrm>
    </dsp:sp>
    <dsp:sp modelId="{5C8D29A2-549D-2F46-BAE7-AFBA252E9BA4}">
      <dsp:nvSpPr>
        <dsp:cNvPr id="0" name=""/>
        <dsp:cNvSpPr/>
      </dsp:nvSpPr>
      <dsp:spPr>
        <a:xfrm>
          <a:off x="11236463" y="1174430"/>
          <a:ext cx="3120265" cy="1248106"/>
        </a:xfrm>
        <a:prstGeom prst="chevron">
          <a:avLst/>
        </a:prstGeom>
        <a:solidFill>
          <a:srgbClr val="C0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53340" rIns="53340" bIns="53340" numCol="1" spcCol="1270" anchor="ctr" anchorCtr="0">
          <a:noAutofit/>
        </a:bodyPr>
        <a:lstStyle/>
        <a:p>
          <a:pPr lvl="0" algn="ctr" defTabSz="1778000">
            <a:lnSpc>
              <a:spcPct val="90000"/>
            </a:lnSpc>
            <a:spcBef>
              <a:spcPct val="0"/>
            </a:spcBef>
            <a:spcAft>
              <a:spcPct val="35000"/>
            </a:spcAft>
          </a:pPr>
          <a:r>
            <a:rPr lang="en-GB" sz="4000" kern="1200" dirty="0"/>
            <a:t>destroy</a:t>
          </a:r>
        </a:p>
      </dsp:txBody>
      <dsp:txXfrm>
        <a:off x="11860516" y="1174430"/>
        <a:ext cx="1872159" cy="1248106"/>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0392B7C-7B94-48F3-AD53-1D9389467956}" type="datetimeFigureOut">
              <a:rPr lang="en-US" smtClean="0"/>
              <a:t>5/27/2024</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AD8FE51-5DD6-4BF3-9495-81C4A5D2F89C}" type="slidenum">
              <a:rPr lang="en-US" smtClean="0"/>
              <a:t>‹#›</a:t>
            </a:fld>
            <a:endParaRPr lang="en-US"/>
          </a:p>
        </p:txBody>
      </p:sp>
    </p:spTree>
    <p:extLst>
      <p:ext uri="{BB962C8B-B14F-4D97-AF65-F5344CB8AC3E}">
        <p14:creationId xmlns:p14="http://schemas.microsoft.com/office/powerpoint/2010/main" val="4069219790"/>
      </p:ext>
    </p:extLst>
  </p:cSld>
  <p:clrMap bg1="lt1" tx1="dk1" bg2="lt2" tx2="dk2" accent1="accent1" accent2="accent2" accent3="accent3" accent4="accent4" accent5="accent5" accent6="accent6" hlink="hlink" folHlink="folHlink"/>
  <p:notesStyle>
    <a:lvl1pPr marL="0" algn="l" defTabSz="1097280" rtl="0" eaLnBrk="1" latinLnBrk="0" hangingPunct="1">
      <a:defRPr sz="1400" kern="1200">
        <a:solidFill>
          <a:schemeClr val="tx1"/>
        </a:solidFill>
        <a:latin typeface="+mn-lt"/>
        <a:ea typeface="+mn-ea"/>
        <a:cs typeface="+mn-cs"/>
      </a:defRPr>
    </a:lvl1pPr>
    <a:lvl2pPr marL="548640" algn="l" defTabSz="1097280" rtl="0" eaLnBrk="1" latinLnBrk="0" hangingPunct="1">
      <a:defRPr sz="1400" kern="1200">
        <a:solidFill>
          <a:schemeClr val="tx1"/>
        </a:solidFill>
        <a:latin typeface="+mn-lt"/>
        <a:ea typeface="+mn-ea"/>
        <a:cs typeface="+mn-cs"/>
      </a:defRPr>
    </a:lvl2pPr>
    <a:lvl3pPr marL="1097280" algn="l" defTabSz="1097280" rtl="0" eaLnBrk="1" latinLnBrk="0" hangingPunct="1">
      <a:defRPr sz="1400" kern="1200">
        <a:solidFill>
          <a:schemeClr val="tx1"/>
        </a:solidFill>
        <a:latin typeface="+mn-lt"/>
        <a:ea typeface="+mn-ea"/>
        <a:cs typeface="+mn-cs"/>
      </a:defRPr>
    </a:lvl3pPr>
    <a:lvl4pPr marL="1645920" algn="l" defTabSz="1097280" rtl="0" eaLnBrk="1" latinLnBrk="0" hangingPunct="1">
      <a:defRPr sz="1400" kern="1200">
        <a:solidFill>
          <a:schemeClr val="tx1"/>
        </a:solidFill>
        <a:latin typeface="+mn-lt"/>
        <a:ea typeface="+mn-ea"/>
        <a:cs typeface="+mn-cs"/>
      </a:defRPr>
    </a:lvl4pPr>
    <a:lvl5pPr marL="2194560" algn="l" defTabSz="1097280" rtl="0" eaLnBrk="1" latinLnBrk="0" hangingPunct="1">
      <a:defRPr sz="1400" kern="1200">
        <a:solidFill>
          <a:schemeClr val="tx1"/>
        </a:solidFill>
        <a:latin typeface="+mn-lt"/>
        <a:ea typeface="+mn-ea"/>
        <a:cs typeface="+mn-cs"/>
      </a:defRPr>
    </a:lvl5pPr>
    <a:lvl6pPr marL="2743200" algn="l" defTabSz="1097280" rtl="0" eaLnBrk="1" latinLnBrk="0" hangingPunct="1">
      <a:defRPr sz="1400" kern="1200">
        <a:solidFill>
          <a:schemeClr val="tx1"/>
        </a:solidFill>
        <a:latin typeface="+mn-lt"/>
        <a:ea typeface="+mn-ea"/>
        <a:cs typeface="+mn-cs"/>
      </a:defRPr>
    </a:lvl6pPr>
    <a:lvl7pPr marL="3291840" algn="l" defTabSz="1097280" rtl="0" eaLnBrk="1" latinLnBrk="0" hangingPunct="1">
      <a:defRPr sz="1400" kern="1200">
        <a:solidFill>
          <a:schemeClr val="tx1"/>
        </a:solidFill>
        <a:latin typeface="+mn-lt"/>
        <a:ea typeface="+mn-ea"/>
        <a:cs typeface="+mn-cs"/>
      </a:defRPr>
    </a:lvl7pPr>
    <a:lvl8pPr marL="3840480" algn="l" defTabSz="1097280" rtl="0" eaLnBrk="1" latinLnBrk="0" hangingPunct="1">
      <a:defRPr sz="1400" kern="1200">
        <a:solidFill>
          <a:schemeClr val="tx1"/>
        </a:solidFill>
        <a:latin typeface="+mn-lt"/>
        <a:ea typeface="+mn-ea"/>
        <a:cs typeface="+mn-cs"/>
      </a:defRPr>
    </a:lvl8pPr>
    <a:lvl9pPr marL="4389120" algn="l" defTabSz="1097280" rtl="0" eaLnBrk="1" latinLnBrk="0" hangingPunct="1">
      <a:defRPr sz="14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8" name="Rectangle 7"/>
          <p:cNvSpPr/>
          <p:nvPr userDrawn="1"/>
        </p:nvSpPr>
        <p:spPr>
          <a:xfrm>
            <a:off x="0" y="3911273"/>
            <a:ext cx="14630400" cy="4318327"/>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9728" tIns="54864" rIns="109728" bIns="54864" rtlCol="0" anchor="ctr"/>
          <a:lstStyle/>
          <a:p>
            <a:pPr algn="ctr"/>
            <a:endParaRPr lang="en-GB" dirty="0"/>
          </a:p>
        </p:txBody>
      </p:sp>
      <p:sp>
        <p:nvSpPr>
          <p:cNvPr id="2" name="Title 1">
            <a:extLst>
              <a:ext uri="{FF2B5EF4-FFF2-40B4-BE49-F238E27FC236}">
                <a16:creationId xmlns:a16="http://schemas.microsoft.com/office/drawing/2014/main" xmlns="" id="{A90BEE7A-7819-E04D-BB55-67CA13864374}"/>
              </a:ext>
            </a:extLst>
          </p:cNvPr>
          <p:cNvSpPr>
            <a:spLocks noGrp="1"/>
          </p:cNvSpPr>
          <p:nvPr>
            <p:ph type="ctrTitle" hasCustomPrompt="1"/>
          </p:nvPr>
        </p:nvSpPr>
        <p:spPr>
          <a:xfrm>
            <a:off x="1828799" y="4070555"/>
            <a:ext cx="8170607" cy="1926324"/>
          </a:xfrm>
        </p:spPr>
        <p:txBody>
          <a:bodyPr anchor="t">
            <a:normAutofit/>
          </a:bodyPr>
          <a:lstStyle>
            <a:lvl1pPr algn="l">
              <a:defRPr sz="5800">
                <a:solidFill>
                  <a:schemeClr val="bg1"/>
                </a:solidFill>
              </a:defRPr>
            </a:lvl1pPr>
          </a:lstStyle>
          <a:p>
            <a:r>
              <a:rPr lang="en-GB" dirty="0"/>
              <a:t>Slide Deck Title</a:t>
            </a:r>
          </a:p>
        </p:txBody>
      </p:sp>
      <p:sp>
        <p:nvSpPr>
          <p:cNvPr id="3" name="Subtitle 2">
            <a:extLst>
              <a:ext uri="{FF2B5EF4-FFF2-40B4-BE49-F238E27FC236}">
                <a16:creationId xmlns:a16="http://schemas.microsoft.com/office/drawing/2014/main" xmlns="" id="{8D57E49C-3EEA-A443-9547-90F2FEFC96E2}"/>
              </a:ext>
            </a:extLst>
          </p:cNvPr>
          <p:cNvSpPr>
            <a:spLocks noGrp="1"/>
          </p:cNvSpPr>
          <p:nvPr>
            <p:ph type="subTitle" idx="1" hasCustomPrompt="1"/>
          </p:nvPr>
        </p:nvSpPr>
        <p:spPr>
          <a:xfrm>
            <a:off x="1828799" y="5996878"/>
            <a:ext cx="6683969" cy="1701779"/>
          </a:xfrm>
        </p:spPr>
        <p:txBody>
          <a:bodyPr anchor="t"/>
          <a:lstStyle>
            <a:lvl1pPr marL="0" indent="0" algn="l">
              <a:buNone/>
              <a:defRPr sz="2900">
                <a:solidFill>
                  <a:schemeClr val="bg1"/>
                </a:solidFill>
              </a:defRPr>
            </a:lvl1pPr>
            <a:lvl2pPr marL="548640" indent="0" algn="ctr">
              <a:buNone/>
              <a:defRPr sz="2400"/>
            </a:lvl2pPr>
            <a:lvl3pPr marL="1097280" indent="0" algn="ctr">
              <a:buNone/>
              <a:defRPr sz="2200"/>
            </a:lvl3pPr>
            <a:lvl4pPr marL="1645920" indent="0" algn="ctr">
              <a:buNone/>
              <a:defRPr sz="1900"/>
            </a:lvl4pPr>
            <a:lvl5pPr marL="2194560" indent="0" algn="ctr">
              <a:buNone/>
              <a:defRPr sz="1900"/>
            </a:lvl5pPr>
            <a:lvl6pPr marL="2743200" indent="0" algn="ctr">
              <a:buNone/>
              <a:defRPr sz="1900"/>
            </a:lvl6pPr>
            <a:lvl7pPr marL="3291840" indent="0" algn="ctr">
              <a:buNone/>
              <a:defRPr sz="1900"/>
            </a:lvl7pPr>
            <a:lvl8pPr marL="3840480" indent="0" algn="ctr">
              <a:buNone/>
              <a:defRPr sz="1900"/>
            </a:lvl8pPr>
            <a:lvl9pPr marL="4389120" indent="0" algn="ctr">
              <a:buNone/>
              <a:defRPr sz="1900"/>
            </a:lvl9pPr>
          </a:lstStyle>
          <a:p>
            <a:r>
              <a:rPr lang="en-GB" dirty="0"/>
              <a:t>Author </a:t>
            </a:r>
          </a:p>
          <a:p>
            <a:r>
              <a:rPr lang="en-GB" dirty="0"/>
              <a:t>Date </a:t>
            </a:r>
          </a:p>
        </p:txBody>
      </p:sp>
    </p:spTree>
    <p:extLst>
      <p:ext uri="{BB962C8B-B14F-4D97-AF65-F5344CB8AC3E}">
        <p14:creationId xmlns:p14="http://schemas.microsoft.com/office/powerpoint/2010/main" val="15665913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0465446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a:xfrm>
            <a:off x="0" y="7741207"/>
            <a:ext cx="4937760" cy="438150"/>
          </a:xfrm>
        </p:spPr>
        <p:txBody>
          <a:bodyPr/>
          <a:lstStyle/>
          <a:p>
            <a:pPr algn="l"/>
            <a:r>
              <a:rPr lang="en-US" dirty="0"/>
              <a:t>© </a:t>
            </a:r>
            <a:r>
              <a:rPr lang="en-US" dirty="0" smtClean="0"/>
              <a:t>Gopal</a:t>
            </a:r>
            <a:endParaRPr lang="en-GB" dirty="0"/>
          </a:p>
        </p:txBody>
      </p:sp>
      <p:sp>
        <p:nvSpPr>
          <p:cNvPr id="4" name="Content Placeholder 2">
            <a:extLst>
              <a:ext uri="{FF2B5EF4-FFF2-40B4-BE49-F238E27FC236}">
                <a16:creationId xmlns:a16="http://schemas.microsoft.com/office/drawing/2014/main" xmlns="" id="{6E404D94-AC54-F344-B51A-76FE094D9001}"/>
              </a:ext>
            </a:extLst>
          </p:cNvPr>
          <p:cNvSpPr>
            <a:spLocks noGrp="1"/>
          </p:cNvSpPr>
          <p:nvPr>
            <p:ph idx="1"/>
          </p:nvPr>
        </p:nvSpPr>
        <p:spPr>
          <a:xfrm>
            <a:off x="1005840" y="1821433"/>
            <a:ext cx="12618720" cy="5590922"/>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Title Placeholder 1">
            <a:extLst>
              <a:ext uri="{FF2B5EF4-FFF2-40B4-BE49-F238E27FC236}">
                <a16:creationId xmlns:a16="http://schemas.microsoft.com/office/drawing/2014/main" xmlns="" id="{47D18E9C-71B9-6048-8B72-C5BBB56E4CA9}"/>
              </a:ext>
            </a:extLst>
          </p:cNvPr>
          <p:cNvSpPr>
            <a:spLocks noGrp="1"/>
          </p:cNvSpPr>
          <p:nvPr>
            <p:ph type="title"/>
          </p:nvPr>
        </p:nvSpPr>
        <p:spPr>
          <a:xfrm>
            <a:off x="1005840" y="272807"/>
            <a:ext cx="12618720" cy="1188851"/>
          </a:xfrm>
          <a:prstGeom prst="rect">
            <a:avLst/>
          </a:prstGeom>
        </p:spPr>
        <p:txBody>
          <a:bodyPr vert="horz" lIns="109728" tIns="54864" rIns="109728" bIns="54864" rtlCol="0" anchor="ctr">
            <a:normAutofit/>
          </a:bodyPr>
          <a:lstStyle>
            <a:lvl1pPr>
              <a:defRPr>
                <a:solidFill>
                  <a:schemeClr val="accent6">
                    <a:lumMod val="75000"/>
                  </a:schemeClr>
                </a:solidFill>
              </a:defRPr>
            </a:lvl1pPr>
          </a:lstStyle>
          <a:p>
            <a:r>
              <a:rPr lang="en-US" dirty="0"/>
              <a:t>Click to edit Master title style</a:t>
            </a:r>
            <a:br>
              <a:rPr lang="en-US" dirty="0"/>
            </a:br>
            <a:r>
              <a:rPr lang="en-US" sz="2400" dirty="0"/>
              <a:t>Sub heading</a:t>
            </a:r>
            <a:endParaRPr lang="en-GB" dirty="0"/>
          </a:p>
        </p:txBody>
      </p:sp>
    </p:spTree>
    <p:extLst>
      <p:ext uri="{BB962C8B-B14F-4D97-AF65-F5344CB8AC3E}">
        <p14:creationId xmlns:p14="http://schemas.microsoft.com/office/powerpoint/2010/main" val="123000755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Kalyan-without-Heading">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a:xfrm>
            <a:off x="0" y="7726175"/>
            <a:ext cx="4937760" cy="438150"/>
          </a:xfrm>
        </p:spPr>
        <p:txBody>
          <a:bodyPr/>
          <a:lstStyle/>
          <a:p>
            <a:pPr algn="l"/>
            <a:r>
              <a:rPr lang="en-US" dirty="0" smtClean="0"/>
              <a:t>Gopal</a:t>
            </a:r>
            <a:endParaRPr lang="en-GB" dirty="0"/>
          </a:p>
        </p:txBody>
      </p:sp>
      <p:sp>
        <p:nvSpPr>
          <p:cNvPr id="4" name="Content Placeholder 2">
            <a:extLst>
              <a:ext uri="{FF2B5EF4-FFF2-40B4-BE49-F238E27FC236}">
                <a16:creationId xmlns:a16="http://schemas.microsoft.com/office/drawing/2014/main" xmlns="" id="{6E404D94-AC54-F344-B51A-76FE094D9001}"/>
              </a:ext>
            </a:extLst>
          </p:cNvPr>
          <p:cNvSpPr>
            <a:spLocks noGrp="1"/>
          </p:cNvSpPr>
          <p:nvPr>
            <p:ph idx="1"/>
          </p:nvPr>
        </p:nvSpPr>
        <p:spPr>
          <a:xfrm>
            <a:off x="1005840" y="1112311"/>
            <a:ext cx="12618720" cy="630004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2754608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6E404D94-AC54-F344-B51A-76FE094D9001}"/>
              </a:ext>
            </a:extLst>
          </p:cNvPr>
          <p:cNvSpPr>
            <a:spLocks noGrp="1"/>
          </p:cNvSpPr>
          <p:nvPr>
            <p:ph idx="1"/>
          </p:nvPr>
        </p:nvSpPr>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2" name="Footer Placeholder 1"/>
          <p:cNvSpPr>
            <a:spLocks noGrp="1"/>
          </p:cNvSpPr>
          <p:nvPr>
            <p:ph type="ftr" sz="quarter" idx="10"/>
          </p:nvPr>
        </p:nvSpPr>
        <p:spPr>
          <a:xfrm>
            <a:off x="0" y="7741207"/>
            <a:ext cx="4937760" cy="438150"/>
          </a:xfrm>
        </p:spPr>
        <p:txBody>
          <a:bodyPr/>
          <a:lstStyle/>
          <a:p>
            <a:pPr algn="l"/>
            <a:r>
              <a:rPr lang="en-GB" dirty="0"/>
              <a:t>AWS VPC Master Class </a:t>
            </a:r>
            <a:r>
              <a:rPr lang="en-GB" dirty="0" smtClean="0"/>
              <a:t>@Gopal</a:t>
            </a:r>
            <a:endParaRPr lang="en-GB" dirty="0"/>
          </a:p>
        </p:txBody>
      </p:sp>
      <p:sp>
        <p:nvSpPr>
          <p:cNvPr id="4" name="Title 3">
            <a:extLst>
              <a:ext uri="{FF2B5EF4-FFF2-40B4-BE49-F238E27FC236}">
                <a16:creationId xmlns:a16="http://schemas.microsoft.com/office/drawing/2014/main" xmlns="" id="{7C995CC4-5E34-0E41-A7F9-D8A93939036A}"/>
              </a:ext>
            </a:extLst>
          </p:cNvPr>
          <p:cNvSpPr>
            <a:spLocks noGrp="1"/>
          </p:cNvSpPr>
          <p:nvPr>
            <p:ph type="title"/>
          </p:nvPr>
        </p:nvSpPr>
        <p:spPr>
          <a:xfrm>
            <a:off x="1005840" y="438151"/>
            <a:ext cx="12618720" cy="1207770"/>
          </a:xfrm>
        </p:spPr>
        <p:txBody>
          <a:bodyPr/>
          <a:lstStyle/>
          <a:p>
            <a:r>
              <a:rPr lang="en-US" dirty="0"/>
              <a:t>Click to edit Master title style</a:t>
            </a:r>
            <a:endParaRPr lang="en-GB" dirty="0"/>
          </a:p>
        </p:txBody>
      </p:sp>
    </p:spTree>
    <p:extLst>
      <p:ext uri="{BB962C8B-B14F-4D97-AF65-F5344CB8AC3E}">
        <p14:creationId xmlns:p14="http://schemas.microsoft.com/office/powerpoint/2010/main" val="41908685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A698A33-184A-8544-9FAA-FFAA66EAE573}"/>
              </a:ext>
            </a:extLst>
          </p:cNvPr>
          <p:cNvSpPr>
            <a:spLocks noGrp="1"/>
          </p:cNvSpPr>
          <p:nvPr>
            <p:ph type="title"/>
          </p:nvPr>
        </p:nvSpPr>
        <p:spPr>
          <a:xfrm>
            <a:off x="998220" y="2051686"/>
            <a:ext cx="12618720" cy="3423284"/>
          </a:xfrm>
        </p:spPr>
        <p:txBody>
          <a:bodyPr anchor="b"/>
          <a:lstStyle>
            <a:lvl1pPr>
              <a:defRPr sz="72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xmlns="" id="{046F8684-740B-CF45-9F5C-1B7432DBD9FC}"/>
              </a:ext>
            </a:extLst>
          </p:cNvPr>
          <p:cNvSpPr>
            <a:spLocks noGrp="1"/>
          </p:cNvSpPr>
          <p:nvPr>
            <p:ph type="body" idx="1"/>
          </p:nvPr>
        </p:nvSpPr>
        <p:spPr>
          <a:xfrm>
            <a:off x="998220" y="5507356"/>
            <a:ext cx="12618720" cy="1800224"/>
          </a:xfrm>
        </p:spPr>
        <p:txBody>
          <a:bodyPr/>
          <a:lstStyle>
            <a:lvl1pPr marL="0" indent="0">
              <a:buNone/>
              <a:defRPr sz="2900">
                <a:solidFill>
                  <a:schemeClr val="tx1">
                    <a:tint val="75000"/>
                  </a:schemeClr>
                </a:solidFill>
              </a:defRPr>
            </a:lvl1pPr>
            <a:lvl2pPr marL="548640" indent="0">
              <a:buNone/>
              <a:defRPr sz="2400">
                <a:solidFill>
                  <a:schemeClr val="tx1">
                    <a:tint val="75000"/>
                  </a:schemeClr>
                </a:solidFill>
              </a:defRPr>
            </a:lvl2pPr>
            <a:lvl3pPr marL="1097280" indent="0">
              <a:buNone/>
              <a:defRPr sz="2200">
                <a:solidFill>
                  <a:schemeClr val="tx1">
                    <a:tint val="75000"/>
                  </a:schemeClr>
                </a:solidFill>
              </a:defRPr>
            </a:lvl3pPr>
            <a:lvl4pPr marL="1645920" indent="0">
              <a:buNone/>
              <a:defRPr sz="1900">
                <a:solidFill>
                  <a:schemeClr val="tx1">
                    <a:tint val="75000"/>
                  </a:schemeClr>
                </a:solidFill>
              </a:defRPr>
            </a:lvl4pPr>
            <a:lvl5pPr marL="2194560" indent="0">
              <a:buNone/>
              <a:defRPr sz="1900">
                <a:solidFill>
                  <a:schemeClr val="tx1">
                    <a:tint val="75000"/>
                  </a:schemeClr>
                </a:solidFill>
              </a:defRPr>
            </a:lvl5pPr>
            <a:lvl6pPr marL="2743200" indent="0">
              <a:buNone/>
              <a:defRPr sz="1900">
                <a:solidFill>
                  <a:schemeClr val="tx1">
                    <a:tint val="75000"/>
                  </a:schemeClr>
                </a:solidFill>
              </a:defRPr>
            </a:lvl6pPr>
            <a:lvl7pPr marL="3291840" indent="0">
              <a:buNone/>
              <a:defRPr sz="1900">
                <a:solidFill>
                  <a:schemeClr val="tx1">
                    <a:tint val="75000"/>
                  </a:schemeClr>
                </a:solidFill>
              </a:defRPr>
            </a:lvl7pPr>
            <a:lvl8pPr marL="3840480" indent="0">
              <a:buNone/>
              <a:defRPr sz="1900">
                <a:solidFill>
                  <a:schemeClr val="tx1">
                    <a:tint val="75000"/>
                  </a:schemeClr>
                </a:solidFill>
              </a:defRPr>
            </a:lvl8pPr>
            <a:lvl9pPr marL="4389120" indent="0">
              <a:buNone/>
              <a:defRPr sz="19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12218922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90719BB-4979-0B44-AF6B-859078121244}"/>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xmlns="" id="{94F36EAB-B254-C146-A7C6-0DE76935A5BB}"/>
              </a:ext>
            </a:extLst>
          </p:cNvPr>
          <p:cNvSpPr>
            <a:spLocks noGrp="1"/>
          </p:cNvSpPr>
          <p:nvPr>
            <p:ph sz="half" idx="1"/>
          </p:nvPr>
        </p:nvSpPr>
        <p:spPr>
          <a:xfrm>
            <a:off x="1005840" y="1835107"/>
            <a:ext cx="6217920" cy="557724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xmlns="" id="{1C78D9AA-C4F2-F341-9AD2-DD78F9E32015}"/>
              </a:ext>
            </a:extLst>
          </p:cNvPr>
          <p:cNvSpPr>
            <a:spLocks noGrp="1"/>
          </p:cNvSpPr>
          <p:nvPr>
            <p:ph sz="half" idx="2"/>
          </p:nvPr>
        </p:nvSpPr>
        <p:spPr>
          <a:xfrm>
            <a:off x="7406640" y="1835106"/>
            <a:ext cx="6217920" cy="557725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4771114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E7DE078-3DB5-CD4E-B5FF-74FE6A229D02}"/>
              </a:ext>
            </a:extLst>
          </p:cNvPr>
          <p:cNvSpPr>
            <a:spLocks noGrp="1"/>
          </p:cNvSpPr>
          <p:nvPr>
            <p:ph type="title"/>
          </p:nvPr>
        </p:nvSpPr>
        <p:spPr>
          <a:xfrm>
            <a:off x="1007746" y="438150"/>
            <a:ext cx="12618720" cy="1590676"/>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xmlns="" id="{588C4095-462F-0E4F-B67A-AB0DB86AECAE}"/>
              </a:ext>
            </a:extLst>
          </p:cNvPr>
          <p:cNvSpPr>
            <a:spLocks noGrp="1"/>
          </p:cNvSpPr>
          <p:nvPr>
            <p:ph type="body" idx="1"/>
          </p:nvPr>
        </p:nvSpPr>
        <p:spPr>
          <a:xfrm>
            <a:off x="1007746" y="2017396"/>
            <a:ext cx="6189344" cy="988694"/>
          </a:xfrm>
        </p:spPr>
        <p:txBody>
          <a:bodyPr anchor="b"/>
          <a:lstStyle>
            <a:lvl1pPr marL="0" indent="0">
              <a:buNone/>
              <a:defRPr sz="2900" b="1"/>
            </a:lvl1pPr>
            <a:lvl2pPr marL="548640" indent="0">
              <a:buNone/>
              <a:defRPr sz="2400" b="1"/>
            </a:lvl2pPr>
            <a:lvl3pPr marL="1097280" indent="0">
              <a:buNone/>
              <a:defRPr sz="2200" b="1"/>
            </a:lvl3pPr>
            <a:lvl4pPr marL="1645920" indent="0">
              <a:buNone/>
              <a:defRPr sz="1900" b="1"/>
            </a:lvl4pPr>
            <a:lvl5pPr marL="2194560" indent="0">
              <a:buNone/>
              <a:defRPr sz="1900" b="1"/>
            </a:lvl5pPr>
            <a:lvl6pPr marL="2743200" indent="0">
              <a:buNone/>
              <a:defRPr sz="1900" b="1"/>
            </a:lvl6pPr>
            <a:lvl7pPr marL="3291840" indent="0">
              <a:buNone/>
              <a:defRPr sz="1900" b="1"/>
            </a:lvl7pPr>
            <a:lvl8pPr marL="3840480" indent="0">
              <a:buNone/>
              <a:defRPr sz="1900" b="1"/>
            </a:lvl8pPr>
            <a:lvl9pPr marL="4389120" indent="0">
              <a:buNone/>
              <a:defRPr sz="1900" b="1"/>
            </a:lvl9pPr>
          </a:lstStyle>
          <a:p>
            <a:pPr lvl="0"/>
            <a:r>
              <a:rPr lang="en-US"/>
              <a:t>Edit Master text styles</a:t>
            </a:r>
          </a:p>
        </p:txBody>
      </p:sp>
      <p:sp>
        <p:nvSpPr>
          <p:cNvPr id="4" name="Content Placeholder 3">
            <a:extLst>
              <a:ext uri="{FF2B5EF4-FFF2-40B4-BE49-F238E27FC236}">
                <a16:creationId xmlns:a16="http://schemas.microsoft.com/office/drawing/2014/main" xmlns="" id="{53989E46-5048-5442-9E93-17CCAA14B2F8}"/>
              </a:ext>
            </a:extLst>
          </p:cNvPr>
          <p:cNvSpPr>
            <a:spLocks noGrp="1"/>
          </p:cNvSpPr>
          <p:nvPr>
            <p:ph sz="half" idx="2"/>
          </p:nvPr>
        </p:nvSpPr>
        <p:spPr>
          <a:xfrm>
            <a:off x="1007746" y="3006090"/>
            <a:ext cx="6189344" cy="442150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xmlns="" id="{5CD68C68-60E1-8E48-B221-933C8C8734BA}"/>
              </a:ext>
            </a:extLst>
          </p:cNvPr>
          <p:cNvSpPr>
            <a:spLocks noGrp="1"/>
          </p:cNvSpPr>
          <p:nvPr>
            <p:ph type="body" sz="quarter" idx="3"/>
          </p:nvPr>
        </p:nvSpPr>
        <p:spPr>
          <a:xfrm>
            <a:off x="7406640" y="2017396"/>
            <a:ext cx="6219826" cy="988694"/>
          </a:xfrm>
        </p:spPr>
        <p:txBody>
          <a:bodyPr anchor="b"/>
          <a:lstStyle>
            <a:lvl1pPr marL="0" indent="0">
              <a:buNone/>
              <a:defRPr sz="2900" b="1"/>
            </a:lvl1pPr>
            <a:lvl2pPr marL="548640" indent="0">
              <a:buNone/>
              <a:defRPr sz="2400" b="1"/>
            </a:lvl2pPr>
            <a:lvl3pPr marL="1097280" indent="0">
              <a:buNone/>
              <a:defRPr sz="2200" b="1"/>
            </a:lvl3pPr>
            <a:lvl4pPr marL="1645920" indent="0">
              <a:buNone/>
              <a:defRPr sz="1900" b="1"/>
            </a:lvl4pPr>
            <a:lvl5pPr marL="2194560" indent="0">
              <a:buNone/>
              <a:defRPr sz="1900" b="1"/>
            </a:lvl5pPr>
            <a:lvl6pPr marL="2743200" indent="0">
              <a:buNone/>
              <a:defRPr sz="1900" b="1"/>
            </a:lvl6pPr>
            <a:lvl7pPr marL="3291840" indent="0">
              <a:buNone/>
              <a:defRPr sz="1900" b="1"/>
            </a:lvl7pPr>
            <a:lvl8pPr marL="3840480" indent="0">
              <a:buNone/>
              <a:defRPr sz="1900" b="1"/>
            </a:lvl8pPr>
            <a:lvl9pPr marL="4389120" indent="0">
              <a:buNone/>
              <a:defRPr sz="1900" b="1"/>
            </a:lvl9pPr>
          </a:lstStyle>
          <a:p>
            <a:pPr lvl="0"/>
            <a:r>
              <a:rPr lang="en-US"/>
              <a:t>Edit Master text styles</a:t>
            </a:r>
          </a:p>
        </p:txBody>
      </p:sp>
      <p:sp>
        <p:nvSpPr>
          <p:cNvPr id="6" name="Content Placeholder 5">
            <a:extLst>
              <a:ext uri="{FF2B5EF4-FFF2-40B4-BE49-F238E27FC236}">
                <a16:creationId xmlns:a16="http://schemas.microsoft.com/office/drawing/2014/main" xmlns="" id="{A8F8A2F8-2BBD-5C48-9615-20088671D9EF}"/>
              </a:ext>
            </a:extLst>
          </p:cNvPr>
          <p:cNvSpPr>
            <a:spLocks noGrp="1"/>
          </p:cNvSpPr>
          <p:nvPr>
            <p:ph sz="quarter" idx="4"/>
          </p:nvPr>
        </p:nvSpPr>
        <p:spPr>
          <a:xfrm>
            <a:off x="7406640" y="3006090"/>
            <a:ext cx="6219826" cy="442150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9356013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519923F-80CF-1549-A2F3-FD799F8D8292}"/>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22844446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223599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B42A188-0C7D-5B48-8F5A-A4914AFAC988}"/>
              </a:ext>
            </a:extLst>
          </p:cNvPr>
          <p:cNvSpPr>
            <a:spLocks noGrp="1"/>
          </p:cNvSpPr>
          <p:nvPr>
            <p:ph type="title"/>
          </p:nvPr>
        </p:nvSpPr>
        <p:spPr>
          <a:xfrm>
            <a:off x="1007746" y="548640"/>
            <a:ext cx="4718684" cy="1920240"/>
          </a:xfrm>
        </p:spPr>
        <p:txBody>
          <a:bodyPr anchor="b"/>
          <a:lstStyle>
            <a:lvl1pPr>
              <a:defRPr sz="38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xmlns="" id="{35D79F44-FC70-FA4C-ABA7-3BC66D2F509B}"/>
              </a:ext>
            </a:extLst>
          </p:cNvPr>
          <p:cNvSpPr>
            <a:spLocks noGrp="1"/>
          </p:cNvSpPr>
          <p:nvPr>
            <p:ph idx="1"/>
          </p:nvPr>
        </p:nvSpPr>
        <p:spPr>
          <a:xfrm>
            <a:off x="6219826" y="1184911"/>
            <a:ext cx="7406640" cy="5848350"/>
          </a:xfrm>
        </p:spPr>
        <p:txBody>
          <a:bodyPr/>
          <a:lstStyle>
            <a:lvl1pPr>
              <a:defRPr sz="3800"/>
            </a:lvl1pPr>
            <a:lvl2pPr>
              <a:defRPr sz="3400"/>
            </a:lvl2pPr>
            <a:lvl3pPr>
              <a:defRPr sz="2900"/>
            </a:lvl3pPr>
            <a:lvl4pPr>
              <a:defRPr sz="2400"/>
            </a:lvl4pPr>
            <a:lvl5pPr>
              <a:defRPr sz="2400"/>
            </a:lvl5pPr>
            <a:lvl6pPr>
              <a:defRPr sz="2400"/>
            </a:lvl6pPr>
            <a:lvl7pPr>
              <a:defRPr sz="2400"/>
            </a:lvl7pPr>
            <a:lvl8pPr>
              <a:defRPr sz="2400"/>
            </a:lvl8pPr>
            <a:lvl9pPr>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xmlns="" id="{A97335F7-E000-8E41-80E4-E0A5EE4F2A8E}"/>
              </a:ext>
            </a:extLst>
          </p:cNvPr>
          <p:cNvSpPr>
            <a:spLocks noGrp="1"/>
          </p:cNvSpPr>
          <p:nvPr>
            <p:ph type="body" sz="half" idx="2"/>
          </p:nvPr>
        </p:nvSpPr>
        <p:spPr>
          <a:xfrm>
            <a:off x="1007746" y="2468880"/>
            <a:ext cx="4718684" cy="4573906"/>
          </a:xfrm>
        </p:spPr>
        <p:txBody>
          <a:bodyPr/>
          <a:lstStyle>
            <a:lvl1pPr marL="0" indent="0">
              <a:buNone/>
              <a:defRPr sz="1900"/>
            </a:lvl1pPr>
            <a:lvl2pPr marL="548640" indent="0">
              <a:buNone/>
              <a:defRPr sz="1700"/>
            </a:lvl2pPr>
            <a:lvl3pPr marL="1097280" indent="0">
              <a:buNone/>
              <a:defRPr sz="140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Edit Master text styles</a:t>
            </a:r>
          </a:p>
        </p:txBody>
      </p:sp>
    </p:spTree>
    <p:extLst>
      <p:ext uri="{BB962C8B-B14F-4D97-AF65-F5344CB8AC3E}">
        <p14:creationId xmlns:p14="http://schemas.microsoft.com/office/powerpoint/2010/main" val="17978740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F3627E9-05F0-FE4F-9A4C-7EBDC6827538}"/>
              </a:ext>
            </a:extLst>
          </p:cNvPr>
          <p:cNvSpPr>
            <a:spLocks noGrp="1"/>
          </p:cNvSpPr>
          <p:nvPr>
            <p:ph type="title"/>
          </p:nvPr>
        </p:nvSpPr>
        <p:spPr>
          <a:xfrm>
            <a:off x="1007746" y="548640"/>
            <a:ext cx="4718684" cy="1920240"/>
          </a:xfrm>
        </p:spPr>
        <p:txBody>
          <a:bodyPr anchor="b"/>
          <a:lstStyle>
            <a:lvl1pPr>
              <a:defRPr sz="38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xmlns="" id="{1AE113E1-980C-1E4F-BD57-EFD7C1325AA0}"/>
              </a:ext>
            </a:extLst>
          </p:cNvPr>
          <p:cNvSpPr>
            <a:spLocks noGrp="1"/>
          </p:cNvSpPr>
          <p:nvPr>
            <p:ph type="pic" idx="1"/>
          </p:nvPr>
        </p:nvSpPr>
        <p:spPr>
          <a:xfrm>
            <a:off x="6219826" y="1184911"/>
            <a:ext cx="7406640" cy="5848350"/>
          </a:xfrm>
        </p:spPr>
        <p:txBody>
          <a:bodyPr/>
          <a:lstStyle>
            <a:lvl1pPr marL="0" indent="0">
              <a:buNone/>
              <a:defRPr sz="3800"/>
            </a:lvl1pPr>
            <a:lvl2pPr marL="548640" indent="0">
              <a:buNone/>
              <a:defRPr sz="3400"/>
            </a:lvl2pPr>
            <a:lvl3pPr marL="1097280" indent="0">
              <a:buNone/>
              <a:defRPr sz="2900"/>
            </a:lvl3pPr>
            <a:lvl4pPr marL="1645920" indent="0">
              <a:buNone/>
              <a:defRPr sz="2400"/>
            </a:lvl4pPr>
            <a:lvl5pPr marL="2194560" indent="0">
              <a:buNone/>
              <a:defRPr sz="2400"/>
            </a:lvl5pPr>
            <a:lvl6pPr marL="2743200" indent="0">
              <a:buNone/>
              <a:defRPr sz="2400"/>
            </a:lvl6pPr>
            <a:lvl7pPr marL="3291840" indent="0">
              <a:buNone/>
              <a:defRPr sz="2400"/>
            </a:lvl7pPr>
            <a:lvl8pPr marL="3840480" indent="0">
              <a:buNone/>
              <a:defRPr sz="2400"/>
            </a:lvl8pPr>
            <a:lvl9pPr marL="4389120" indent="0">
              <a:buNone/>
              <a:defRPr sz="2400"/>
            </a:lvl9pPr>
          </a:lstStyle>
          <a:p>
            <a:endParaRPr lang="en-GB"/>
          </a:p>
        </p:txBody>
      </p:sp>
      <p:sp>
        <p:nvSpPr>
          <p:cNvPr id="4" name="Text Placeholder 3">
            <a:extLst>
              <a:ext uri="{FF2B5EF4-FFF2-40B4-BE49-F238E27FC236}">
                <a16:creationId xmlns:a16="http://schemas.microsoft.com/office/drawing/2014/main" xmlns="" id="{4913DE4B-B046-924F-B3CB-32E0383A5D60}"/>
              </a:ext>
            </a:extLst>
          </p:cNvPr>
          <p:cNvSpPr>
            <a:spLocks noGrp="1"/>
          </p:cNvSpPr>
          <p:nvPr>
            <p:ph type="body" sz="half" idx="2"/>
          </p:nvPr>
        </p:nvSpPr>
        <p:spPr>
          <a:xfrm>
            <a:off x="1007746" y="2468880"/>
            <a:ext cx="4718684" cy="4573906"/>
          </a:xfrm>
        </p:spPr>
        <p:txBody>
          <a:bodyPr/>
          <a:lstStyle>
            <a:lvl1pPr marL="0" indent="0">
              <a:buNone/>
              <a:defRPr sz="1900"/>
            </a:lvl1pPr>
            <a:lvl2pPr marL="548640" indent="0">
              <a:buNone/>
              <a:defRPr sz="1700"/>
            </a:lvl2pPr>
            <a:lvl3pPr marL="1097280" indent="0">
              <a:buNone/>
              <a:defRPr sz="140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Edit Master text styles</a:t>
            </a:r>
          </a:p>
        </p:txBody>
      </p:sp>
      <p:sp>
        <p:nvSpPr>
          <p:cNvPr id="5" name="Date Placeholder 4">
            <a:extLst>
              <a:ext uri="{FF2B5EF4-FFF2-40B4-BE49-F238E27FC236}">
                <a16:creationId xmlns:a16="http://schemas.microsoft.com/office/drawing/2014/main" xmlns="" id="{8C152A71-4150-4C4A-9445-154BD939EB38}"/>
              </a:ext>
            </a:extLst>
          </p:cNvPr>
          <p:cNvSpPr>
            <a:spLocks noGrp="1"/>
          </p:cNvSpPr>
          <p:nvPr>
            <p:ph type="dt" sz="half" idx="10"/>
          </p:nvPr>
        </p:nvSpPr>
        <p:spPr>
          <a:xfrm>
            <a:off x="1005840" y="7627621"/>
            <a:ext cx="3291840" cy="438150"/>
          </a:xfrm>
          <a:prstGeom prst="rect">
            <a:avLst/>
          </a:prstGeom>
        </p:spPr>
        <p:txBody>
          <a:bodyPr lIns="109728" tIns="54864" rIns="109728" bIns="54864"/>
          <a:lstStyle/>
          <a:p>
            <a:endParaRPr lang="en-GB"/>
          </a:p>
        </p:txBody>
      </p:sp>
      <p:sp>
        <p:nvSpPr>
          <p:cNvPr id="6" name="Footer Placeholder 5">
            <a:extLst>
              <a:ext uri="{FF2B5EF4-FFF2-40B4-BE49-F238E27FC236}">
                <a16:creationId xmlns:a16="http://schemas.microsoft.com/office/drawing/2014/main" xmlns="" id="{5BF15324-A847-7E48-BDE6-12E305FCF720}"/>
              </a:ext>
            </a:extLst>
          </p:cNvPr>
          <p:cNvSpPr>
            <a:spLocks noGrp="1"/>
          </p:cNvSpPr>
          <p:nvPr>
            <p:ph type="ftr" sz="quarter" idx="11"/>
          </p:nvPr>
        </p:nvSpPr>
        <p:spPr>
          <a:xfrm>
            <a:off x="4846320" y="7627621"/>
            <a:ext cx="4937760" cy="438150"/>
          </a:xfrm>
          <a:prstGeom prst="rect">
            <a:avLst/>
          </a:prstGeom>
        </p:spPr>
        <p:txBody>
          <a:bodyPr/>
          <a:lstStyle/>
          <a:p>
            <a:r>
              <a:rPr lang="en-US" dirty="0"/>
              <a:t>AWS VPC Master Class </a:t>
            </a:r>
            <a:r>
              <a:rPr lang="en-US" dirty="0" smtClean="0"/>
              <a:t>@Gopal</a:t>
            </a:r>
            <a:endParaRPr lang="en-GB" dirty="0"/>
          </a:p>
        </p:txBody>
      </p:sp>
      <p:sp>
        <p:nvSpPr>
          <p:cNvPr id="7" name="Slide Number Placeholder 6">
            <a:extLst>
              <a:ext uri="{FF2B5EF4-FFF2-40B4-BE49-F238E27FC236}">
                <a16:creationId xmlns:a16="http://schemas.microsoft.com/office/drawing/2014/main" xmlns="" id="{C2DD7A1F-D1EA-C646-9E58-6DC2830FA9BD}"/>
              </a:ext>
            </a:extLst>
          </p:cNvPr>
          <p:cNvSpPr>
            <a:spLocks noGrp="1"/>
          </p:cNvSpPr>
          <p:nvPr>
            <p:ph type="sldNum" sz="quarter" idx="12"/>
          </p:nvPr>
        </p:nvSpPr>
        <p:spPr>
          <a:xfrm>
            <a:off x="10332720" y="7627621"/>
            <a:ext cx="3291840" cy="438150"/>
          </a:xfrm>
          <a:prstGeom prst="rect">
            <a:avLst/>
          </a:prstGeom>
        </p:spPr>
        <p:txBody>
          <a:bodyPr lIns="109728" tIns="54864" rIns="109728" bIns="54864"/>
          <a:lstStyle/>
          <a:p>
            <a:fld id="{18A65C51-7344-6544-8116-303C127F5139}" type="slidenum">
              <a:rPr lang="en-GB" smtClean="0"/>
              <a:t>‹#›</a:t>
            </a:fld>
            <a:endParaRPr lang="en-GB"/>
          </a:p>
        </p:txBody>
      </p:sp>
    </p:spTree>
    <p:extLst>
      <p:ext uri="{BB962C8B-B14F-4D97-AF65-F5344CB8AC3E}">
        <p14:creationId xmlns:p14="http://schemas.microsoft.com/office/powerpoint/2010/main" val="24065690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xmlns="" id="{D73CC461-EC5E-944F-B708-4B7701E89627}"/>
              </a:ext>
            </a:extLst>
          </p:cNvPr>
          <p:cNvSpPr/>
          <p:nvPr/>
        </p:nvSpPr>
        <p:spPr>
          <a:xfrm>
            <a:off x="-15031" y="7665929"/>
            <a:ext cx="14645431" cy="563671"/>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9728" tIns="54864" rIns="109728" bIns="54864" rtlCol="0" anchor="ctr"/>
          <a:lstStyle/>
          <a:p>
            <a:pPr algn="ctr"/>
            <a:endParaRPr lang="en-GB">
              <a:solidFill>
                <a:schemeClr val="bg1"/>
              </a:solidFill>
            </a:endParaRPr>
          </a:p>
        </p:txBody>
      </p:sp>
      <p:sp>
        <p:nvSpPr>
          <p:cNvPr id="2" name="Title Placeholder 1">
            <a:extLst>
              <a:ext uri="{FF2B5EF4-FFF2-40B4-BE49-F238E27FC236}">
                <a16:creationId xmlns:a16="http://schemas.microsoft.com/office/drawing/2014/main" xmlns="" id="{47D18E9C-71B9-6048-8B72-C5BBB56E4CA9}"/>
              </a:ext>
            </a:extLst>
          </p:cNvPr>
          <p:cNvSpPr>
            <a:spLocks noGrp="1"/>
          </p:cNvSpPr>
          <p:nvPr>
            <p:ph type="title"/>
          </p:nvPr>
        </p:nvSpPr>
        <p:spPr>
          <a:xfrm>
            <a:off x="1005840" y="438151"/>
            <a:ext cx="12618720" cy="1188851"/>
          </a:xfrm>
          <a:prstGeom prst="rect">
            <a:avLst/>
          </a:prstGeom>
        </p:spPr>
        <p:txBody>
          <a:bodyPr vert="horz" lIns="109728" tIns="54864" rIns="109728" bIns="54864" rtlCol="0" anchor="ctr">
            <a:normAutofit/>
          </a:bodyPr>
          <a:lstStyle/>
          <a:p>
            <a:r>
              <a:rPr lang="en-US" dirty="0"/>
              <a:t>Click to edit Master title style</a:t>
            </a:r>
            <a:br>
              <a:rPr lang="en-US" dirty="0"/>
            </a:br>
            <a:r>
              <a:rPr lang="en-US" sz="2400" dirty="0"/>
              <a:t>Sub heading</a:t>
            </a:r>
            <a:endParaRPr lang="en-GB" dirty="0"/>
          </a:p>
        </p:txBody>
      </p:sp>
      <p:sp>
        <p:nvSpPr>
          <p:cNvPr id="3" name="Text Placeholder 2">
            <a:extLst>
              <a:ext uri="{FF2B5EF4-FFF2-40B4-BE49-F238E27FC236}">
                <a16:creationId xmlns:a16="http://schemas.microsoft.com/office/drawing/2014/main" xmlns="" id="{D0A5E41C-C682-7742-8D56-362E23AF93A1}"/>
              </a:ext>
            </a:extLst>
          </p:cNvPr>
          <p:cNvSpPr>
            <a:spLocks noGrp="1"/>
          </p:cNvSpPr>
          <p:nvPr>
            <p:ph type="body" idx="1"/>
          </p:nvPr>
        </p:nvSpPr>
        <p:spPr>
          <a:xfrm>
            <a:off x="1005840" y="1821433"/>
            <a:ext cx="12618720" cy="5590922"/>
          </a:xfrm>
          <a:prstGeom prst="rect">
            <a:avLst/>
          </a:prstGeom>
        </p:spPr>
        <p:txBody>
          <a:bodyPr vert="horz" lIns="109728" tIns="54864" rIns="109728" bIns="54864"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8" name="Footer Placeholder 7"/>
          <p:cNvSpPr>
            <a:spLocks noGrp="1"/>
          </p:cNvSpPr>
          <p:nvPr>
            <p:ph type="ftr" sz="quarter" idx="3"/>
          </p:nvPr>
        </p:nvSpPr>
        <p:spPr>
          <a:xfrm>
            <a:off x="0" y="7756238"/>
            <a:ext cx="4937760" cy="438150"/>
          </a:xfrm>
          <a:prstGeom prst="rect">
            <a:avLst/>
          </a:prstGeom>
        </p:spPr>
        <p:txBody>
          <a:bodyPr vert="horz" lIns="109728" tIns="54864" rIns="109728" bIns="54864" rtlCol="0" anchor="ctr"/>
          <a:lstStyle>
            <a:lvl1pPr algn="ctr">
              <a:defRPr sz="1700" b="1">
                <a:solidFill>
                  <a:schemeClr val="bg1"/>
                </a:solidFill>
              </a:defRPr>
            </a:lvl1pPr>
          </a:lstStyle>
          <a:p>
            <a:pPr algn="l"/>
            <a:r>
              <a:rPr lang="en-US" dirty="0"/>
              <a:t>© </a:t>
            </a:r>
            <a:r>
              <a:rPr lang="en-US" dirty="0" smtClean="0"/>
              <a:t>Gopal</a:t>
            </a:r>
            <a:endParaRPr lang="en-GB" dirty="0"/>
          </a:p>
        </p:txBody>
      </p:sp>
      <p:sp>
        <p:nvSpPr>
          <p:cNvPr id="6" name="Footer Placeholder 7"/>
          <p:cNvSpPr txBox="1">
            <a:spLocks/>
          </p:cNvSpPr>
          <p:nvPr/>
        </p:nvSpPr>
        <p:spPr>
          <a:xfrm>
            <a:off x="12852044" y="7714109"/>
            <a:ext cx="1735609" cy="437415"/>
          </a:xfrm>
          <a:prstGeom prst="rect">
            <a:avLst/>
          </a:prstGeom>
        </p:spPr>
        <p:txBody>
          <a:bodyPr vert="horz" lIns="109728" tIns="54864" rIns="109728" bIns="54864" rtlCol="0" anchor="ctr"/>
          <a:lstStyle>
            <a:defPPr>
              <a:defRPr lang="en-US"/>
            </a:defPPr>
            <a:lvl1pPr marL="0" algn="ctr" defTabSz="914400" rtl="0" eaLnBrk="1" latinLnBrk="0" hangingPunct="1">
              <a:defRPr sz="1200" b="1"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700" dirty="0" smtClean="0"/>
              <a:t>Gopal</a:t>
            </a:r>
            <a:endParaRPr lang="en-GB" sz="1700" dirty="0"/>
          </a:p>
        </p:txBody>
      </p:sp>
    </p:spTree>
    <p:extLst>
      <p:ext uri="{BB962C8B-B14F-4D97-AF65-F5344CB8AC3E}">
        <p14:creationId xmlns:p14="http://schemas.microsoft.com/office/powerpoint/2010/main" val="42219865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dt="0"/>
  <p:txStyles>
    <p:titleStyle>
      <a:lvl1pPr algn="ctr" defTabSz="1097280" rtl="0" eaLnBrk="1" latinLnBrk="0" hangingPunct="1">
        <a:lnSpc>
          <a:spcPct val="90000"/>
        </a:lnSpc>
        <a:spcBef>
          <a:spcPct val="0"/>
        </a:spcBef>
        <a:buNone/>
        <a:defRPr sz="5300" kern="1200">
          <a:solidFill>
            <a:schemeClr val="tx1"/>
          </a:solidFill>
          <a:latin typeface="+mj-lt"/>
          <a:ea typeface="+mj-ea"/>
          <a:cs typeface="+mj-cs"/>
        </a:defRPr>
      </a:lvl1pPr>
    </p:titleStyle>
    <p:body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p:bodyStyle>
    <p:otherStyle>
      <a:defPPr>
        <a:defRPr lang="en-US"/>
      </a:defPPr>
      <a:lvl1pPr marL="0" algn="l" defTabSz="1097280" rtl="0" eaLnBrk="1" latinLnBrk="0" hangingPunct="1">
        <a:defRPr sz="2200" kern="1200">
          <a:solidFill>
            <a:schemeClr val="tx1"/>
          </a:solidFill>
          <a:latin typeface="+mn-lt"/>
          <a:ea typeface="+mn-ea"/>
          <a:cs typeface="+mn-cs"/>
        </a:defRPr>
      </a:lvl1pPr>
      <a:lvl2pPr marL="548640" algn="l" defTabSz="1097280" rtl="0" eaLnBrk="1" latinLnBrk="0" hangingPunct="1">
        <a:defRPr sz="2200" kern="1200">
          <a:solidFill>
            <a:schemeClr val="tx1"/>
          </a:solidFill>
          <a:latin typeface="+mn-lt"/>
          <a:ea typeface="+mn-ea"/>
          <a:cs typeface="+mn-cs"/>
        </a:defRPr>
      </a:lvl2pPr>
      <a:lvl3pPr marL="1097280" algn="l" defTabSz="1097280" rtl="0" eaLnBrk="1" latinLnBrk="0" hangingPunct="1">
        <a:defRPr sz="2200" kern="1200">
          <a:solidFill>
            <a:schemeClr val="tx1"/>
          </a:solidFill>
          <a:latin typeface="+mn-lt"/>
          <a:ea typeface="+mn-ea"/>
          <a:cs typeface="+mn-cs"/>
        </a:defRPr>
      </a:lvl3pPr>
      <a:lvl4pPr marL="1645920" algn="l" defTabSz="1097280" rtl="0" eaLnBrk="1" latinLnBrk="0" hangingPunct="1">
        <a:defRPr sz="2200" kern="1200">
          <a:solidFill>
            <a:schemeClr val="tx1"/>
          </a:solidFill>
          <a:latin typeface="+mn-lt"/>
          <a:ea typeface="+mn-ea"/>
          <a:cs typeface="+mn-cs"/>
        </a:defRPr>
      </a:lvl4pPr>
      <a:lvl5pPr marL="2194560" algn="l" defTabSz="1097280" rtl="0" eaLnBrk="1" latinLnBrk="0" hangingPunct="1">
        <a:defRPr sz="2200" kern="1200">
          <a:solidFill>
            <a:schemeClr val="tx1"/>
          </a:solidFill>
          <a:latin typeface="+mn-lt"/>
          <a:ea typeface="+mn-ea"/>
          <a:cs typeface="+mn-cs"/>
        </a:defRPr>
      </a:lvl5pPr>
      <a:lvl6pPr marL="2743200" algn="l" defTabSz="1097280" rtl="0" eaLnBrk="1" latinLnBrk="0" hangingPunct="1">
        <a:defRPr sz="2200" kern="1200">
          <a:solidFill>
            <a:schemeClr val="tx1"/>
          </a:solidFill>
          <a:latin typeface="+mn-lt"/>
          <a:ea typeface="+mn-ea"/>
          <a:cs typeface="+mn-cs"/>
        </a:defRPr>
      </a:lvl6pPr>
      <a:lvl7pPr marL="3291840" algn="l" defTabSz="1097280" rtl="0" eaLnBrk="1" latinLnBrk="0" hangingPunct="1">
        <a:defRPr sz="2200" kern="1200">
          <a:solidFill>
            <a:schemeClr val="tx1"/>
          </a:solidFill>
          <a:latin typeface="+mn-lt"/>
          <a:ea typeface="+mn-ea"/>
          <a:cs typeface="+mn-cs"/>
        </a:defRPr>
      </a:lvl7pPr>
      <a:lvl8pPr marL="3840480" algn="l" defTabSz="1097280" rtl="0" eaLnBrk="1" latinLnBrk="0" hangingPunct="1">
        <a:defRPr sz="2200" kern="1200">
          <a:solidFill>
            <a:schemeClr val="tx1"/>
          </a:solidFill>
          <a:latin typeface="+mn-lt"/>
          <a:ea typeface="+mn-ea"/>
          <a:cs typeface="+mn-cs"/>
        </a:defRPr>
      </a:lvl8pPr>
      <a:lvl9pPr marL="4389120" algn="l" defTabSz="1097280" rtl="0" eaLnBrk="1" latinLnBrk="0" hangingPunct="1">
        <a:defRPr sz="22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11.xml"/></Relationships>
</file>

<file path=ppt/slides/_rels/slide102.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11.xml"/></Relationships>
</file>

<file path=ppt/slides/_rels/slide103.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11.xml"/></Relationships>
</file>

<file path=ppt/slides/_rels/slide10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11.xml"/></Relationships>
</file>

<file path=ppt/slides/_rels/slide10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11.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11.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11.xml"/></Relationships>
</file>

<file path=ppt/slides/_rels/slide11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11.xml"/></Relationships>
</file>

<file path=ppt/slides/_rels/slide1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1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14.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11.xml"/></Relationships>
</file>

<file path=ppt/slides/_rels/slide115.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11.xml"/></Relationships>
</file>

<file path=ppt/slides/_rels/slide116.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11.xml"/></Relationships>
</file>

<file path=ppt/slides/_rels/slide117.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11.xml"/></Relationships>
</file>

<file path=ppt/slides/_rels/slide118.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11.xml"/></Relationships>
</file>

<file path=ppt/slides/_rels/slide119.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0.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11.xml"/></Relationships>
</file>

<file path=ppt/slides/_rels/slide121.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11.xml"/></Relationships>
</file>

<file path=ppt/slides/_rels/slide1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11.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4.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11.xml"/></Relationships>
</file>

<file path=ppt/slides/_rels/slide125.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11.xml"/></Relationships>
</file>

<file path=ppt/slides/_rels/slide12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11.xml"/></Relationships>
</file>

<file path=ppt/slides/_rels/slide127.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11.xml"/></Relationships>
</file>

<file path=ppt/slides/_rels/slide128.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11.xml"/></Relationships>
</file>

<file path=ppt/slides/_rels/slide129.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30.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11.xml"/><Relationship Id="rId4" Type="http://schemas.openxmlformats.org/officeDocument/2006/relationships/image" Target="../media/image101.png"/></Relationships>
</file>

<file path=ppt/slides/_rels/slide13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11.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33.xml.rels><?xml version="1.0" encoding="UTF-8" standalone="yes"?>
<Relationships xmlns="http://schemas.openxmlformats.org/package/2006/relationships"><Relationship Id="rId3" Type="http://schemas.openxmlformats.org/officeDocument/2006/relationships/image" Target="../media/image103.png"/><Relationship Id="rId7" Type="http://schemas.openxmlformats.org/officeDocument/2006/relationships/image" Target="../media/image53.svg"/><Relationship Id="rId2" Type="http://schemas.openxmlformats.org/officeDocument/2006/relationships/image" Target="../media/image102.png"/><Relationship Id="rId1" Type="http://schemas.openxmlformats.org/officeDocument/2006/relationships/slideLayout" Target="../slideLayouts/slideLayout11.xml"/><Relationship Id="rId6" Type="http://schemas.openxmlformats.org/officeDocument/2006/relationships/image" Target="../media/image105.png"/><Relationship Id="rId5" Type="http://schemas.openxmlformats.org/officeDocument/2006/relationships/image" Target="../media/image43.svg"/><Relationship Id="rId4" Type="http://schemas.openxmlformats.org/officeDocument/2006/relationships/image" Target="../media/image104.png"/></Relationships>
</file>

<file path=ppt/slides/_rels/slide134.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11.xml"/><Relationship Id="rId5" Type="http://schemas.openxmlformats.org/officeDocument/2006/relationships/image" Target="../media/image43.svg"/><Relationship Id="rId4" Type="http://schemas.openxmlformats.org/officeDocument/2006/relationships/image" Target="../media/image104.png"/></Relationships>
</file>

<file path=ppt/slides/_rels/slide135.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11.xml"/></Relationships>
</file>

<file path=ppt/slides/_rels/slide136.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11.xml"/></Relationships>
</file>

<file path=ppt/slides/_rels/slide13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11.xml"/></Relationships>
</file>

<file path=ppt/slides/_rels/slide138.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11.xml"/><Relationship Id="rId5" Type="http://schemas.openxmlformats.org/officeDocument/2006/relationships/image" Target="../media/image43.svg"/><Relationship Id="rId4" Type="http://schemas.openxmlformats.org/officeDocument/2006/relationships/image" Target="../media/image104.png"/></Relationships>
</file>

<file path=ppt/slides/_rels/slide139.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1.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40.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11.xml"/></Relationships>
</file>

<file path=ppt/slides/_rels/slide141.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11.xml"/></Relationships>
</file>

<file path=ppt/slides/_rels/slide142.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11.xml"/></Relationships>
</file>

<file path=ppt/slides/_rels/slide143.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11.xml"/></Relationships>
</file>

<file path=ppt/slides/_rels/slide144.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11.xml"/></Relationships>
</file>

<file path=ppt/slides/_rels/slide14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11.xml"/></Relationships>
</file>

<file path=ppt/slides/_rels/slide146.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11.xml"/><Relationship Id="rId5" Type="http://schemas.openxmlformats.org/officeDocument/2006/relationships/image" Target="../media/image43.svg"/><Relationship Id="rId4" Type="http://schemas.openxmlformats.org/officeDocument/2006/relationships/image" Target="../media/image104.png"/></Relationships>
</file>

<file path=ppt/slides/_rels/slide147.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11.xml"/></Relationships>
</file>

<file path=ppt/slides/_rels/slide148.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11.xml"/></Relationships>
</file>

<file path=ppt/slides/_rels/slide14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11.xml"/></Relationships>
</file>

<file path=ppt/slides/_rels/slide150.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11.xml"/><Relationship Id="rId6" Type="http://schemas.openxmlformats.org/officeDocument/2006/relationships/image" Target="../media/image53.svg"/><Relationship Id="rId5" Type="http://schemas.openxmlformats.org/officeDocument/2006/relationships/image" Target="../media/image105.png"/><Relationship Id="rId4" Type="http://schemas.openxmlformats.org/officeDocument/2006/relationships/image" Target="../media/image43.svg"/></Relationships>
</file>

<file path=ppt/slides/_rels/slide151.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11.xml"/></Relationships>
</file>

<file path=ppt/slides/_rels/slide152.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11.xml"/></Relationships>
</file>

<file path=ppt/slides/_rels/slide153.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11.xml"/></Relationships>
</file>

<file path=ppt/slides/_rels/slide154.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11.xml"/></Relationships>
</file>

<file path=ppt/slides/_rels/slide15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11.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57.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11.xml"/></Relationships>
</file>

<file path=ppt/slides/_rels/slide158.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11.xml"/></Relationships>
</file>

<file path=ppt/slides/_rels/slide159.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1.xml"/></Relationships>
</file>

<file path=ppt/slides/_rels/slide160.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11.xml"/></Relationships>
</file>

<file path=ppt/slides/_rels/slide161.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11.xml"/></Relationships>
</file>

<file path=ppt/slides/_rels/slide162.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11.xml"/><Relationship Id="rId4" Type="http://schemas.openxmlformats.org/officeDocument/2006/relationships/image" Target="../media/image128.png"/></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20.svg"/><Relationship Id="rId7" Type="http://schemas.openxmlformats.org/officeDocument/2006/relationships/image" Target="../media/image24.svg"/><Relationship Id="rId12" Type="http://schemas.openxmlformats.org/officeDocument/2006/relationships/image" Target="../media/image28.svg"/><Relationship Id="rId2" Type="http://schemas.openxmlformats.org/officeDocument/2006/relationships/image" Target="../media/image15.png"/><Relationship Id="rId1" Type="http://schemas.openxmlformats.org/officeDocument/2006/relationships/slideLayout" Target="../slideLayouts/slideLayout11.xml"/><Relationship Id="rId6" Type="http://schemas.openxmlformats.org/officeDocument/2006/relationships/image" Target="../media/image17.png"/><Relationship Id="rId11" Type="http://schemas.openxmlformats.org/officeDocument/2006/relationships/image" Target="../media/image19.png"/><Relationship Id="rId5" Type="http://schemas.openxmlformats.org/officeDocument/2006/relationships/image" Target="../media/image22.svg"/><Relationship Id="rId10" Type="http://schemas.openxmlformats.org/officeDocument/2006/relationships/image" Target="../media/image1.png"/><Relationship Id="rId4" Type="http://schemas.openxmlformats.org/officeDocument/2006/relationships/image" Target="../media/image16.png"/><Relationship Id="rId9" Type="http://schemas.openxmlformats.org/officeDocument/2006/relationships/image" Target="../media/image26.svg"/></Relationships>
</file>

<file path=ppt/slides/_rels/slide3.xml.rels><?xml version="1.0" encoding="UTF-8" standalone="yes"?>
<Relationships xmlns="http://schemas.openxmlformats.org/package/2006/relationships"><Relationship Id="rId3" Type="http://schemas.openxmlformats.org/officeDocument/2006/relationships/image" Target="../media/image41.svg"/><Relationship Id="rId2" Type="http://schemas.openxmlformats.org/officeDocument/2006/relationships/image" Target="../media/image2.png"/><Relationship Id="rId1" Type="http://schemas.openxmlformats.org/officeDocument/2006/relationships/slideLayout" Target="../slideLayouts/slideLayout11.xml"/><Relationship Id="rId5" Type="http://schemas.openxmlformats.org/officeDocument/2006/relationships/image" Target="../media/image43.sv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1.xml"/><Relationship Id="rId5" Type="http://schemas.openxmlformats.org/officeDocument/2006/relationships/image" Target="../media/image23.png"/><Relationship Id="rId4" Type="http://schemas.openxmlformats.org/officeDocument/2006/relationships/image" Target="../media/image22.png"/></Relationships>
</file>

<file path=ppt/slides/_rels/slide3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1.xml"/><Relationship Id="rId5" Type="http://schemas.openxmlformats.org/officeDocument/2006/relationships/image" Target="../media/image28.png"/><Relationship Id="rId4" Type="http://schemas.openxmlformats.org/officeDocument/2006/relationships/image" Target="../media/image27.png"/></Relationships>
</file>

<file path=ppt/slides/_rels/slide3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image" Target="../media/image41.svg"/><Relationship Id="rId2" Type="http://schemas.openxmlformats.org/officeDocument/2006/relationships/image" Target="../media/image2.png"/><Relationship Id="rId1" Type="http://schemas.openxmlformats.org/officeDocument/2006/relationships/slideLayout" Target="../slideLayouts/slideLayout11.xml"/><Relationship Id="rId5" Type="http://schemas.openxmlformats.org/officeDocument/2006/relationships/image" Target="../media/image43.svg"/><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1.xml"/></Relationships>
</file>

<file path=ppt/slides/_rels/slide4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1.xml"/></Relationships>
</file>

<file path=ppt/slides/_rels/slide4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1.xml"/></Relationships>
</file>

<file path=ppt/slides/_rels/slide4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41.svg"/><Relationship Id="rId7" Type="http://schemas.openxmlformats.org/officeDocument/2006/relationships/image" Target="../media/image45.svg"/><Relationship Id="rId2" Type="http://schemas.openxmlformats.org/officeDocument/2006/relationships/image" Target="../media/image2.png"/><Relationship Id="rId1" Type="http://schemas.openxmlformats.org/officeDocument/2006/relationships/slideLayout" Target="../slideLayouts/slideLayout11.xml"/><Relationship Id="rId6" Type="http://schemas.openxmlformats.org/officeDocument/2006/relationships/image" Target="../media/image4.png"/><Relationship Id="rId5" Type="http://schemas.openxmlformats.org/officeDocument/2006/relationships/image" Target="../media/image43.svg"/><Relationship Id="rId4" Type="http://schemas.openxmlformats.org/officeDocument/2006/relationships/image" Target="../media/image3.png"/><Relationship Id="rId9" Type="http://schemas.openxmlformats.org/officeDocument/2006/relationships/image" Target="../media/image74.svg"/></Relationships>
</file>

<file path=ppt/slides/_rels/slide50.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19.png"/><Relationship Id="rId18" Type="http://schemas.openxmlformats.org/officeDocument/2006/relationships/image" Target="../media/image35.svg"/><Relationship Id="rId3" Type="http://schemas.openxmlformats.org/officeDocument/2006/relationships/image" Target="../media/image20.svg"/><Relationship Id="rId21" Type="http://schemas.openxmlformats.org/officeDocument/2006/relationships/image" Target="../media/image36.png"/><Relationship Id="rId7" Type="http://schemas.openxmlformats.org/officeDocument/2006/relationships/image" Target="../media/image24.svg"/><Relationship Id="rId12" Type="http://schemas.openxmlformats.org/officeDocument/2006/relationships/image" Target="../media/image32.svg"/><Relationship Id="rId17" Type="http://schemas.openxmlformats.org/officeDocument/2006/relationships/image" Target="../media/image34.png"/><Relationship Id="rId2" Type="http://schemas.openxmlformats.org/officeDocument/2006/relationships/image" Target="../media/image15.png"/><Relationship Id="rId16" Type="http://schemas.openxmlformats.org/officeDocument/2006/relationships/image" Target="../media/image33.svg"/><Relationship Id="rId20" Type="http://schemas.openxmlformats.org/officeDocument/2006/relationships/image" Target="../media/image36.svg"/><Relationship Id="rId1" Type="http://schemas.openxmlformats.org/officeDocument/2006/relationships/slideLayout" Target="../slideLayouts/slideLayout11.xml"/><Relationship Id="rId6" Type="http://schemas.openxmlformats.org/officeDocument/2006/relationships/image" Target="../media/image17.png"/><Relationship Id="rId11" Type="http://schemas.openxmlformats.org/officeDocument/2006/relationships/image" Target="../media/image32.png"/><Relationship Id="rId5" Type="http://schemas.openxmlformats.org/officeDocument/2006/relationships/image" Target="../media/image22.svg"/><Relationship Id="rId15" Type="http://schemas.openxmlformats.org/officeDocument/2006/relationships/image" Target="../media/image33.png"/><Relationship Id="rId10" Type="http://schemas.openxmlformats.org/officeDocument/2006/relationships/image" Target="../media/image1.png"/><Relationship Id="rId19" Type="http://schemas.openxmlformats.org/officeDocument/2006/relationships/image" Target="../media/image35.png"/><Relationship Id="rId4" Type="http://schemas.openxmlformats.org/officeDocument/2006/relationships/image" Target="../media/image16.png"/><Relationship Id="rId9" Type="http://schemas.openxmlformats.org/officeDocument/2006/relationships/image" Target="../media/image26.svg"/><Relationship Id="rId14" Type="http://schemas.openxmlformats.org/officeDocument/2006/relationships/image" Target="../media/image28.svg"/><Relationship Id="rId22" Type="http://schemas.openxmlformats.org/officeDocument/2006/relationships/image" Target="../media/image37.svg"/></Relationships>
</file>

<file path=ppt/slides/_rels/slide5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11.xml"/></Relationships>
</file>

<file path=ppt/slides/_rels/slide52.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2.png"/><Relationship Id="rId1" Type="http://schemas.openxmlformats.org/officeDocument/2006/relationships/slideLayout" Target="../slideLayouts/slideLayout11.xml"/><Relationship Id="rId5" Type="http://schemas.openxmlformats.org/officeDocument/2006/relationships/image" Target="../media/image38.png"/><Relationship Id="rId4" Type="http://schemas.openxmlformats.org/officeDocument/2006/relationships/image" Target="../media/image37.png"/></Relationships>
</file>

<file path=ppt/slides/_rels/slide5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1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11.xml"/></Relationships>
</file>

<file path=ppt/slides/_rels/slide61.xml.rels><?xml version="1.0" encoding="UTF-8" standalone="yes"?>
<Relationships xmlns="http://schemas.openxmlformats.org/package/2006/relationships"><Relationship Id="rId3" Type="http://schemas.openxmlformats.org/officeDocument/2006/relationships/image" Target="../media/image102.svg"/><Relationship Id="rId2" Type="http://schemas.openxmlformats.org/officeDocument/2006/relationships/image" Target="../media/image42.png"/><Relationship Id="rId1" Type="http://schemas.openxmlformats.org/officeDocument/2006/relationships/slideLayout" Target="../slideLayouts/slideLayout11.xml"/></Relationships>
</file>

<file path=ppt/slides/_rels/slide6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1.xml"/></Relationships>
</file>

<file path=ppt/slides/_rels/slide6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11.xml"/></Relationships>
</file>

<file path=ppt/slides/_rels/slide64.xml.rels><?xml version="1.0" encoding="UTF-8" standalone="yes"?>
<Relationships xmlns="http://schemas.openxmlformats.org/package/2006/relationships"><Relationship Id="rId3" Type="http://schemas.openxmlformats.org/officeDocument/2006/relationships/image" Target="../media/image102.svg"/><Relationship Id="rId2" Type="http://schemas.openxmlformats.org/officeDocument/2006/relationships/image" Target="../media/image42.png"/><Relationship Id="rId1" Type="http://schemas.openxmlformats.org/officeDocument/2006/relationships/slideLayout" Target="../slideLayouts/slideLayout11.xml"/></Relationships>
</file>

<file path=ppt/slides/_rels/slide6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1.xml"/></Relationships>
</file>

<file path=ppt/slides/_rels/slide6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11.xml"/></Relationships>
</file>

<file path=ppt/slides/_rels/slide6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1.xml"/></Relationships>
</file>

<file path=ppt/slides/_rels/slide6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11.xml"/></Relationships>
</file>

<file path=ppt/slides/_rels/slide6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41.svg"/><Relationship Id="rId2" Type="http://schemas.openxmlformats.org/officeDocument/2006/relationships/image" Target="../media/image2.png"/><Relationship Id="rId1" Type="http://schemas.openxmlformats.org/officeDocument/2006/relationships/slideLayout" Target="../slideLayouts/slideLayout11.xml"/><Relationship Id="rId5" Type="http://schemas.openxmlformats.org/officeDocument/2006/relationships/image" Target="../media/image7.png"/><Relationship Id="rId4" Type="http://schemas.openxmlformats.org/officeDocument/2006/relationships/image" Target="../media/image6.png"/></Relationships>
</file>

<file path=ppt/slides/_rels/slide7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1.xml"/><Relationship Id="rId4" Type="http://schemas.openxmlformats.org/officeDocument/2006/relationships/image" Target="../media/image48.png"/></Relationships>
</file>

<file path=ppt/slides/_rels/slide7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1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11.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1.xml"/></Relationships>
</file>

<file path=ppt/slides/_rels/slide7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1.xml"/></Relationships>
</file>

<file path=ppt/slides/_rels/slide7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1.xml"/></Relationships>
</file>

<file path=ppt/slides/_rels/slide7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1.xml"/></Relationships>
</file>

<file path=ppt/slides/_rels/slide8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11.xml"/></Relationships>
</file>

<file path=ppt/slides/_rels/slide8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11.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11.xml"/><Relationship Id="rId4" Type="http://schemas.openxmlformats.org/officeDocument/2006/relationships/image" Target="../media/image58.png"/></Relationships>
</file>

<file path=ppt/slides/_rels/slide8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1.xml"/></Relationships>
</file>

<file path=ppt/slides/_rels/slide8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11.xml"/></Relationships>
</file>

<file path=ppt/slides/_rels/slide8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11.xml"/></Relationships>
</file>

<file path=ppt/slides/_rels/slide8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1.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11.xml"/></Relationships>
</file>

<file path=ppt/slides/_rels/slide9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11.xml"/></Relationships>
</file>

<file path=ppt/slides/_rels/slide91.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63.png"/><Relationship Id="rId1" Type="http://schemas.openxmlformats.org/officeDocument/2006/relationships/slideLayout" Target="../slideLayouts/slideLayout11.xml"/></Relationships>
</file>

<file path=ppt/slides/_rels/slide92.xml.rels><?xml version="1.0" encoding="UTF-8" standalone="yes"?>
<Relationships xmlns="http://schemas.openxmlformats.org/package/2006/relationships"><Relationship Id="rId8" Type="http://schemas.openxmlformats.org/officeDocument/2006/relationships/image" Target="../media/image64.png"/><Relationship Id="rId13" Type="http://schemas.openxmlformats.org/officeDocument/2006/relationships/image" Target="../media/image51.svg"/><Relationship Id="rId18" Type="http://schemas.openxmlformats.org/officeDocument/2006/relationships/image" Target="../media/image69.png"/><Relationship Id="rId3" Type="http://schemas.openxmlformats.org/officeDocument/2006/relationships/image" Target="../media/image41.svg"/><Relationship Id="rId21" Type="http://schemas.openxmlformats.org/officeDocument/2006/relationships/image" Target="../media/image14.svg"/><Relationship Id="rId7" Type="http://schemas.openxmlformats.org/officeDocument/2006/relationships/image" Target="../media/image45.svg"/><Relationship Id="rId12" Type="http://schemas.openxmlformats.org/officeDocument/2006/relationships/image" Target="../media/image66.png"/><Relationship Id="rId17" Type="http://schemas.openxmlformats.org/officeDocument/2006/relationships/image" Target="../media/image55.svg"/><Relationship Id="rId2" Type="http://schemas.openxmlformats.org/officeDocument/2006/relationships/image" Target="../media/image2.png"/><Relationship Id="rId16" Type="http://schemas.openxmlformats.org/officeDocument/2006/relationships/image" Target="../media/image68.png"/><Relationship Id="rId20" Type="http://schemas.openxmlformats.org/officeDocument/2006/relationships/image" Target="../media/image63.png"/><Relationship Id="rId1" Type="http://schemas.openxmlformats.org/officeDocument/2006/relationships/slideLayout" Target="../slideLayouts/slideLayout11.xml"/><Relationship Id="rId6" Type="http://schemas.openxmlformats.org/officeDocument/2006/relationships/image" Target="../media/image4.png"/><Relationship Id="rId11" Type="http://schemas.openxmlformats.org/officeDocument/2006/relationships/image" Target="../media/image49.svg"/><Relationship Id="rId5" Type="http://schemas.openxmlformats.org/officeDocument/2006/relationships/image" Target="../media/image43.svg"/><Relationship Id="rId15" Type="http://schemas.openxmlformats.org/officeDocument/2006/relationships/image" Target="../media/image53.svg"/><Relationship Id="rId10" Type="http://schemas.openxmlformats.org/officeDocument/2006/relationships/image" Target="../media/image65.png"/><Relationship Id="rId19" Type="http://schemas.openxmlformats.org/officeDocument/2006/relationships/image" Target="../media/image10.svg"/><Relationship Id="rId4" Type="http://schemas.openxmlformats.org/officeDocument/2006/relationships/image" Target="../media/image3.png"/><Relationship Id="rId9" Type="http://schemas.openxmlformats.org/officeDocument/2006/relationships/image" Target="../media/image47.svg"/><Relationship Id="rId14" Type="http://schemas.openxmlformats.org/officeDocument/2006/relationships/image" Target="../media/image67.png"/></Relationships>
</file>

<file path=ppt/slides/_rels/slide93.xml.rels><?xml version="1.0" encoding="UTF-8" standalone="yes"?>
<Relationships xmlns="http://schemas.openxmlformats.org/package/2006/relationships"><Relationship Id="rId8" Type="http://schemas.openxmlformats.org/officeDocument/2006/relationships/image" Target="../media/image64.png"/><Relationship Id="rId13" Type="http://schemas.openxmlformats.org/officeDocument/2006/relationships/image" Target="../media/image53.svg"/><Relationship Id="rId18" Type="http://schemas.openxmlformats.org/officeDocument/2006/relationships/image" Target="../media/image69.png"/><Relationship Id="rId3" Type="http://schemas.openxmlformats.org/officeDocument/2006/relationships/image" Target="../media/image41.svg"/><Relationship Id="rId7" Type="http://schemas.openxmlformats.org/officeDocument/2006/relationships/image" Target="../media/image45.svg"/><Relationship Id="rId12" Type="http://schemas.openxmlformats.org/officeDocument/2006/relationships/image" Target="../media/image67.png"/><Relationship Id="rId17" Type="http://schemas.openxmlformats.org/officeDocument/2006/relationships/image" Target="../media/image14.svg"/><Relationship Id="rId2" Type="http://schemas.openxmlformats.org/officeDocument/2006/relationships/image" Target="../media/image2.png"/><Relationship Id="rId16" Type="http://schemas.openxmlformats.org/officeDocument/2006/relationships/image" Target="../media/image63.png"/><Relationship Id="rId1" Type="http://schemas.openxmlformats.org/officeDocument/2006/relationships/slideLayout" Target="../slideLayouts/slideLayout11.xml"/><Relationship Id="rId6" Type="http://schemas.openxmlformats.org/officeDocument/2006/relationships/image" Target="../media/image4.png"/><Relationship Id="rId11" Type="http://schemas.openxmlformats.org/officeDocument/2006/relationships/image" Target="../media/image51.svg"/><Relationship Id="rId5" Type="http://schemas.openxmlformats.org/officeDocument/2006/relationships/image" Target="../media/image43.svg"/><Relationship Id="rId15" Type="http://schemas.openxmlformats.org/officeDocument/2006/relationships/image" Target="../media/image55.svg"/><Relationship Id="rId10" Type="http://schemas.openxmlformats.org/officeDocument/2006/relationships/image" Target="../media/image66.png"/><Relationship Id="rId19" Type="http://schemas.openxmlformats.org/officeDocument/2006/relationships/image" Target="../media/image10.svg"/><Relationship Id="rId4" Type="http://schemas.openxmlformats.org/officeDocument/2006/relationships/image" Target="../media/image3.png"/><Relationship Id="rId9" Type="http://schemas.openxmlformats.org/officeDocument/2006/relationships/image" Target="../media/image47.svg"/><Relationship Id="rId14" Type="http://schemas.openxmlformats.org/officeDocument/2006/relationships/image" Target="../media/image68.png"/></Relationships>
</file>

<file path=ppt/slides/_rels/slide94.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1.xml"/></Relationships>
</file>

<file path=ppt/slides/_rels/slide9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11.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A0A0BD00-D8DC-45C9-9C82-0E8430B96A5E}"/>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8" name="Content Placeholder 2">
            <a:extLst>
              <a:ext uri="{FF2B5EF4-FFF2-40B4-BE49-F238E27FC236}">
                <a16:creationId xmlns:a16="http://schemas.microsoft.com/office/drawing/2014/main" xmlns="" id="{09329F3B-B988-4BA0-9BEA-4847C35EA442}"/>
              </a:ext>
            </a:extLst>
          </p:cNvPr>
          <p:cNvSpPr>
            <a:spLocks noGrp="1"/>
          </p:cNvSpPr>
          <p:nvPr>
            <p:ph idx="1"/>
          </p:nvPr>
        </p:nvSpPr>
        <p:spPr>
          <a:xfrm>
            <a:off x="552660" y="2801757"/>
            <a:ext cx="8470112" cy="2321286"/>
          </a:xfrm>
        </p:spPr>
        <p:txBody>
          <a:bodyPr>
            <a:noAutofit/>
          </a:bodyPr>
          <a:lstStyle/>
          <a:p>
            <a:pPr marL="0" indent="0" algn="ctr">
              <a:buNone/>
            </a:pPr>
            <a:r>
              <a:rPr lang="en-US" sz="7000" b="1" dirty="0">
                <a:solidFill>
                  <a:schemeClr val="accent6">
                    <a:lumMod val="75000"/>
                  </a:schemeClr>
                </a:solidFill>
              </a:rPr>
              <a:t>Terraform</a:t>
            </a:r>
          </a:p>
          <a:p>
            <a:pPr marL="0" indent="0" algn="ctr">
              <a:buNone/>
            </a:pPr>
            <a:r>
              <a:rPr lang="en-US" sz="7000" b="1" dirty="0">
                <a:solidFill>
                  <a:srgbClr val="00B050"/>
                </a:solidFill>
              </a:rPr>
              <a:t>Infrastructure as Code</a:t>
            </a:r>
          </a:p>
          <a:p>
            <a:pPr marL="0" indent="0" algn="ctr">
              <a:buNone/>
            </a:pPr>
            <a:r>
              <a:rPr lang="en-US" sz="7000" b="1" dirty="0" err="1">
                <a:solidFill>
                  <a:srgbClr val="0070C0"/>
                </a:solidFill>
              </a:rPr>
              <a:t>IaC</a:t>
            </a:r>
            <a:endParaRPr lang="en-US" sz="7000" b="1" dirty="0">
              <a:solidFill>
                <a:srgbClr val="0070C0"/>
              </a:solidFill>
            </a:endParaRPr>
          </a:p>
        </p:txBody>
      </p:sp>
      <p:pic>
        <p:nvPicPr>
          <p:cNvPr id="3" name="Picture 2" descr="HashiCorp Terraform">
            <a:extLst>
              <a:ext uri="{FF2B5EF4-FFF2-40B4-BE49-F238E27FC236}">
                <a16:creationId xmlns:a16="http://schemas.microsoft.com/office/drawing/2014/main" xmlns=""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67353" y="1744587"/>
            <a:ext cx="4918363" cy="4918363"/>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xmlns=""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xmlns=""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xmlns=""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08555812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43B97CD6-2D50-BB46-A3D7-E49A406B7147}"/>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4" name="Title 3">
            <a:extLst>
              <a:ext uri="{FF2B5EF4-FFF2-40B4-BE49-F238E27FC236}">
                <a16:creationId xmlns:a16="http://schemas.microsoft.com/office/drawing/2014/main" xmlns="" id="{51D38FD7-7C45-E944-B37A-FD3ECD3862D6}"/>
              </a:ext>
            </a:extLst>
          </p:cNvPr>
          <p:cNvSpPr>
            <a:spLocks noGrp="1"/>
          </p:cNvSpPr>
          <p:nvPr>
            <p:ph type="title"/>
          </p:nvPr>
        </p:nvSpPr>
        <p:spPr/>
        <p:txBody>
          <a:bodyPr/>
          <a:lstStyle/>
          <a:p>
            <a:r>
              <a:rPr lang="en-US" dirty="0"/>
              <a:t>Terraform Installation</a:t>
            </a:r>
          </a:p>
        </p:txBody>
      </p:sp>
      <p:sp>
        <p:nvSpPr>
          <p:cNvPr id="5" name="Rectangle 4">
            <a:extLst>
              <a:ext uri="{FF2B5EF4-FFF2-40B4-BE49-F238E27FC236}">
                <a16:creationId xmlns:a16="http://schemas.microsoft.com/office/drawing/2014/main" xmlns="" id="{7B33EEFF-264F-7A4C-BABA-633BDD6EAC4E}"/>
              </a:ext>
            </a:extLst>
          </p:cNvPr>
          <p:cNvSpPr/>
          <p:nvPr/>
        </p:nvSpPr>
        <p:spPr>
          <a:xfrm>
            <a:off x="249382" y="2005413"/>
            <a:ext cx="2493819" cy="966355"/>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Terraform CLI</a:t>
            </a:r>
          </a:p>
        </p:txBody>
      </p:sp>
      <p:sp>
        <p:nvSpPr>
          <p:cNvPr id="6" name="Rectangle 5">
            <a:extLst>
              <a:ext uri="{FF2B5EF4-FFF2-40B4-BE49-F238E27FC236}">
                <a16:creationId xmlns:a16="http://schemas.microsoft.com/office/drawing/2014/main" xmlns="" id="{C03AD80F-EC02-CB45-B220-66779EB7DC04}"/>
              </a:ext>
            </a:extLst>
          </p:cNvPr>
          <p:cNvSpPr/>
          <p:nvPr/>
        </p:nvSpPr>
        <p:spPr>
          <a:xfrm>
            <a:off x="2977097" y="2001567"/>
            <a:ext cx="2493819" cy="966355"/>
          </a:xfrm>
          <a:prstGeom prst="rect">
            <a:avLst/>
          </a:prstGeom>
          <a:solidFill>
            <a:srgbClr val="C0A5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Azure CLI</a:t>
            </a:r>
          </a:p>
        </p:txBody>
      </p:sp>
      <p:sp>
        <p:nvSpPr>
          <p:cNvPr id="8" name="Rectangle 7">
            <a:extLst>
              <a:ext uri="{FF2B5EF4-FFF2-40B4-BE49-F238E27FC236}">
                <a16:creationId xmlns:a16="http://schemas.microsoft.com/office/drawing/2014/main" xmlns="" id="{42C409BC-89C9-D34F-A3E5-578D630C6A18}"/>
              </a:ext>
            </a:extLst>
          </p:cNvPr>
          <p:cNvSpPr/>
          <p:nvPr/>
        </p:nvSpPr>
        <p:spPr>
          <a:xfrm>
            <a:off x="5828565" y="2001567"/>
            <a:ext cx="2493819" cy="96635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VS Code Editor</a:t>
            </a:r>
          </a:p>
        </p:txBody>
      </p:sp>
      <p:sp>
        <p:nvSpPr>
          <p:cNvPr id="9" name="Rectangle 8">
            <a:extLst>
              <a:ext uri="{FF2B5EF4-FFF2-40B4-BE49-F238E27FC236}">
                <a16:creationId xmlns:a16="http://schemas.microsoft.com/office/drawing/2014/main" xmlns="" id="{3D758071-0016-B24A-A876-859389F67752}"/>
              </a:ext>
            </a:extLst>
          </p:cNvPr>
          <p:cNvSpPr/>
          <p:nvPr/>
        </p:nvSpPr>
        <p:spPr>
          <a:xfrm>
            <a:off x="8680033" y="2001567"/>
            <a:ext cx="2493819" cy="96635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600" dirty="0"/>
              <a:t>Terraform plugin for VS Code</a:t>
            </a:r>
          </a:p>
        </p:txBody>
      </p:sp>
      <p:sp>
        <p:nvSpPr>
          <p:cNvPr id="10" name="Rectangle 9">
            <a:extLst>
              <a:ext uri="{FF2B5EF4-FFF2-40B4-BE49-F238E27FC236}">
                <a16:creationId xmlns:a16="http://schemas.microsoft.com/office/drawing/2014/main" xmlns="" id="{AC7DFFC6-F322-6C4B-92E8-9B749A9EC189}"/>
              </a:ext>
            </a:extLst>
          </p:cNvPr>
          <p:cNvSpPr/>
          <p:nvPr/>
        </p:nvSpPr>
        <p:spPr>
          <a:xfrm>
            <a:off x="249382" y="3511678"/>
            <a:ext cx="14131636" cy="773272"/>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Mac OS</a:t>
            </a:r>
          </a:p>
        </p:txBody>
      </p:sp>
      <p:sp>
        <p:nvSpPr>
          <p:cNvPr id="11" name="Rectangle 10">
            <a:extLst>
              <a:ext uri="{FF2B5EF4-FFF2-40B4-BE49-F238E27FC236}">
                <a16:creationId xmlns:a16="http://schemas.microsoft.com/office/drawing/2014/main" xmlns="" id="{6C8C0745-D431-084F-ABB5-DC0A4D2BB587}"/>
              </a:ext>
            </a:extLst>
          </p:cNvPr>
          <p:cNvSpPr/>
          <p:nvPr/>
        </p:nvSpPr>
        <p:spPr>
          <a:xfrm>
            <a:off x="249382" y="5779472"/>
            <a:ext cx="14131636" cy="773272"/>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Linux OS</a:t>
            </a:r>
          </a:p>
        </p:txBody>
      </p:sp>
      <p:sp>
        <p:nvSpPr>
          <p:cNvPr id="12" name="Rectangle 11">
            <a:extLst>
              <a:ext uri="{FF2B5EF4-FFF2-40B4-BE49-F238E27FC236}">
                <a16:creationId xmlns:a16="http://schemas.microsoft.com/office/drawing/2014/main" xmlns="" id="{6613117F-2CDF-1F4A-905E-D674590F591E}"/>
              </a:ext>
            </a:extLst>
          </p:cNvPr>
          <p:cNvSpPr/>
          <p:nvPr/>
        </p:nvSpPr>
        <p:spPr>
          <a:xfrm>
            <a:off x="249382" y="4645575"/>
            <a:ext cx="14131636" cy="773272"/>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Windows OS</a:t>
            </a:r>
          </a:p>
        </p:txBody>
      </p:sp>
      <p:sp>
        <p:nvSpPr>
          <p:cNvPr id="13" name="Rectangle 12">
            <a:extLst>
              <a:ext uri="{FF2B5EF4-FFF2-40B4-BE49-F238E27FC236}">
                <a16:creationId xmlns:a16="http://schemas.microsoft.com/office/drawing/2014/main" xmlns="" id="{1E2C65A9-8A18-4949-8A62-D1CE8D6846EE}"/>
              </a:ext>
            </a:extLst>
          </p:cNvPr>
          <p:cNvSpPr/>
          <p:nvPr/>
        </p:nvSpPr>
        <p:spPr>
          <a:xfrm>
            <a:off x="11776667" y="2001567"/>
            <a:ext cx="2493819" cy="96635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GIT Client</a:t>
            </a:r>
          </a:p>
        </p:txBody>
      </p:sp>
    </p:spTree>
    <p:extLst>
      <p:ext uri="{BB962C8B-B14F-4D97-AF65-F5344CB8AC3E}">
        <p14:creationId xmlns:p14="http://schemas.microsoft.com/office/powerpoint/2010/main" val="955959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down)">
                                      <p:cBhvr>
                                        <p:cTn id="17" dur="500"/>
                                        <p:tgtEl>
                                          <p:spTgt spid="8"/>
                                        </p:tgtEl>
                                      </p:cBhvr>
                                    </p:animEffect>
                                  </p:childTnLst>
                                </p:cTn>
                              </p:par>
                              <p:par>
                                <p:cTn id="18" presetID="22" presetClass="entr" presetSubtype="4" fill="hold" grpId="0" nodeType="with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wipe(down)">
                                      <p:cBhvr>
                                        <p:cTn id="20" dur="500"/>
                                        <p:tgtEl>
                                          <p:spTgt spid="9"/>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wipe(down)">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grpId="0" nodeType="click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wipe(down)">
                                      <p:cBhvr>
                                        <p:cTn id="30" dur="500"/>
                                        <p:tgtEl>
                                          <p:spTgt spid="10"/>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grpId="0" nodeType="click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wipe(down)">
                                      <p:cBhvr>
                                        <p:cTn id="35" dur="500"/>
                                        <p:tgtEl>
                                          <p:spTgt spid="12"/>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grpId="0" nodeType="clickEffect">
                                  <p:stCondLst>
                                    <p:cond delay="0"/>
                                  </p:stCondLst>
                                  <p:childTnLst>
                                    <p:set>
                                      <p:cBhvr>
                                        <p:cTn id="39" dur="1" fill="hold">
                                          <p:stCondLst>
                                            <p:cond delay="0"/>
                                          </p:stCondLst>
                                        </p:cTn>
                                        <p:tgtEl>
                                          <p:spTgt spid="11"/>
                                        </p:tgtEl>
                                        <p:attrNameLst>
                                          <p:attrName>style.visibility</p:attrName>
                                        </p:attrNameLst>
                                      </p:cBhvr>
                                      <p:to>
                                        <p:strVal val="visible"/>
                                      </p:to>
                                    </p:set>
                                    <p:animEffect transition="in" filter="wipe(down)">
                                      <p:cBhvr>
                                        <p:cTn id="4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8" grpId="0" animBg="1"/>
      <p:bldP spid="9" grpId="0" animBg="1"/>
      <p:bldP spid="10" grpId="0" animBg="1"/>
      <p:bldP spid="11" grpId="0" animBg="1"/>
      <p:bldP spid="12" grpId="0" animBg="1"/>
      <p:bldP spid="13" grpId="0" animBg="1"/>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2966E7C9-BEAA-F645-B304-BD0856437FBD}"/>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4" name="Title 3">
            <a:extLst>
              <a:ext uri="{FF2B5EF4-FFF2-40B4-BE49-F238E27FC236}">
                <a16:creationId xmlns:a16="http://schemas.microsoft.com/office/drawing/2014/main" xmlns="" id="{F2510D4E-AA0B-494D-8BD6-163CA776EBBA}"/>
              </a:ext>
            </a:extLst>
          </p:cNvPr>
          <p:cNvSpPr>
            <a:spLocks noGrp="1"/>
          </p:cNvSpPr>
          <p:nvPr>
            <p:ph type="title"/>
          </p:nvPr>
        </p:nvSpPr>
        <p:spPr>
          <a:xfrm>
            <a:off x="1128325" y="-144627"/>
            <a:ext cx="12618720" cy="1188851"/>
          </a:xfrm>
        </p:spPr>
        <p:txBody>
          <a:bodyPr/>
          <a:lstStyle/>
          <a:p>
            <a:r>
              <a:rPr lang="en-US" dirty="0"/>
              <a:t>Terraform Remote State Datasource</a:t>
            </a:r>
          </a:p>
        </p:txBody>
      </p:sp>
      <p:sp>
        <p:nvSpPr>
          <p:cNvPr id="5" name="Rounded Rectangle 4">
            <a:extLst>
              <a:ext uri="{FF2B5EF4-FFF2-40B4-BE49-F238E27FC236}">
                <a16:creationId xmlns:a16="http://schemas.microsoft.com/office/drawing/2014/main" xmlns="" id="{91BC796F-C328-3F44-A0D9-036AB0C02440}"/>
              </a:ext>
            </a:extLst>
          </p:cNvPr>
          <p:cNvSpPr/>
          <p:nvPr/>
        </p:nvSpPr>
        <p:spPr>
          <a:xfrm>
            <a:off x="372533" y="880110"/>
            <a:ext cx="13907911" cy="1467979"/>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The </a:t>
            </a:r>
            <a:r>
              <a:rPr lang="en-US" sz="3000" dirty="0" err="1">
                <a:solidFill>
                  <a:srgbClr val="FFC000"/>
                </a:solidFill>
              </a:rPr>
              <a:t>terraform_remote_state</a:t>
            </a:r>
            <a:r>
              <a:rPr lang="en-US" sz="3000" dirty="0">
                <a:solidFill>
                  <a:srgbClr val="C00000"/>
                </a:solidFill>
              </a:rPr>
              <a:t> </a:t>
            </a:r>
            <a:r>
              <a:rPr lang="en-US" sz="3000" dirty="0"/>
              <a:t>data source retrieves the </a:t>
            </a:r>
            <a:r>
              <a:rPr lang="en-US" sz="3000" dirty="0">
                <a:solidFill>
                  <a:srgbClr val="FFC000"/>
                </a:solidFill>
              </a:rPr>
              <a:t>root module output values </a:t>
            </a:r>
            <a:r>
              <a:rPr lang="en-US" sz="3000" dirty="0"/>
              <a:t>from some other Terraform configuration, using the latest state snapshot from the remote backend.</a:t>
            </a:r>
          </a:p>
        </p:txBody>
      </p:sp>
      <p:sp>
        <p:nvSpPr>
          <p:cNvPr id="6" name="Oval 5">
            <a:extLst>
              <a:ext uri="{FF2B5EF4-FFF2-40B4-BE49-F238E27FC236}">
                <a16:creationId xmlns:a16="http://schemas.microsoft.com/office/drawing/2014/main" xmlns="" id="{C8782D73-469E-4240-8D50-9E60A5D2011D}"/>
              </a:ext>
            </a:extLst>
          </p:cNvPr>
          <p:cNvSpPr/>
          <p:nvPr/>
        </p:nvSpPr>
        <p:spPr>
          <a:xfrm>
            <a:off x="824089" y="2912533"/>
            <a:ext cx="3668889" cy="835378"/>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Project-1</a:t>
            </a:r>
          </a:p>
        </p:txBody>
      </p:sp>
      <p:sp>
        <p:nvSpPr>
          <p:cNvPr id="7" name="Oval 6">
            <a:extLst>
              <a:ext uri="{FF2B5EF4-FFF2-40B4-BE49-F238E27FC236}">
                <a16:creationId xmlns:a16="http://schemas.microsoft.com/office/drawing/2014/main" xmlns="" id="{31F91046-9C64-AC4F-921F-C0B10B50CFD0}"/>
              </a:ext>
            </a:extLst>
          </p:cNvPr>
          <p:cNvSpPr/>
          <p:nvPr/>
        </p:nvSpPr>
        <p:spPr>
          <a:xfrm>
            <a:off x="9860845" y="2912533"/>
            <a:ext cx="3668889" cy="835378"/>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Project-2</a:t>
            </a:r>
          </a:p>
        </p:txBody>
      </p:sp>
      <p:sp>
        <p:nvSpPr>
          <p:cNvPr id="8" name="Oval 7">
            <a:extLst>
              <a:ext uri="{FF2B5EF4-FFF2-40B4-BE49-F238E27FC236}">
                <a16:creationId xmlns:a16="http://schemas.microsoft.com/office/drawing/2014/main" xmlns="" id="{38EA0560-A0B5-7840-A818-B0930D7FEEB6}"/>
              </a:ext>
            </a:extLst>
          </p:cNvPr>
          <p:cNvSpPr/>
          <p:nvPr/>
        </p:nvSpPr>
        <p:spPr>
          <a:xfrm>
            <a:off x="677897" y="4189388"/>
            <a:ext cx="3961271" cy="2223911"/>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Azure Resource Group</a:t>
            </a:r>
          </a:p>
          <a:p>
            <a:pPr algn="ctr"/>
            <a:r>
              <a:rPr lang="en-US" sz="3000" dirty="0"/>
              <a:t>Virtual Network</a:t>
            </a:r>
          </a:p>
        </p:txBody>
      </p:sp>
      <p:sp>
        <p:nvSpPr>
          <p:cNvPr id="9" name="Oval 8">
            <a:extLst>
              <a:ext uri="{FF2B5EF4-FFF2-40B4-BE49-F238E27FC236}">
                <a16:creationId xmlns:a16="http://schemas.microsoft.com/office/drawing/2014/main" xmlns="" id="{C5DA5342-9CF7-F547-8675-7CEEC15ED1B5}"/>
              </a:ext>
            </a:extLst>
          </p:cNvPr>
          <p:cNvSpPr/>
          <p:nvPr/>
        </p:nvSpPr>
        <p:spPr>
          <a:xfrm>
            <a:off x="9860845" y="4114798"/>
            <a:ext cx="3886200" cy="2223911"/>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Azure Linux Virtual Machine</a:t>
            </a:r>
          </a:p>
        </p:txBody>
      </p:sp>
      <p:sp>
        <p:nvSpPr>
          <p:cNvPr id="10" name="Rounded Rectangle 9">
            <a:extLst>
              <a:ext uri="{FF2B5EF4-FFF2-40B4-BE49-F238E27FC236}">
                <a16:creationId xmlns:a16="http://schemas.microsoft.com/office/drawing/2014/main" xmlns="" id="{0496927C-F8E6-0544-BCFB-7B7137579346}"/>
              </a:ext>
            </a:extLst>
          </p:cNvPr>
          <p:cNvSpPr/>
          <p:nvPr/>
        </p:nvSpPr>
        <p:spPr>
          <a:xfrm>
            <a:off x="482035" y="6854776"/>
            <a:ext cx="4103510" cy="620889"/>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project-1/</a:t>
            </a:r>
            <a:r>
              <a:rPr lang="en-US" sz="2600" dirty="0" err="1"/>
              <a:t>terraform.tfstate</a:t>
            </a:r>
            <a:endParaRPr lang="en-US" sz="2600" dirty="0"/>
          </a:p>
        </p:txBody>
      </p:sp>
      <p:sp>
        <p:nvSpPr>
          <p:cNvPr id="11" name="Rounded Rectangle 10">
            <a:extLst>
              <a:ext uri="{FF2B5EF4-FFF2-40B4-BE49-F238E27FC236}">
                <a16:creationId xmlns:a16="http://schemas.microsoft.com/office/drawing/2014/main" xmlns="" id="{39091EE7-36DB-6941-9777-22D8957136A3}"/>
              </a:ext>
            </a:extLst>
          </p:cNvPr>
          <p:cNvSpPr/>
          <p:nvPr/>
        </p:nvSpPr>
        <p:spPr>
          <a:xfrm>
            <a:off x="9793112" y="6854776"/>
            <a:ext cx="4103510" cy="620889"/>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project-2/</a:t>
            </a:r>
            <a:r>
              <a:rPr lang="en-US" sz="2600" dirty="0" err="1"/>
              <a:t>terraform.tfstate</a:t>
            </a:r>
            <a:endParaRPr lang="en-US" sz="2600" dirty="0"/>
          </a:p>
        </p:txBody>
      </p:sp>
      <p:sp>
        <p:nvSpPr>
          <p:cNvPr id="12" name="Oval 11">
            <a:extLst>
              <a:ext uri="{FF2B5EF4-FFF2-40B4-BE49-F238E27FC236}">
                <a16:creationId xmlns:a16="http://schemas.microsoft.com/office/drawing/2014/main" xmlns="" id="{D4155466-BD6F-AA46-B5DA-25EEF203FC12}"/>
              </a:ext>
            </a:extLst>
          </p:cNvPr>
          <p:cNvSpPr/>
          <p:nvPr/>
        </p:nvSpPr>
        <p:spPr>
          <a:xfrm>
            <a:off x="4967111" y="4687710"/>
            <a:ext cx="4264942" cy="107808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rgbClr val="FFC000"/>
                </a:solidFill>
              </a:rPr>
              <a:t>terraform_remote_state</a:t>
            </a:r>
            <a:r>
              <a:rPr lang="en-US" dirty="0">
                <a:solidFill>
                  <a:srgbClr val="C00000"/>
                </a:solidFill>
              </a:rPr>
              <a:t> </a:t>
            </a:r>
            <a:r>
              <a:rPr lang="en-US" dirty="0"/>
              <a:t>data source</a:t>
            </a:r>
          </a:p>
        </p:txBody>
      </p:sp>
      <p:cxnSp>
        <p:nvCxnSpPr>
          <p:cNvPr id="14" name="Straight Arrow Connector 13">
            <a:extLst>
              <a:ext uri="{FF2B5EF4-FFF2-40B4-BE49-F238E27FC236}">
                <a16:creationId xmlns:a16="http://schemas.microsoft.com/office/drawing/2014/main" xmlns="" id="{B01B33F5-2084-044F-A73C-B945BC36302C}"/>
              </a:ext>
            </a:extLst>
          </p:cNvPr>
          <p:cNvCxnSpPr>
            <a:cxnSpLocks/>
            <a:stCxn id="9" idx="2"/>
            <a:endCxn id="12" idx="6"/>
          </p:cNvCxnSpPr>
          <p:nvPr/>
        </p:nvCxnSpPr>
        <p:spPr>
          <a:xfrm flipH="1">
            <a:off x="9232053" y="5226754"/>
            <a:ext cx="628792" cy="1"/>
          </a:xfrm>
          <a:prstGeom prst="straightConnector1">
            <a:avLst/>
          </a:prstGeom>
          <a:ln w="38100">
            <a:no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xmlns="" id="{760D5037-ED86-DC41-A6E3-3E470B797985}"/>
              </a:ext>
            </a:extLst>
          </p:cNvPr>
          <p:cNvCxnSpPr>
            <a:cxnSpLocks/>
            <a:stCxn id="12" idx="2"/>
            <a:endCxn id="10" idx="3"/>
          </p:cNvCxnSpPr>
          <p:nvPr/>
        </p:nvCxnSpPr>
        <p:spPr>
          <a:xfrm flipH="1">
            <a:off x="4585545" y="5226755"/>
            <a:ext cx="381566" cy="1938466"/>
          </a:xfrm>
          <a:prstGeom prst="straightConnector1">
            <a:avLst/>
          </a:prstGeom>
          <a:ln w="38100">
            <a:no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xmlns="" id="{44A82AF9-6342-5749-A17C-13C342B6B6B6}"/>
              </a:ext>
            </a:extLst>
          </p:cNvPr>
          <p:cNvCxnSpPr>
            <a:cxnSpLocks/>
            <a:stCxn id="9" idx="2"/>
            <a:endCxn id="12" idx="6"/>
          </p:cNvCxnSpPr>
          <p:nvPr/>
        </p:nvCxnSpPr>
        <p:spPr>
          <a:xfrm flipH="1">
            <a:off x="9232053" y="5226754"/>
            <a:ext cx="628792" cy="1"/>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Elbow Connector 21">
            <a:extLst>
              <a:ext uri="{FF2B5EF4-FFF2-40B4-BE49-F238E27FC236}">
                <a16:creationId xmlns:a16="http://schemas.microsoft.com/office/drawing/2014/main" xmlns="" id="{7FDC0A09-171D-BC4C-9D6A-D5263FFE35D1}"/>
              </a:ext>
            </a:extLst>
          </p:cNvPr>
          <p:cNvCxnSpPr>
            <a:cxnSpLocks/>
            <a:stCxn id="12" idx="4"/>
            <a:endCxn id="10" idx="3"/>
          </p:cNvCxnSpPr>
          <p:nvPr/>
        </p:nvCxnSpPr>
        <p:spPr>
          <a:xfrm rot="5400000">
            <a:off x="5142853" y="5208492"/>
            <a:ext cx="1399422" cy="2514037"/>
          </a:xfrm>
          <a:prstGeom prst="bentConnector2">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76122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500"/>
                                        <p:tgtEl>
                                          <p:spTgt spid="6"/>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down)">
                                      <p:cBhvr>
                                        <p:cTn id="15" dur="500"/>
                                        <p:tgtEl>
                                          <p:spTgt spid="8"/>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wipe(down)">
                                      <p:cBhvr>
                                        <p:cTn id="18" dur="50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wipe(down)">
                                      <p:cBhvr>
                                        <p:cTn id="23" dur="500"/>
                                        <p:tgtEl>
                                          <p:spTgt spid="7"/>
                                        </p:tgtEl>
                                      </p:cBhvr>
                                    </p:animEffect>
                                  </p:childTnLst>
                                </p:cTn>
                              </p:par>
                              <p:par>
                                <p:cTn id="24" presetID="22" presetClass="entr" presetSubtype="4" fill="hold" grpId="0"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wipe(down)">
                                      <p:cBhvr>
                                        <p:cTn id="26" dur="500"/>
                                        <p:tgtEl>
                                          <p:spTgt spid="9"/>
                                        </p:tgtEl>
                                      </p:cBhvr>
                                    </p:animEffect>
                                  </p:childTnLst>
                                </p:cTn>
                              </p:par>
                              <p:par>
                                <p:cTn id="27" presetID="22" presetClass="entr" presetSubtype="4"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wipe(down)">
                                      <p:cBhvr>
                                        <p:cTn id="29" dur="500"/>
                                        <p:tgtEl>
                                          <p:spTgt spid="11"/>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nodeType="click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wipe(down)">
                                      <p:cBhvr>
                                        <p:cTn id="34" dur="500"/>
                                        <p:tgtEl>
                                          <p:spTgt spid="18"/>
                                        </p:tgtEl>
                                      </p:cBhvr>
                                    </p:animEffect>
                                  </p:childTnLst>
                                </p:cTn>
                              </p:par>
                              <p:par>
                                <p:cTn id="35" presetID="22" presetClass="entr" presetSubtype="4" fill="hold" grpId="0" nodeType="with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wipe(down)">
                                      <p:cBhvr>
                                        <p:cTn id="37" dur="500"/>
                                        <p:tgtEl>
                                          <p:spTgt spid="12"/>
                                        </p:tgtEl>
                                      </p:cBhvr>
                                    </p:animEffect>
                                  </p:childTnLst>
                                </p:cTn>
                              </p:par>
                              <p:par>
                                <p:cTn id="38" presetID="22" presetClass="entr" presetSubtype="4" fill="hold" nodeType="withEffect">
                                  <p:stCondLst>
                                    <p:cond delay="0"/>
                                  </p:stCondLst>
                                  <p:childTnLst>
                                    <p:set>
                                      <p:cBhvr>
                                        <p:cTn id="39" dur="1" fill="hold">
                                          <p:stCondLst>
                                            <p:cond delay="0"/>
                                          </p:stCondLst>
                                        </p:cTn>
                                        <p:tgtEl>
                                          <p:spTgt spid="22"/>
                                        </p:tgtEl>
                                        <p:attrNameLst>
                                          <p:attrName>style.visibility</p:attrName>
                                        </p:attrNameLst>
                                      </p:cBhvr>
                                      <p:to>
                                        <p:strVal val="visible"/>
                                      </p:to>
                                    </p:set>
                                    <p:animEffect transition="in" filter="wipe(down)">
                                      <p:cBhvr>
                                        <p:cTn id="4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2" grpId="0" animBg="1"/>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CE154351-8837-044D-9AA5-21FCBAEC4CF6}"/>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4" name="Title 3">
            <a:extLst>
              <a:ext uri="{FF2B5EF4-FFF2-40B4-BE49-F238E27FC236}">
                <a16:creationId xmlns:a16="http://schemas.microsoft.com/office/drawing/2014/main" xmlns="" id="{A070A318-CD64-AB49-99CF-F900F6E5D451}"/>
              </a:ext>
            </a:extLst>
          </p:cNvPr>
          <p:cNvSpPr>
            <a:spLocks noGrp="1"/>
          </p:cNvSpPr>
          <p:nvPr>
            <p:ph type="title"/>
          </p:nvPr>
        </p:nvSpPr>
        <p:spPr>
          <a:xfrm>
            <a:off x="1005840" y="-222270"/>
            <a:ext cx="12618720" cy="1188851"/>
          </a:xfrm>
        </p:spPr>
        <p:txBody>
          <a:bodyPr/>
          <a:lstStyle/>
          <a:p>
            <a:r>
              <a:rPr lang="en-US" dirty="0"/>
              <a:t>Terraform Backend – </a:t>
            </a:r>
            <a:r>
              <a:rPr lang="en-US" dirty="0">
                <a:solidFill>
                  <a:srgbClr val="00B050"/>
                </a:solidFill>
              </a:rPr>
              <a:t>Both Projects</a:t>
            </a:r>
          </a:p>
        </p:txBody>
      </p:sp>
      <p:pic>
        <p:nvPicPr>
          <p:cNvPr id="5" name="Picture 4">
            <a:extLst>
              <a:ext uri="{FF2B5EF4-FFF2-40B4-BE49-F238E27FC236}">
                <a16:creationId xmlns:a16="http://schemas.microsoft.com/office/drawing/2014/main" xmlns="" id="{4D3A8E41-75BD-404D-87AE-D30E4F8F08BC}"/>
              </a:ext>
            </a:extLst>
          </p:cNvPr>
          <p:cNvPicPr>
            <a:picLocks noChangeAspect="1"/>
          </p:cNvPicPr>
          <p:nvPr/>
        </p:nvPicPr>
        <p:blipFill>
          <a:blip r:embed="rId2"/>
          <a:stretch>
            <a:fillRect/>
          </a:stretch>
        </p:blipFill>
        <p:spPr>
          <a:xfrm>
            <a:off x="160020" y="966581"/>
            <a:ext cx="9960514" cy="3125470"/>
          </a:xfrm>
          <a:prstGeom prst="rect">
            <a:avLst/>
          </a:prstGeom>
        </p:spPr>
      </p:pic>
      <p:pic>
        <p:nvPicPr>
          <p:cNvPr id="6" name="Picture 5">
            <a:extLst>
              <a:ext uri="{FF2B5EF4-FFF2-40B4-BE49-F238E27FC236}">
                <a16:creationId xmlns:a16="http://schemas.microsoft.com/office/drawing/2014/main" xmlns="" id="{5A4F0D38-2921-104C-9BC4-20780DA429C2}"/>
              </a:ext>
            </a:extLst>
          </p:cNvPr>
          <p:cNvPicPr>
            <a:picLocks noChangeAspect="1"/>
          </p:cNvPicPr>
          <p:nvPr/>
        </p:nvPicPr>
        <p:blipFill>
          <a:blip r:embed="rId3"/>
          <a:stretch>
            <a:fillRect/>
          </a:stretch>
        </p:blipFill>
        <p:spPr>
          <a:xfrm>
            <a:off x="160020" y="4230505"/>
            <a:ext cx="9937936" cy="3125470"/>
          </a:xfrm>
          <a:prstGeom prst="rect">
            <a:avLst/>
          </a:prstGeom>
        </p:spPr>
      </p:pic>
      <p:sp>
        <p:nvSpPr>
          <p:cNvPr id="7" name="Rounded Rectangle 6">
            <a:extLst>
              <a:ext uri="{FF2B5EF4-FFF2-40B4-BE49-F238E27FC236}">
                <a16:creationId xmlns:a16="http://schemas.microsoft.com/office/drawing/2014/main" xmlns="" id="{5EC1E7B8-AAA2-F941-BB46-2190D65DAA08}"/>
              </a:ext>
            </a:extLst>
          </p:cNvPr>
          <p:cNvSpPr/>
          <p:nvPr/>
        </p:nvSpPr>
        <p:spPr>
          <a:xfrm>
            <a:off x="5109210" y="3200400"/>
            <a:ext cx="4857750" cy="514350"/>
          </a:xfrm>
          <a:prstGeom prst="roundRect">
            <a:avLst/>
          </a:prstGeom>
          <a:noFill/>
          <a:ln w="666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xmlns="" id="{6C2B42D1-C8C9-C641-9845-D5A7DFB59482}"/>
              </a:ext>
            </a:extLst>
          </p:cNvPr>
          <p:cNvSpPr/>
          <p:nvPr/>
        </p:nvSpPr>
        <p:spPr>
          <a:xfrm>
            <a:off x="5314950" y="6450330"/>
            <a:ext cx="4564380" cy="514350"/>
          </a:xfrm>
          <a:prstGeom prst="roundRect">
            <a:avLst/>
          </a:prstGeom>
          <a:noFill/>
          <a:ln w="666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xmlns="" id="{49415833-6757-7646-ABF6-318E75D62D9A}"/>
              </a:ext>
            </a:extLst>
          </p:cNvPr>
          <p:cNvSpPr/>
          <p:nvPr/>
        </p:nvSpPr>
        <p:spPr>
          <a:xfrm>
            <a:off x="10835640" y="3613285"/>
            <a:ext cx="3714750" cy="617220"/>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Project-1 </a:t>
            </a:r>
            <a:r>
              <a:rPr lang="en-US" dirty="0"/>
              <a:t>Terraform State File</a:t>
            </a:r>
          </a:p>
        </p:txBody>
      </p:sp>
      <p:sp>
        <p:nvSpPr>
          <p:cNvPr id="10" name="Rounded Rectangle 9">
            <a:extLst>
              <a:ext uri="{FF2B5EF4-FFF2-40B4-BE49-F238E27FC236}">
                <a16:creationId xmlns:a16="http://schemas.microsoft.com/office/drawing/2014/main" xmlns="" id="{DB2102C4-7A42-4F4A-BC12-E70228196F72}"/>
              </a:ext>
            </a:extLst>
          </p:cNvPr>
          <p:cNvSpPr/>
          <p:nvPr/>
        </p:nvSpPr>
        <p:spPr>
          <a:xfrm>
            <a:off x="10835640" y="4421584"/>
            <a:ext cx="3714750" cy="61722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Project-2 </a:t>
            </a:r>
            <a:r>
              <a:rPr lang="en-US" dirty="0"/>
              <a:t>Terraform State File</a:t>
            </a:r>
          </a:p>
        </p:txBody>
      </p:sp>
      <p:cxnSp>
        <p:nvCxnSpPr>
          <p:cNvPr id="12" name="Straight Arrow Connector 11">
            <a:extLst>
              <a:ext uri="{FF2B5EF4-FFF2-40B4-BE49-F238E27FC236}">
                <a16:creationId xmlns:a16="http://schemas.microsoft.com/office/drawing/2014/main" xmlns="" id="{E89BE60B-FBBB-8D4D-8092-B8AA1E995C6A}"/>
              </a:ext>
            </a:extLst>
          </p:cNvPr>
          <p:cNvCxnSpPr>
            <a:stCxn id="9" idx="1"/>
            <a:endCxn id="7" idx="3"/>
          </p:cNvCxnSpPr>
          <p:nvPr/>
        </p:nvCxnSpPr>
        <p:spPr>
          <a:xfrm flipH="1" flipV="1">
            <a:off x="9966960" y="3457575"/>
            <a:ext cx="868680" cy="464320"/>
          </a:xfrm>
          <a:prstGeom prst="straightConnector1">
            <a:avLst/>
          </a:prstGeom>
          <a:ln w="6032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xmlns="" id="{0331D433-26CC-BE41-B718-F81F3C19704D}"/>
              </a:ext>
            </a:extLst>
          </p:cNvPr>
          <p:cNvCxnSpPr>
            <a:stCxn id="10" idx="1"/>
            <a:endCxn id="8" idx="3"/>
          </p:cNvCxnSpPr>
          <p:nvPr/>
        </p:nvCxnSpPr>
        <p:spPr>
          <a:xfrm flipH="1">
            <a:off x="9879330" y="4730194"/>
            <a:ext cx="956310" cy="1977311"/>
          </a:xfrm>
          <a:prstGeom prst="straightConnector1">
            <a:avLst/>
          </a:prstGeom>
          <a:ln w="60325">
            <a:solidFill>
              <a:srgbClr val="0070C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26670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down)">
                                      <p:cBhvr>
                                        <p:cTn id="10" dur="500"/>
                                        <p:tgtEl>
                                          <p:spTgt spid="7"/>
                                        </p:tgtEl>
                                      </p:cBhvr>
                                    </p:animEffect>
                                  </p:childTnLst>
                                </p:cTn>
                              </p:par>
                              <p:par>
                                <p:cTn id="11" presetID="22" presetClass="entr" presetSubtype="4"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wipe(down)">
                                      <p:cBhvr>
                                        <p:cTn id="13" dur="500"/>
                                        <p:tgtEl>
                                          <p:spTgt spid="12"/>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wipe(down)">
                                      <p:cBhvr>
                                        <p:cTn id="16" dur="500"/>
                                        <p:tgtEl>
                                          <p:spTgt spid="9"/>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wipe(down)">
                                      <p:cBhvr>
                                        <p:cTn id="21" dur="500"/>
                                        <p:tgtEl>
                                          <p:spTgt spid="6"/>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wipe(down)">
                                      <p:cBhvr>
                                        <p:cTn id="24" dur="500"/>
                                        <p:tgtEl>
                                          <p:spTgt spid="8"/>
                                        </p:tgtEl>
                                      </p:cBhvr>
                                    </p:animEffect>
                                  </p:childTnLst>
                                </p:cTn>
                              </p:par>
                              <p:par>
                                <p:cTn id="25" presetID="22" presetClass="entr" presetSubtype="4"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wipe(down)">
                                      <p:cBhvr>
                                        <p:cTn id="27" dur="500"/>
                                        <p:tgtEl>
                                          <p:spTgt spid="14"/>
                                        </p:tgtEl>
                                      </p:cBhvr>
                                    </p:animEffect>
                                  </p:childTnLst>
                                </p:cTn>
                              </p:par>
                              <p:par>
                                <p:cTn id="28" presetID="22" presetClass="entr" presetSubtype="4" fill="hold" grpId="0" nodeType="with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wipe(down)">
                                      <p:cBhvr>
                                        <p:cTn id="3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776219CC-D2E4-F044-A18B-D9B85916C1FE}"/>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4" name="Title 3">
            <a:extLst>
              <a:ext uri="{FF2B5EF4-FFF2-40B4-BE49-F238E27FC236}">
                <a16:creationId xmlns:a16="http://schemas.microsoft.com/office/drawing/2014/main" xmlns="" id="{CF85951D-9B0A-CF43-B040-B84118586E14}"/>
              </a:ext>
            </a:extLst>
          </p:cNvPr>
          <p:cNvSpPr>
            <a:spLocks noGrp="1"/>
          </p:cNvSpPr>
          <p:nvPr>
            <p:ph type="title"/>
          </p:nvPr>
        </p:nvSpPr>
        <p:spPr>
          <a:xfrm>
            <a:off x="194310" y="99920"/>
            <a:ext cx="14241780" cy="1188851"/>
          </a:xfrm>
        </p:spPr>
        <p:txBody>
          <a:bodyPr>
            <a:normAutofit fontScale="90000"/>
          </a:bodyPr>
          <a:lstStyle/>
          <a:p>
            <a:r>
              <a:rPr lang="en-US" dirty="0"/>
              <a:t>Terraform Remote State Datasource – </a:t>
            </a:r>
            <a:r>
              <a:rPr lang="en-US" dirty="0">
                <a:solidFill>
                  <a:srgbClr val="00B050"/>
                </a:solidFill>
              </a:rPr>
              <a:t>Used in Project-2</a:t>
            </a:r>
          </a:p>
        </p:txBody>
      </p:sp>
      <p:pic>
        <p:nvPicPr>
          <p:cNvPr id="5" name="Picture 4">
            <a:extLst>
              <a:ext uri="{FF2B5EF4-FFF2-40B4-BE49-F238E27FC236}">
                <a16:creationId xmlns:a16="http://schemas.microsoft.com/office/drawing/2014/main" xmlns="" id="{05D893EC-0CF6-054A-B108-6E6D1B5622D2}"/>
              </a:ext>
            </a:extLst>
          </p:cNvPr>
          <p:cNvPicPr>
            <a:picLocks noChangeAspect="1"/>
          </p:cNvPicPr>
          <p:nvPr/>
        </p:nvPicPr>
        <p:blipFill>
          <a:blip r:embed="rId2"/>
          <a:stretch>
            <a:fillRect/>
          </a:stretch>
        </p:blipFill>
        <p:spPr>
          <a:xfrm>
            <a:off x="1313180" y="1631950"/>
            <a:ext cx="12484100" cy="5422900"/>
          </a:xfrm>
          <a:prstGeom prst="rect">
            <a:avLst/>
          </a:prstGeom>
        </p:spPr>
      </p:pic>
    </p:spTree>
    <p:extLst>
      <p:ext uri="{BB962C8B-B14F-4D97-AF65-F5344CB8AC3E}">
        <p14:creationId xmlns:p14="http://schemas.microsoft.com/office/powerpoint/2010/main" val="274864674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A44B2283-FD90-004F-8A31-2AF3289AC4DC}"/>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4" name="Title 3">
            <a:extLst>
              <a:ext uri="{FF2B5EF4-FFF2-40B4-BE49-F238E27FC236}">
                <a16:creationId xmlns:a16="http://schemas.microsoft.com/office/drawing/2014/main" xmlns="" id="{1C230FC3-164A-1944-9E49-EF105D5E447E}"/>
              </a:ext>
            </a:extLst>
          </p:cNvPr>
          <p:cNvSpPr>
            <a:spLocks noGrp="1"/>
          </p:cNvSpPr>
          <p:nvPr>
            <p:ph type="title"/>
          </p:nvPr>
        </p:nvSpPr>
        <p:spPr/>
        <p:txBody>
          <a:bodyPr>
            <a:normAutofit fontScale="90000"/>
          </a:bodyPr>
          <a:lstStyle/>
          <a:p>
            <a:r>
              <a:rPr lang="en-US" dirty="0"/>
              <a:t>Reference </a:t>
            </a:r>
            <a:r>
              <a:rPr lang="en-US" dirty="0">
                <a:solidFill>
                  <a:srgbClr val="00B050"/>
                </a:solidFill>
              </a:rPr>
              <a:t>Project-1</a:t>
            </a:r>
            <a:r>
              <a:rPr lang="en-US" dirty="0"/>
              <a:t> Output Values in </a:t>
            </a:r>
            <a:r>
              <a:rPr lang="en-US" dirty="0">
                <a:solidFill>
                  <a:srgbClr val="00B050"/>
                </a:solidFill>
              </a:rPr>
              <a:t>Project -2</a:t>
            </a:r>
            <a:r>
              <a:rPr lang="en-US" dirty="0"/>
              <a:t> </a:t>
            </a:r>
          </a:p>
        </p:txBody>
      </p:sp>
      <p:pic>
        <p:nvPicPr>
          <p:cNvPr id="5" name="Picture 4">
            <a:extLst>
              <a:ext uri="{FF2B5EF4-FFF2-40B4-BE49-F238E27FC236}">
                <a16:creationId xmlns:a16="http://schemas.microsoft.com/office/drawing/2014/main" xmlns="" id="{DB4A0548-4504-F94A-A60C-1532226686D2}"/>
              </a:ext>
            </a:extLst>
          </p:cNvPr>
          <p:cNvPicPr>
            <a:picLocks noChangeAspect="1"/>
          </p:cNvPicPr>
          <p:nvPr/>
        </p:nvPicPr>
        <p:blipFill>
          <a:blip r:embed="rId2"/>
          <a:stretch>
            <a:fillRect/>
          </a:stretch>
        </p:blipFill>
        <p:spPr>
          <a:xfrm>
            <a:off x="525780" y="1982382"/>
            <a:ext cx="13293090" cy="4264835"/>
          </a:xfrm>
          <a:prstGeom prst="rect">
            <a:avLst/>
          </a:prstGeom>
        </p:spPr>
      </p:pic>
    </p:spTree>
    <p:extLst>
      <p:ext uri="{BB962C8B-B14F-4D97-AF65-F5344CB8AC3E}">
        <p14:creationId xmlns:p14="http://schemas.microsoft.com/office/powerpoint/2010/main" val="77412594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C0DDFB75-D3F2-D54E-B1DD-C8DF3965EFB2}"/>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4" name="Title 3">
            <a:extLst>
              <a:ext uri="{FF2B5EF4-FFF2-40B4-BE49-F238E27FC236}">
                <a16:creationId xmlns:a16="http://schemas.microsoft.com/office/drawing/2014/main" xmlns="" id="{F041BE82-5D18-C34A-8D06-36A7F4FC0E21}"/>
              </a:ext>
            </a:extLst>
          </p:cNvPr>
          <p:cNvSpPr>
            <a:spLocks noGrp="1"/>
          </p:cNvSpPr>
          <p:nvPr>
            <p:ph type="title"/>
          </p:nvPr>
        </p:nvSpPr>
        <p:spPr>
          <a:xfrm>
            <a:off x="829491" y="256461"/>
            <a:ext cx="12971417" cy="1188851"/>
          </a:xfrm>
        </p:spPr>
        <p:txBody>
          <a:bodyPr>
            <a:normAutofit fontScale="90000"/>
          </a:bodyPr>
          <a:lstStyle/>
          <a:p>
            <a:r>
              <a:rPr lang="en-US" dirty="0">
                <a:solidFill>
                  <a:srgbClr val="00B050"/>
                </a:solidFill>
              </a:rPr>
              <a:t>Practical Example </a:t>
            </a:r>
            <a:r>
              <a:rPr lang="en-US" dirty="0"/>
              <a:t>with </a:t>
            </a:r>
            <a:r>
              <a:rPr lang="en-US" dirty="0">
                <a:solidFill>
                  <a:srgbClr val="00B050"/>
                </a:solidFill>
              </a:rPr>
              <a:t>Step-by-Step </a:t>
            </a:r>
            <a:r>
              <a:rPr lang="en-US" dirty="0"/>
              <a:t>Documentation on </a:t>
            </a:r>
            <a:r>
              <a:rPr lang="en-US" dirty="0" err="1"/>
              <a:t>Github</a:t>
            </a:r>
            <a:endParaRPr lang="en-US" dirty="0"/>
          </a:p>
        </p:txBody>
      </p:sp>
      <p:pic>
        <p:nvPicPr>
          <p:cNvPr id="5" name="Picture 4">
            <a:extLst>
              <a:ext uri="{FF2B5EF4-FFF2-40B4-BE49-F238E27FC236}">
                <a16:creationId xmlns:a16="http://schemas.microsoft.com/office/drawing/2014/main" xmlns="" id="{27D61D47-CF40-EE44-AA9D-C0FD6D638528}"/>
              </a:ext>
            </a:extLst>
          </p:cNvPr>
          <p:cNvPicPr>
            <a:picLocks noChangeAspect="1"/>
          </p:cNvPicPr>
          <p:nvPr/>
        </p:nvPicPr>
        <p:blipFill>
          <a:blip r:embed="rId2"/>
          <a:stretch>
            <a:fillRect/>
          </a:stretch>
        </p:blipFill>
        <p:spPr>
          <a:xfrm>
            <a:off x="353060" y="850886"/>
            <a:ext cx="4584700" cy="6692900"/>
          </a:xfrm>
          <a:prstGeom prst="rect">
            <a:avLst/>
          </a:prstGeom>
        </p:spPr>
      </p:pic>
      <p:pic>
        <p:nvPicPr>
          <p:cNvPr id="7" name="Picture 6">
            <a:extLst>
              <a:ext uri="{FF2B5EF4-FFF2-40B4-BE49-F238E27FC236}">
                <a16:creationId xmlns:a16="http://schemas.microsoft.com/office/drawing/2014/main" xmlns="" id="{D3C04133-26A4-954C-9BFC-CAFEFC2BA577}"/>
              </a:ext>
            </a:extLst>
          </p:cNvPr>
          <p:cNvPicPr>
            <a:picLocks noChangeAspect="1"/>
          </p:cNvPicPr>
          <p:nvPr/>
        </p:nvPicPr>
        <p:blipFill>
          <a:blip r:embed="rId3"/>
          <a:stretch>
            <a:fillRect/>
          </a:stretch>
        </p:blipFill>
        <p:spPr>
          <a:xfrm>
            <a:off x="4959352" y="4114800"/>
            <a:ext cx="9466580" cy="3348203"/>
          </a:xfrm>
          <a:prstGeom prst="rect">
            <a:avLst/>
          </a:prstGeom>
        </p:spPr>
      </p:pic>
      <p:sp>
        <p:nvSpPr>
          <p:cNvPr id="9" name="Rounded Rectangle 8">
            <a:extLst>
              <a:ext uri="{FF2B5EF4-FFF2-40B4-BE49-F238E27FC236}">
                <a16:creationId xmlns:a16="http://schemas.microsoft.com/office/drawing/2014/main" xmlns="" id="{D9C1A000-335A-974F-9E3F-1F4239BF9673}"/>
              </a:ext>
            </a:extLst>
          </p:cNvPr>
          <p:cNvSpPr/>
          <p:nvPr/>
        </p:nvSpPr>
        <p:spPr>
          <a:xfrm>
            <a:off x="12205247" y="4152905"/>
            <a:ext cx="2220685" cy="683288"/>
          </a:xfrm>
          <a:prstGeom prst="roundRect">
            <a:avLst/>
          </a:prstGeom>
          <a:noFill/>
          <a:ln w="635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a:extLst>
              <a:ext uri="{FF2B5EF4-FFF2-40B4-BE49-F238E27FC236}">
                <a16:creationId xmlns:a16="http://schemas.microsoft.com/office/drawing/2014/main" xmlns="" id="{51AA6B70-AD9F-0644-87DA-8B9A0838DDA6}"/>
              </a:ext>
            </a:extLst>
          </p:cNvPr>
          <p:cNvSpPr/>
          <p:nvPr/>
        </p:nvSpPr>
        <p:spPr>
          <a:xfrm>
            <a:off x="491490" y="1208392"/>
            <a:ext cx="2153920" cy="2625775"/>
          </a:xfrm>
          <a:prstGeom prst="roundRect">
            <a:avLst>
              <a:gd name="adj" fmla="val 8176"/>
            </a:avLst>
          </a:prstGeom>
          <a:noFill/>
          <a:ln w="603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a:extLst>
              <a:ext uri="{FF2B5EF4-FFF2-40B4-BE49-F238E27FC236}">
                <a16:creationId xmlns:a16="http://schemas.microsoft.com/office/drawing/2014/main" xmlns="" id="{3693B6B5-D04D-6F41-96C1-EC07A946BAF4}"/>
              </a:ext>
            </a:extLst>
          </p:cNvPr>
          <p:cNvSpPr/>
          <p:nvPr/>
        </p:nvSpPr>
        <p:spPr>
          <a:xfrm>
            <a:off x="491490" y="3931920"/>
            <a:ext cx="4274820" cy="3257550"/>
          </a:xfrm>
          <a:prstGeom prst="roundRect">
            <a:avLst>
              <a:gd name="adj" fmla="val 8176"/>
            </a:avLst>
          </a:prstGeom>
          <a:noFill/>
          <a:ln w="6032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a:extLst>
              <a:ext uri="{FF2B5EF4-FFF2-40B4-BE49-F238E27FC236}">
                <a16:creationId xmlns:a16="http://schemas.microsoft.com/office/drawing/2014/main" xmlns="" id="{D45524DF-A9B6-DC40-9369-78CDD84D329E}"/>
              </a:ext>
            </a:extLst>
          </p:cNvPr>
          <p:cNvSpPr/>
          <p:nvPr/>
        </p:nvSpPr>
        <p:spPr>
          <a:xfrm>
            <a:off x="8069580" y="1758686"/>
            <a:ext cx="5201920" cy="617220"/>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Project-1</a:t>
            </a:r>
            <a:r>
              <a:rPr lang="en-US" dirty="0"/>
              <a:t> Terraform Configuration Files</a:t>
            </a:r>
          </a:p>
        </p:txBody>
      </p:sp>
      <p:sp>
        <p:nvSpPr>
          <p:cNvPr id="15" name="Rounded Rectangle 14">
            <a:extLst>
              <a:ext uri="{FF2B5EF4-FFF2-40B4-BE49-F238E27FC236}">
                <a16:creationId xmlns:a16="http://schemas.microsoft.com/office/drawing/2014/main" xmlns="" id="{7686084A-84B4-D448-B504-109763CC0511}"/>
              </a:ext>
            </a:extLst>
          </p:cNvPr>
          <p:cNvSpPr/>
          <p:nvPr/>
        </p:nvSpPr>
        <p:spPr>
          <a:xfrm>
            <a:off x="8069580" y="2566985"/>
            <a:ext cx="5201920" cy="61722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Project-2 </a:t>
            </a:r>
            <a:r>
              <a:rPr lang="en-US" dirty="0"/>
              <a:t>Terraform Configuration Files</a:t>
            </a:r>
          </a:p>
        </p:txBody>
      </p:sp>
      <p:cxnSp>
        <p:nvCxnSpPr>
          <p:cNvPr id="16" name="Straight Arrow Connector 15">
            <a:extLst>
              <a:ext uri="{FF2B5EF4-FFF2-40B4-BE49-F238E27FC236}">
                <a16:creationId xmlns:a16="http://schemas.microsoft.com/office/drawing/2014/main" xmlns="" id="{655938E7-71AE-7647-81FA-F182ADAC6175}"/>
              </a:ext>
            </a:extLst>
          </p:cNvPr>
          <p:cNvCxnSpPr>
            <a:stCxn id="14" idx="1"/>
            <a:endCxn id="12" idx="3"/>
          </p:cNvCxnSpPr>
          <p:nvPr/>
        </p:nvCxnSpPr>
        <p:spPr>
          <a:xfrm flipH="1">
            <a:off x="2645410" y="2067296"/>
            <a:ext cx="5424170" cy="453984"/>
          </a:xfrm>
          <a:prstGeom prst="straightConnector1">
            <a:avLst/>
          </a:prstGeom>
          <a:ln w="6032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xmlns="" id="{BF5FDA26-5A05-854D-91BF-4CABE4373372}"/>
              </a:ext>
            </a:extLst>
          </p:cNvPr>
          <p:cNvCxnSpPr>
            <a:stCxn id="15" idx="1"/>
            <a:endCxn id="13" idx="3"/>
          </p:cNvCxnSpPr>
          <p:nvPr/>
        </p:nvCxnSpPr>
        <p:spPr>
          <a:xfrm flipH="1">
            <a:off x="4766310" y="2875595"/>
            <a:ext cx="3303270" cy="2685100"/>
          </a:xfrm>
          <a:prstGeom prst="straightConnector1">
            <a:avLst/>
          </a:prstGeom>
          <a:ln w="60325">
            <a:solidFill>
              <a:srgbClr val="0070C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33004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down)">
                                      <p:cBhvr>
                                        <p:cTn id="7" dur="500"/>
                                        <p:tgtEl>
                                          <p:spTgt spid="12"/>
                                        </p:tgtEl>
                                      </p:cBhvr>
                                    </p:animEffect>
                                  </p:childTnLst>
                                </p:cTn>
                              </p:par>
                              <p:par>
                                <p:cTn id="8" presetID="22" presetClass="entr" presetSubtype="4"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wipe(down)">
                                      <p:cBhvr>
                                        <p:cTn id="10" dur="500"/>
                                        <p:tgtEl>
                                          <p:spTgt spid="16"/>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wipe(down)">
                                      <p:cBhvr>
                                        <p:cTn id="13" dur="500"/>
                                        <p:tgtEl>
                                          <p:spTgt spid="14"/>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wipe(down)">
                                      <p:cBhvr>
                                        <p:cTn id="18" dur="500"/>
                                        <p:tgtEl>
                                          <p:spTgt spid="13"/>
                                        </p:tgtEl>
                                      </p:cBhvr>
                                    </p:animEffect>
                                  </p:childTnLst>
                                </p:cTn>
                              </p:par>
                              <p:par>
                                <p:cTn id="19" presetID="22" presetClass="entr" presetSubtype="4" fill="hold" nodeType="with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wipe(down)">
                                      <p:cBhvr>
                                        <p:cTn id="21" dur="500"/>
                                        <p:tgtEl>
                                          <p:spTgt spid="18"/>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wipe(down)">
                                      <p:cBhvr>
                                        <p:cTn id="24" dur="500"/>
                                        <p:tgtEl>
                                          <p:spTgt spid="15"/>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wipe(down)">
                                      <p:cBhvr>
                                        <p:cTn id="29" dur="500"/>
                                        <p:tgtEl>
                                          <p:spTgt spid="9"/>
                                        </p:tgtEl>
                                      </p:cBhvr>
                                    </p:animEffect>
                                  </p:childTnLst>
                                </p:cTn>
                              </p:par>
                              <p:par>
                                <p:cTn id="30" presetID="22" presetClass="entr" presetSubtype="4" fill="hold" nodeType="with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wipe(down)">
                                      <p:cBhvr>
                                        <p:cTn id="3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animBg="1"/>
      <p:bldP spid="13" grpId="0" animBg="1"/>
      <p:bldP spid="14" grpId="0" animBg="1"/>
      <p:bldP spid="15" grpId="0" animBg="1"/>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A0A0BD00-D8DC-45C9-9C82-0E8430B96A5E}"/>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8" name="Content Placeholder 2">
            <a:extLst>
              <a:ext uri="{FF2B5EF4-FFF2-40B4-BE49-F238E27FC236}">
                <a16:creationId xmlns:a16="http://schemas.microsoft.com/office/drawing/2014/main" xmlns="" id="{09329F3B-B988-4BA0-9BEA-4847C35EA442}"/>
              </a:ext>
            </a:extLst>
          </p:cNvPr>
          <p:cNvSpPr>
            <a:spLocks noGrp="1"/>
          </p:cNvSpPr>
          <p:nvPr>
            <p:ph idx="1"/>
          </p:nvPr>
        </p:nvSpPr>
        <p:spPr>
          <a:xfrm>
            <a:off x="3070513" y="2995468"/>
            <a:ext cx="8489371" cy="2321286"/>
          </a:xfrm>
        </p:spPr>
        <p:txBody>
          <a:bodyPr>
            <a:noAutofit/>
          </a:bodyPr>
          <a:lstStyle/>
          <a:p>
            <a:pPr marL="0" indent="0" algn="ctr">
              <a:buNone/>
            </a:pPr>
            <a:r>
              <a:rPr lang="en-US" sz="7000" b="1" dirty="0">
                <a:solidFill>
                  <a:schemeClr val="accent6">
                    <a:lumMod val="75000"/>
                  </a:schemeClr>
                </a:solidFill>
              </a:rPr>
              <a:t>Terraform</a:t>
            </a:r>
          </a:p>
          <a:p>
            <a:pPr marL="0" indent="0" algn="ctr">
              <a:buNone/>
            </a:pPr>
            <a:r>
              <a:rPr lang="en-US" sz="7000" b="1" dirty="0">
                <a:solidFill>
                  <a:srgbClr val="0070C0"/>
                </a:solidFill>
              </a:rPr>
              <a:t>State Commands</a:t>
            </a:r>
          </a:p>
        </p:txBody>
      </p:sp>
      <p:pic>
        <p:nvPicPr>
          <p:cNvPr id="3" name="Picture 2" descr="HashiCorp Terraform">
            <a:extLst>
              <a:ext uri="{FF2B5EF4-FFF2-40B4-BE49-F238E27FC236}">
                <a16:creationId xmlns:a16="http://schemas.microsoft.com/office/drawing/2014/main" xmlns=""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90287" y="1808019"/>
            <a:ext cx="4627072" cy="4627072"/>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xmlns=""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xmlns=""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xmlns=""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xmlns="" id="{D45ED4F7-FBAA-1C4E-AD26-42A096A7DD92}"/>
              </a:ext>
            </a:extLst>
          </p:cNvPr>
          <p:cNvPicPr>
            <a:picLocks noChangeAspect="1"/>
          </p:cNvPicPr>
          <p:nvPr/>
        </p:nvPicPr>
        <p:blipFill>
          <a:blip r:embed="rId3"/>
          <a:stretch>
            <a:fillRect/>
          </a:stretch>
        </p:blipFill>
        <p:spPr>
          <a:xfrm>
            <a:off x="78270" y="2545269"/>
            <a:ext cx="3339911" cy="3221684"/>
          </a:xfrm>
          <a:prstGeom prst="rect">
            <a:avLst/>
          </a:prstGeom>
        </p:spPr>
      </p:pic>
    </p:spTree>
    <p:extLst>
      <p:ext uri="{BB962C8B-B14F-4D97-AF65-F5344CB8AC3E}">
        <p14:creationId xmlns:p14="http://schemas.microsoft.com/office/powerpoint/2010/main" val="423063515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7F461623-5C99-AD48-8EC7-FE9497B5093C}"/>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4" name="Title 3">
            <a:extLst>
              <a:ext uri="{FF2B5EF4-FFF2-40B4-BE49-F238E27FC236}">
                <a16:creationId xmlns:a16="http://schemas.microsoft.com/office/drawing/2014/main" xmlns="" id="{BC7BF066-67C8-4E48-810D-2247801F01C4}"/>
              </a:ext>
            </a:extLst>
          </p:cNvPr>
          <p:cNvSpPr>
            <a:spLocks noGrp="1"/>
          </p:cNvSpPr>
          <p:nvPr>
            <p:ph type="title"/>
          </p:nvPr>
        </p:nvSpPr>
        <p:spPr/>
        <p:txBody>
          <a:bodyPr/>
          <a:lstStyle/>
          <a:p>
            <a:r>
              <a:rPr lang="en-US" dirty="0"/>
              <a:t>Terraform Commands – </a:t>
            </a:r>
            <a:r>
              <a:rPr lang="en-US" dirty="0">
                <a:solidFill>
                  <a:srgbClr val="0070C0"/>
                </a:solidFill>
              </a:rPr>
              <a:t>State Perspective</a:t>
            </a:r>
          </a:p>
        </p:txBody>
      </p:sp>
      <p:sp>
        <p:nvSpPr>
          <p:cNvPr id="5" name="Oval 4">
            <a:extLst>
              <a:ext uri="{FF2B5EF4-FFF2-40B4-BE49-F238E27FC236}">
                <a16:creationId xmlns:a16="http://schemas.microsoft.com/office/drawing/2014/main" xmlns="" id="{0640BE50-2E1C-0048-B259-E9D97BE2DB73}"/>
              </a:ext>
            </a:extLst>
          </p:cNvPr>
          <p:cNvSpPr/>
          <p:nvPr/>
        </p:nvSpPr>
        <p:spPr>
          <a:xfrm>
            <a:off x="5939413" y="2984361"/>
            <a:ext cx="2873828" cy="250204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Terraform </a:t>
            </a:r>
          </a:p>
          <a:p>
            <a:pPr algn="ctr"/>
            <a:r>
              <a:rPr lang="en-US" sz="3000" dirty="0"/>
              <a:t>Commands</a:t>
            </a:r>
          </a:p>
        </p:txBody>
      </p:sp>
      <p:sp>
        <p:nvSpPr>
          <p:cNvPr id="7" name="Oval 6">
            <a:extLst>
              <a:ext uri="{FF2B5EF4-FFF2-40B4-BE49-F238E27FC236}">
                <a16:creationId xmlns:a16="http://schemas.microsoft.com/office/drawing/2014/main" xmlns="" id="{B7D8F359-D5BD-0249-9060-7CC7F173EFFB}"/>
              </a:ext>
            </a:extLst>
          </p:cNvPr>
          <p:cNvSpPr/>
          <p:nvPr/>
        </p:nvSpPr>
        <p:spPr>
          <a:xfrm>
            <a:off x="432079" y="1626407"/>
            <a:ext cx="4803112" cy="984739"/>
          </a:xfrm>
          <a:prstGeom prst="ellipse">
            <a:avLst/>
          </a:prstGeom>
          <a:solidFill>
            <a:srgbClr val="246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terraform </a:t>
            </a:r>
            <a:r>
              <a:rPr lang="en-US" sz="3000" dirty="0">
                <a:solidFill>
                  <a:srgbClr val="FFFF00"/>
                </a:solidFill>
              </a:rPr>
              <a:t>show</a:t>
            </a:r>
          </a:p>
        </p:txBody>
      </p:sp>
      <p:sp>
        <p:nvSpPr>
          <p:cNvPr id="8" name="Oval 7">
            <a:extLst>
              <a:ext uri="{FF2B5EF4-FFF2-40B4-BE49-F238E27FC236}">
                <a16:creationId xmlns:a16="http://schemas.microsoft.com/office/drawing/2014/main" xmlns="" id="{C2B42D58-29CE-444C-9336-A171E28517BF}"/>
              </a:ext>
            </a:extLst>
          </p:cNvPr>
          <p:cNvSpPr/>
          <p:nvPr/>
        </p:nvSpPr>
        <p:spPr>
          <a:xfrm>
            <a:off x="432079" y="3069771"/>
            <a:ext cx="4803112" cy="984739"/>
          </a:xfrm>
          <a:prstGeom prst="ellipse">
            <a:avLst/>
          </a:prstGeom>
          <a:solidFill>
            <a:srgbClr val="246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terraform </a:t>
            </a:r>
            <a:r>
              <a:rPr lang="en-US" sz="3000" dirty="0">
                <a:solidFill>
                  <a:srgbClr val="FFFF00"/>
                </a:solidFill>
              </a:rPr>
              <a:t>apply refresh-only</a:t>
            </a:r>
          </a:p>
        </p:txBody>
      </p:sp>
      <p:sp>
        <p:nvSpPr>
          <p:cNvPr id="9" name="Oval 8">
            <a:extLst>
              <a:ext uri="{FF2B5EF4-FFF2-40B4-BE49-F238E27FC236}">
                <a16:creationId xmlns:a16="http://schemas.microsoft.com/office/drawing/2014/main" xmlns="" id="{E966AA8E-216D-5547-A159-919481EDD842}"/>
              </a:ext>
            </a:extLst>
          </p:cNvPr>
          <p:cNvSpPr/>
          <p:nvPr/>
        </p:nvSpPr>
        <p:spPr>
          <a:xfrm>
            <a:off x="432079" y="4501662"/>
            <a:ext cx="4803112" cy="984739"/>
          </a:xfrm>
          <a:prstGeom prst="ellipse">
            <a:avLst/>
          </a:prstGeom>
          <a:solidFill>
            <a:srgbClr val="246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terraform </a:t>
            </a:r>
            <a:r>
              <a:rPr lang="en-US" sz="3000" dirty="0">
                <a:solidFill>
                  <a:srgbClr val="FFFF00"/>
                </a:solidFill>
              </a:rPr>
              <a:t>plan</a:t>
            </a:r>
          </a:p>
        </p:txBody>
      </p:sp>
      <p:sp>
        <p:nvSpPr>
          <p:cNvPr id="10" name="Oval 9">
            <a:extLst>
              <a:ext uri="{FF2B5EF4-FFF2-40B4-BE49-F238E27FC236}">
                <a16:creationId xmlns:a16="http://schemas.microsoft.com/office/drawing/2014/main" xmlns="" id="{D59ABE3D-5526-A543-81B5-DCC186AEDC85}"/>
              </a:ext>
            </a:extLst>
          </p:cNvPr>
          <p:cNvSpPr/>
          <p:nvPr/>
        </p:nvSpPr>
        <p:spPr>
          <a:xfrm>
            <a:off x="432079" y="5933553"/>
            <a:ext cx="4803112" cy="984739"/>
          </a:xfrm>
          <a:prstGeom prst="ellipse">
            <a:avLst/>
          </a:prstGeom>
          <a:solidFill>
            <a:srgbClr val="246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terraform </a:t>
            </a:r>
            <a:r>
              <a:rPr lang="en-US" sz="3000" dirty="0">
                <a:solidFill>
                  <a:srgbClr val="FFFF00"/>
                </a:solidFill>
              </a:rPr>
              <a:t>state</a:t>
            </a:r>
          </a:p>
        </p:txBody>
      </p:sp>
      <p:sp>
        <p:nvSpPr>
          <p:cNvPr id="11" name="Oval 10">
            <a:extLst>
              <a:ext uri="{FF2B5EF4-FFF2-40B4-BE49-F238E27FC236}">
                <a16:creationId xmlns:a16="http://schemas.microsoft.com/office/drawing/2014/main" xmlns="" id="{5949E885-75C8-644D-9225-CB4884BF4785}"/>
              </a:ext>
            </a:extLst>
          </p:cNvPr>
          <p:cNvSpPr/>
          <p:nvPr/>
        </p:nvSpPr>
        <p:spPr>
          <a:xfrm>
            <a:off x="9517464" y="1626407"/>
            <a:ext cx="4803112" cy="984739"/>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terraform </a:t>
            </a:r>
          </a:p>
          <a:p>
            <a:pPr algn="ctr"/>
            <a:r>
              <a:rPr lang="en-US" sz="3000" dirty="0">
                <a:solidFill>
                  <a:srgbClr val="FFFF00"/>
                </a:solidFill>
              </a:rPr>
              <a:t>force-unlock</a:t>
            </a:r>
          </a:p>
        </p:txBody>
      </p:sp>
      <p:sp>
        <p:nvSpPr>
          <p:cNvPr id="12" name="Oval 11">
            <a:extLst>
              <a:ext uri="{FF2B5EF4-FFF2-40B4-BE49-F238E27FC236}">
                <a16:creationId xmlns:a16="http://schemas.microsoft.com/office/drawing/2014/main" xmlns="" id="{56D21CDF-F138-EA4D-8B16-15E21FA1B647}"/>
              </a:ext>
            </a:extLst>
          </p:cNvPr>
          <p:cNvSpPr/>
          <p:nvPr/>
        </p:nvSpPr>
        <p:spPr>
          <a:xfrm>
            <a:off x="9517464" y="3069771"/>
            <a:ext cx="4803112" cy="984739"/>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terraform </a:t>
            </a:r>
            <a:r>
              <a:rPr lang="en-US" sz="3000" dirty="0">
                <a:solidFill>
                  <a:srgbClr val="FFFF00"/>
                </a:solidFill>
              </a:rPr>
              <a:t>taint</a:t>
            </a:r>
          </a:p>
        </p:txBody>
      </p:sp>
      <p:sp>
        <p:nvSpPr>
          <p:cNvPr id="13" name="Oval 12">
            <a:extLst>
              <a:ext uri="{FF2B5EF4-FFF2-40B4-BE49-F238E27FC236}">
                <a16:creationId xmlns:a16="http://schemas.microsoft.com/office/drawing/2014/main" xmlns="" id="{38BEE08E-6A3C-E448-BC5A-CF96CE8F790A}"/>
              </a:ext>
            </a:extLst>
          </p:cNvPr>
          <p:cNvSpPr/>
          <p:nvPr/>
        </p:nvSpPr>
        <p:spPr>
          <a:xfrm>
            <a:off x="9517464" y="4501662"/>
            <a:ext cx="4803112" cy="984739"/>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terraform </a:t>
            </a:r>
            <a:r>
              <a:rPr lang="en-US" sz="3000" dirty="0" err="1">
                <a:solidFill>
                  <a:srgbClr val="FFFF00"/>
                </a:solidFill>
              </a:rPr>
              <a:t>untaint</a:t>
            </a:r>
            <a:endParaRPr lang="en-US" sz="3000" dirty="0">
              <a:solidFill>
                <a:srgbClr val="FFFF00"/>
              </a:solidFill>
            </a:endParaRPr>
          </a:p>
        </p:txBody>
      </p:sp>
      <p:sp>
        <p:nvSpPr>
          <p:cNvPr id="14" name="Oval 13">
            <a:extLst>
              <a:ext uri="{FF2B5EF4-FFF2-40B4-BE49-F238E27FC236}">
                <a16:creationId xmlns:a16="http://schemas.microsoft.com/office/drawing/2014/main" xmlns="" id="{FFDC6753-9E98-4747-8011-877DA3FEC988}"/>
              </a:ext>
            </a:extLst>
          </p:cNvPr>
          <p:cNvSpPr/>
          <p:nvPr/>
        </p:nvSpPr>
        <p:spPr>
          <a:xfrm>
            <a:off x="9517464" y="5933553"/>
            <a:ext cx="4803112" cy="984739"/>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terraform </a:t>
            </a:r>
          </a:p>
          <a:p>
            <a:pPr algn="ctr"/>
            <a:r>
              <a:rPr lang="en-US" sz="3000" dirty="0">
                <a:solidFill>
                  <a:srgbClr val="FFFF00"/>
                </a:solidFill>
              </a:rPr>
              <a:t>apply target</a:t>
            </a:r>
          </a:p>
        </p:txBody>
      </p:sp>
    </p:spTree>
    <p:extLst>
      <p:ext uri="{BB962C8B-B14F-4D97-AF65-F5344CB8AC3E}">
        <p14:creationId xmlns:p14="http://schemas.microsoft.com/office/powerpoint/2010/main" val="750907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down)">
                                      <p:cBhvr>
                                        <p:cTn id="10" dur="500"/>
                                        <p:tgtEl>
                                          <p:spTgt spid="8"/>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wipe(down)">
                                      <p:cBhvr>
                                        <p:cTn id="13" dur="500"/>
                                        <p:tgtEl>
                                          <p:spTgt spid="9"/>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wipe(down)">
                                      <p:cBhvr>
                                        <p:cTn id="16" dur="500"/>
                                        <p:tgtEl>
                                          <p:spTgt spid="10"/>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wipe(down)">
                                      <p:cBhvr>
                                        <p:cTn id="21" dur="500"/>
                                        <p:tgtEl>
                                          <p:spTgt spid="11"/>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wipe(down)">
                                      <p:cBhvr>
                                        <p:cTn id="24" dur="500"/>
                                        <p:tgtEl>
                                          <p:spTgt spid="12"/>
                                        </p:tgtEl>
                                      </p:cBhvr>
                                    </p:animEffect>
                                  </p:childTnLst>
                                </p:cTn>
                              </p:par>
                              <p:par>
                                <p:cTn id="25" presetID="22" presetClass="entr" presetSubtype="4"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wipe(down)">
                                      <p:cBhvr>
                                        <p:cTn id="27" dur="500"/>
                                        <p:tgtEl>
                                          <p:spTgt spid="13"/>
                                        </p:tgtEl>
                                      </p:cBhvr>
                                    </p:animEffect>
                                  </p:childTnLst>
                                </p:cTn>
                              </p:par>
                              <p:par>
                                <p:cTn id="28" presetID="22" presetClass="entr" presetSubtype="4" fill="hold" grpId="0" nodeType="with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wipe(down)">
                                      <p:cBhvr>
                                        <p:cTn id="3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4" grpId="0" animBg="1"/>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A0A0BD00-D8DC-45C9-9C82-0E8430B96A5E}"/>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8" name="Content Placeholder 2">
            <a:extLst>
              <a:ext uri="{FF2B5EF4-FFF2-40B4-BE49-F238E27FC236}">
                <a16:creationId xmlns:a16="http://schemas.microsoft.com/office/drawing/2014/main" xmlns="" id="{09329F3B-B988-4BA0-9BEA-4847C35EA442}"/>
              </a:ext>
            </a:extLst>
          </p:cNvPr>
          <p:cNvSpPr>
            <a:spLocks noGrp="1"/>
          </p:cNvSpPr>
          <p:nvPr>
            <p:ph idx="1"/>
          </p:nvPr>
        </p:nvSpPr>
        <p:spPr>
          <a:xfrm>
            <a:off x="2551001" y="2801756"/>
            <a:ext cx="8489371" cy="2321286"/>
          </a:xfrm>
        </p:spPr>
        <p:txBody>
          <a:bodyPr>
            <a:noAutofit/>
          </a:bodyPr>
          <a:lstStyle/>
          <a:p>
            <a:pPr marL="0" indent="0" algn="ctr">
              <a:buNone/>
            </a:pPr>
            <a:r>
              <a:rPr lang="en-US" sz="7000" b="1" dirty="0">
                <a:solidFill>
                  <a:schemeClr val="accent6">
                    <a:lumMod val="75000"/>
                  </a:schemeClr>
                </a:solidFill>
              </a:rPr>
              <a:t>Terraform</a:t>
            </a:r>
          </a:p>
          <a:p>
            <a:pPr marL="0" indent="0" algn="ctr">
              <a:buNone/>
            </a:pPr>
            <a:r>
              <a:rPr lang="en-US" sz="7000" b="1" dirty="0">
                <a:solidFill>
                  <a:srgbClr val="00B050"/>
                </a:solidFill>
              </a:rPr>
              <a:t>Workspaces</a:t>
            </a:r>
          </a:p>
        </p:txBody>
      </p:sp>
      <p:pic>
        <p:nvPicPr>
          <p:cNvPr id="3" name="Picture 2" descr="HashiCorp Terraform">
            <a:extLst>
              <a:ext uri="{FF2B5EF4-FFF2-40B4-BE49-F238E27FC236}">
                <a16:creationId xmlns:a16="http://schemas.microsoft.com/office/drawing/2014/main" xmlns=""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67353" y="1503218"/>
            <a:ext cx="4918363" cy="4918363"/>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xmlns=""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xmlns=""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xmlns=""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xmlns="" id="{060DF446-E365-FF4E-8AB7-7D794BD5061B}"/>
              </a:ext>
            </a:extLst>
          </p:cNvPr>
          <p:cNvPicPr>
            <a:picLocks noChangeAspect="1"/>
          </p:cNvPicPr>
          <p:nvPr/>
        </p:nvPicPr>
        <p:blipFill>
          <a:blip r:embed="rId3"/>
          <a:stretch>
            <a:fillRect/>
          </a:stretch>
        </p:blipFill>
        <p:spPr>
          <a:xfrm>
            <a:off x="271405" y="2387917"/>
            <a:ext cx="3339911" cy="3221684"/>
          </a:xfrm>
          <a:prstGeom prst="rect">
            <a:avLst/>
          </a:prstGeom>
        </p:spPr>
      </p:pic>
    </p:spTree>
    <p:extLst>
      <p:ext uri="{BB962C8B-B14F-4D97-AF65-F5344CB8AC3E}">
        <p14:creationId xmlns:p14="http://schemas.microsoft.com/office/powerpoint/2010/main" val="233222692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00B15719-8135-F140-ACCE-30625BA036A6}"/>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6" name="Rounded Rectangle 5">
            <a:extLst>
              <a:ext uri="{FF2B5EF4-FFF2-40B4-BE49-F238E27FC236}">
                <a16:creationId xmlns:a16="http://schemas.microsoft.com/office/drawing/2014/main" xmlns="" id="{1C2AC9AC-2409-E84F-889C-03104A47741E}"/>
              </a:ext>
            </a:extLst>
          </p:cNvPr>
          <p:cNvSpPr/>
          <p:nvPr/>
        </p:nvSpPr>
        <p:spPr>
          <a:xfrm>
            <a:off x="249533" y="1225069"/>
            <a:ext cx="5184950" cy="890954"/>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Terraform starts with a single workspace named "</a:t>
            </a:r>
            <a:r>
              <a:rPr lang="en-IN" dirty="0">
                <a:solidFill>
                  <a:srgbClr val="FFFF00"/>
                </a:solidFill>
              </a:rPr>
              <a:t>default</a:t>
            </a:r>
            <a:r>
              <a:rPr lang="en-IN" dirty="0"/>
              <a:t>"</a:t>
            </a:r>
            <a:endParaRPr lang="en-US" dirty="0"/>
          </a:p>
        </p:txBody>
      </p:sp>
      <p:sp>
        <p:nvSpPr>
          <p:cNvPr id="7" name="Rounded Rectangle 6">
            <a:extLst>
              <a:ext uri="{FF2B5EF4-FFF2-40B4-BE49-F238E27FC236}">
                <a16:creationId xmlns:a16="http://schemas.microsoft.com/office/drawing/2014/main" xmlns="" id="{1DA841EF-807A-3844-BA1B-94057CCDEF72}"/>
              </a:ext>
            </a:extLst>
          </p:cNvPr>
          <p:cNvSpPr/>
          <p:nvPr/>
        </p:nvSpPr>
        <p:spPr>
          <a:xfrm>
            <a:off x="170822" y="4948925"/>
            <a:ext cx="5184950" cy="1316334"/>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Named workspaces allow conveniently </a:t>
            </a:r>
            <a:r>
              <a:rPr lang="en-IN" dirty="0">
                <a:solidFill>
                  <a:srgbClr val="FFFF00"/>
                </a:solidFill>
              </a:rPr>
              <a:t>switching between </a:t>
            </a:r>
            <a:r>
              <a:rPr lang="en-IN" dirty="0"/>
              <a:t>multiple instances of a </a:t>
            </a:r>
            <a:r>
              <a:rPr lang="en-IN" i="1" dirty="0"/>
              <a:t>single</a:t>
            </a:r>
            <a:r>
              <a:rPr lang="en-IN" dirty="0"/>
              <a:t> configuration within its </a:t>
            </a:r>
            <a:r>
              <a:rPr lang="en-IN" i="1" dirty="0">
                <a:solidFill>
                  <a:srgbClr val="FFFF00"/>
                </a:solidFill>
              </a:rPr>
              <a:t>single</a:t>
            </a:r>
            <a:r>
              <a:rPr lang="en-IN" dirty="0">
                <a:solidFill>
                  <a:srgbClr val="FFFF00"/>
                </a:solidFill>
              </a:rPr>
              <a:t> backend</a:t>
            </a:r>
            <a:r>
              <a:rPr lang="en-IN" dirty="0"/>
              <a:t>. </a:t>
            </a:r>
            <a:endParaRPr lang="en-US" dirty="0"/>
          </a:p>
        </p:txBody>
      </p:sp>
      <p:sp>
        <p:nvSpPr>
          <p:cNvPr id="8" name="Rounded Rectangle 7">
            <a:extLst>
              <a:ext uri="{FF2B5EF4-FFF2-40B4-BE49-F238E27FC236}">
                <a16:creationId xmlns:a16="http://schemas.microsoft.com/office/drawing/2014/main" xmlns="" id="{59BF977D-51E1-EF48-A0B2-F7A8D828A3DD}"/>
              </a:ext>
            </a:extLst>
          </p:cNvPr>
          <p:cNvSpPr/>
          <p:nvPr/>
        </p:nvSpPr>
        <p:spPr>
          <a:xfrm>
            <a:off x="249532" y="2476403"/>
            <a:ext cx="5184950" cy="890954"/>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150" dirty="0"/>
              <a:t>This workspace is special both because it is the </a:t>
            </a:r>
            <a:r>
              <a:rPr lang="en-IN" sz="2150" dirty="0">
                <a:solidFill>
                  <a:srgbClr val="FFFF00"/>
                </a:solidFill>
              </a:rPr>
              <a:t>default</a:t>
            </a:r>
            <a:r>
              <a:rPr lang="en-IN" sz="2150" dirty="0"/>
              <a:t> and also because it </a:t>
            </a:r>
            <a:r>
              <a:rPr lang="en-IN" sz="2150" dirty="0">
                <a:solidFill>
                  <a:srgbClr val="FFFF00"/>
                </a:solidFill>
              </a:rPr>
              <a:t>cannot ever be deleted.</a:t>
            </a:r>
            <a:endParaRPr lang="en-US" sz="2150" dirty="0">
              <a:solidFill>
                <a:srgbClr val="FFFF00"/>
              </a:solidFill>
            </a:endParaRPr>
          </a:p>
        </p:txBody>
      </p:sp>
      <p:sp>
        <p:nvSpPr>
          <p:cNvPr id="10" name="Rounded Rectangle 9">
            <a:extLst>
              <a:ext uri="{FF2B5EF4-FFF2-40B4-BE49-F238E27FC236}">
                <a16:creationId xmlns:a16="http://schemas.microsoft.com/office/drawing/2014/main" xmlns="" id="{3A59BE93-B92F-7C4B-9833-BCD7EE287CC3}"/>
              </a:ext>
            </a:extLst>
          </p:cNvPr>
          <p:cNvSpPr/>
          <p:nvPr/>
        </p:nvSpPr>
        <p:spPr>
          <a:xfrm>
            <a:off x="249532" y="3712664"/>
            <a:ext cx="5184950" cy="890954"/>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By default, we are </a:t>
            </a:r>
            <a:r>
              <a:rPr lang="en-US" dirty="0">
                <a:solidFill>
                  <a:srgbClr val="FFFF00"/>
                </a:solidFill>
              </a:rPr>
              <a:t>working in default </a:t>
            </a:r>
            <a:r>
              <a:rPr lang="en-US" dirty="0"/>
              <a:t>workspace</a:t>
            </a:r>
          </a:p>
        </p:txBody>
      </p:sp>
      <p:sp>
        <p:nvSpPr>
          <p:cNvPr id="12" name="Rounded Rectangle 11">
            <a:extLst>
              <a:ext uri="{FF2B5EF4-FFF2-40B4-BE49-F238E27FC236}">
                <a16:creationId xmlns:a16="http://schemas.microsoft.com/office/drawing/2014/main" xmlns="" id="{DE6FAA2E-DEE9-7346-8FC3-DF97FBF22CDF}"/>
              </a:ext>
            </a:extLst>
          </p:cNvPr>
          <p:cNvSpPr/>
          <p:nvPr/>
        </p:nvSpPr>
        <p:spPr>
          <a:xfrm>
            <a:off x="170822" y="6545566"/>
            <a:ext cx="5184950" cy="890954"/>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They are convenient in a number of situations, but </a:t>
            </a:r>
            <a:r>
              <a:rPr lang="en-IN" dirty="0">
                <a:solidFill>
                  <a:srgbClr val="C00000"/>
                </a:solidFill>
              </a:rPr>
              <a:t>cannot solve all problems.</a:t>
            </a:r>
            <a:endParaRPr lang="en-US" dirty="0">
              <a:solidFill>
                <a:srgbClr val="C00000"/>
              </a:solidFill>
            </a:endParaRPr>
          </a:p>
        </p:txBody>
      </p:sp>
      <p:sp>
        <p:nvSpPr>
          <p:cNvPr id="13" name="Rounded Rectangle 12">
            <a:extLst>
              <a:ext uri="{FF2B5EF4-FFF2-40B4-BE49-F238E27FC236}">
                <a16:creationId xmlns:a16="http://schemas.microsoft.com/office/drawing/2014/main" xmlns="" id="{CA97764D-6F48-704A-813A-A6F2C5F2803E}"/>
              </a:ext>
            </a:extLst>
          </p:cNvPr>
          <p:cNvSpPr/>
          <p:nvPr/>
        </p:nvSpPr>
        <p:spPr>
          <a:xfrm>
            <a:off x="6601767" y="1225069"/>
            <a:ext cx="7779101" cy="114634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A common use for multiple workspaces is to </a:t>
            </a:r>
            <a:r>
              <a:rPr lang="en-IN" dirty="0">
                <a:solidFill>
                  <a:srgbClr val="FFFF00"/>
                </a:solidFill>
              </a:rPr>
              <a:t>create a parallel, distinct copy of a set of infrastructure </a:t>
            </a:r>
            <a:r>
              <a:rPr lang="en-IN" dirty="0"/>
              <a:t>in order to test a set of changes before modifying the main production infrastructure.</a:t>
            </a:r>
            <a:endParaRPr lang="en-US" dirty="0"/>
          </a:p>
        </p:txBody>
      </p:sp>
      <p:sp>
        <p:nvSpPr>
          <p:cNvPr id="14" name="Rounded Rectangle 13">
            <a:extLst>
              <a:ext uri="{FF2B5EF4-FFF2-40B4-BE49-F238E27FC236}">
                <a16:creationId xmlns:a16="http://schemas.microsoft.com/office/drawing/2014/main" xmlns="" id="{BA79CA74-4799-084D-A66E-43D033DFD61E}"/>
              </a:ext>
            </a:extLst>
          </p:cNvPr>
          <p:cNvSpPr/>
          <p:nvPr/>
        </p:nvSpPr>
        <p:spPr>
          <a:xfrm>
            <a:off x="6601767" y="2631623"/>
            <a:ext cx="7779101" cy="1455747"/>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For example, a </a:t>
            </a:r>
            <a:r>
              <a:rPr lang="en-IN" dirty="0">
                <a:solidFill>
                  <a:srgbClr val="FFFF00"/>
                </a:solidFill>
              </a:rPr>
              <a:t>developer working </a:t>
            </a:r>
            <a:r>
              <a:rPr lang="en-IN" dirty="0"/>
              <a:t>on a complex set of infrastructure changes might create a </a:t>
            </a:r>
            <a:r>
              <a:rPr lang="en-IN" dirty="0">
                <a:solidFill>
                  <a:srgbClr val="FFFF00"/>
                </a:solidFill>
              </a:rPr>
              <a:t>new temporary workspace </a:t>
            </a:r>
            <a:r>
              <a:rPr lang="en-IN" dirty="0"/>
              <a:t>in order to </a:t>
            </a:r>
            <a:r>
              <a:rPr lang="en-IN" dirty="0">
                <a:solidFill>
                  <a:srgbClr val="FFFF00"/>
                </a:solidFill>
              </a:rPr>
              <a:t>freely experiment </a:t>
            </a:r>
            <a:r>
              <a:rPr lang="en-IN" dirty="0"/>
              <a:t>with changes </a:t>
            </a:r>
            <a:r>
              <a:rPr lang="en-IN" dirty="0">
                <a:solidFill>
                  <a:srgbClr val="FFFF00"/>
                </a:solidFill>
              </a:rPr>
              <a:t>without affecting </a:t>
            </a:r>
            <a:r>
              <a:rPr lang="en-IN" dirty="0"/>
              <a:t>the default workspace</a:t>
            </a:r>
            <a:endParaRPr lang="en-US" dirty="0"/>
          </a:p>
        </p:txBody>
      </p:sp>
      <p:sp>
        <p:nvSpPr>
          <p:cNvPr id="15" name="Rounded Rectangle 14">
            <a:extLst>
              <a:ext uri="{FF2B5EF4-FFF2-40B4-BE49-F238E27FC236}">
                <a16:creationId xmlns:a16="http://schemas.microsoft.com/office/drawing/2014/main" xmlns="" id="{A0B09E53-02E7-7E44-BAE3-AB777EA87FDA}"/>
              </a:ext>
            </a:extLst>
          </p:cNvPr>
          <p:cNvSpPr/>
          <p:nvPr/>
        </p:nvSpPr>
        <p:spPr>
          <a:xfrm>
            <a:off x="6601766" y="4444505"/>
            <a:ext cx="7779101" cy="1316334"/>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Terraform will </a:t>
            </a:r>
            <a:r>
              <a:rPr lang="en-IN" dirty="0">
                <a:solidFill>
                  <a:srgbClr val="FFFF00"/>
                </a:solidFill>
              </a:rPr>
              <a:t>not recommend using workspaces </a:t>
            </a:r>
            <a:r>
              <a:rPr lang="en-IN" dirty="0"/>
              <a:t>for larger infrastructures inline with environments pattern like dev, </a:t>
            </a:r>
            <a:r>
              <a:rPr lang="en-IN" dirty="0" err="1"/>
              <a:t>qa</a:t>
            </a:r>
            <a:r>
              <a:rPr lang="en-IN" dirty="0"/>
              <a:t>, staging. Recommended to use </a:t>
            </a:r>
            <a:r>
              <a:rPr lang="en-IN" dirty="0">
                <a:solidFill>
                  <a:srgbClr val="FFFF00"/>
                </a:solidFill>
              </a:rPr>
              <a:t>separate configuration directories</a:t>
            </a:r>
            <a:endParaRPr lang="en-US" dirty="0">
              <a:solidFill>
                <a:srgbClr val="FFFF00"/>
              </a:solidFill>
            </a:endParaRPr>
          </a:p>
        </p:txBody>
      </p:sp>
      <p:sp>
        <p:nvSpPr>
          <p:cNvPr id="16" name="Rounded Rectangle 15">
            <a:extLst>
              <a:ext uri="{FF2B5EF4-FFF2-40B4-BE49-F238E27FC236}">
                <a16:creationId xmlns:a16="http://schemas.microsoft.com/office/drawing/2014/main" xmlns="" id="{EAAED456-852D-1245-8CE8-9DC09E05249F}"/>
              </a:ext>
            </a:extLst>
          </p:cNvPr>
          <p:cNvSpPr/>
          <p:nvPr/>
        </p:nvSpPr>
        <p:spPr>
          <a:xfrm>
            <a:off x="6601766" y="6265259"/>
            <a:ext cx="7779101" cy="1145513"/>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Terraform CLI workspaces are </a:t>
            </a:r>
            <a:r>
              <a:rPr lang="en-IN" dirty="0">
                <a:solidFill>
                  <a:srgbClr val="FFFF00"/>
                </a:solidFill>
              </a:rPr>
              <a:t>completed different </a:t>
            </a:r>
            <a:r>
              <a:rPr lang="en-IN" dirty="0"/>
              <a:t>from Terraform Cloud Workspaces </a:t>
            </a:r>
            <a:endParaRPr lang="en-US" dirty="0"/>
          </a:p>
        </p:txBody>
      </p:sp>
      <p:sp>
        <p:nvSpPr>
          <p:cNvPr id="3" name="Rounded Rectangle 2">
            <a:extLst>
              <a:ext uri="{FF2B5EF4-FFF2-40B4-BE49-F238E27FC236}">
                <a16:creationId xmlns:a16="http://schemas.microsoft.com/office/drawing/2014/main" xmlns="" id="{850ED2FC-7B0A-8146-B571-C581D7102218}"/>
              </a:ext>
            </a:extLst>
          </p:cNvPr>
          <p:cNvSpPr/>
          <p:nvPr/>
        </p:nvSpPr>
        <p:spPr>
          <a:xfrm>
            <a:off x="170822" y="281354"/>
            <a:ext cx="14210046" cy="844061"/>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t>Terraform Workspaces – CLI based</a:t>
            </a:r>
          </a:p>
        </p:txBody>
      </p:sp>
    </p:spTree>
    <p:extLst>
      <p:ext uri="{BB962C8B-B14F-4D97-AF65-F5344CB8AC3E}">
        <p14:creationId xmlns:p14="http://schemas.microsoft.com/office/powerpoint/2010/main" val="2823606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down)">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down)">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down)">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wipe(down)">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wipe(down)">
                                      <p:cBhvr>
                                        <p:cTn id="32" dur="500"/>
                                        <p:tgtEl>
                                          <p:spTgt spid="13"/>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wipe(down)">
                                      <p:cBhvr>
                                        <p:cTn id="37" dur="500"/>
                                        <p:tgtEl>
                                          <p:spTgt spid="14"/>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wipe(down)">
                                      <p:cBhvr>
                                        <p:cTn id="42" dur="500"/>
                                        <p:tgtEl>
                                          <p:spTgt spid="15"/>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wipe(down)">
                                      <p:cBhvr>
                                        <p:cTn id="4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0" grpId="0" animBg="1"/>
      <p:bldP spid="12" grpId="0" animBg="1"/>
      <p:bldP spid="13" grpId="0" animBg="1"/>
      <p:bldP spid="14" grpId="0" animBg="1"/>
      <p:bldP spid="15" grpId="0" animBg="1"/>
      <p:bldP spid="16" grpId="0" animBg="1"/>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7AE71AC9-C350-6648-B3B5-820ED7DD7EB7}"/>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6" name="Title 5">
            <a:extLst>
              <a:ext uri="{FF2B5EF4-FFF2-40B4-BE49-F238E27FC236}">
                <a16:creationId xmlns:a16="http://schemas.microsoft.com/office/drawing/2014/main" xmlns="" id="{FFF9BEC7-6BAD-FD40-AAC7-A7AEC0B74931}"/>
              </a:ext>
            </a:extLst>
          </p:cNvPr>
          <p:cNvSpPr>
            <a:spLocks noGrp="1"/>
          </p:cNvSpPr>
          <p:nvPr>
            <p:ph type="title"/>
          </p:nvPr>
        </p:nvSpPr>
        <p:spPr>
          <a:xfrm>
            <a:off x="-89430" y="50243"/>
            <a:ext cx="7404630" cy="1188851"/>
          </a:xfrm>
        </p:spPr>
        <p:txBody>
          <a:bodyPr>
            <a:normAutofit fontScale="90000"/>
          </a:bodyPr>
          <a:lstStyle/>
          <a:p>
            <a:r>
              <a:rPr lang="en-US" dirty="0"/>
              <a:t>Terraform Workspace </a:t>
            </a:r>
            <a:r>
              <a:rPr lang="en-US" dirty="0">
                <a:solidFill>
                  <a:srgbClr val="00B050"/>
                </a:solidFill>
              </a:rPr>
              <a:t>Commands</a:t>
            </a:r>
          </a:p>
        </p:txBody>
      </p:sp>
      <p:sp>
        <p:nvSpPr>
          <p:cNvPr id="7" name="Rounded Rectangle 6">
            <a:extLst>
              <a:ext uri="{FF2B5EF4-FFF2-40B4-BE49-F238E27FC236}">
                <a16:creationId xmlns:a16="http://schemas.microsoft.com/office/drawing/2014/main" xmlns="" id="{1950F3CA-2B1E-FC4A-8257-DCC9C6A30088}"/>
              </a:ext>
            </a:extLst>
          </p:cNvPr>
          <p:cNvSpPr/>
          <p:nvPr/>
        </p:nvSpPr>
        <p:spPr>
          <a:xfrm>
            <a:off x="823965" y="2706360"/>
            <a:ext cx="4833257" cy="838199"/>
          </a:xfrm>
          <a:prstGeom prst="round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Terraform Workspace Commands</a:t>
            </a:r>
          </a:p>
        </p:txBody>
      </p:sp>
      <p:sp>
        <p:nvSpPr>
          <p:cNvPr id="8" name="Rounded Rectangle 7">
            <a:extLst>
              <a:ext uri="{FF2B5EF4-FFF2-40B4-BE49-F238E27FC236}">
                <a16:creationId xmlns:a16="http://schemas.microsoft.com/office/drawing/2014/main" xmlns="" id="{5A779BAE-8312-5E45-8F3B-90E7991C0C36}"/>
              </a:ext>
            </a:extLst>
          </p:cNvPr>
          <p:cNvSpPr/>
          <p:nvPr/>
        </p:nvSpPr>
        <p:spPr>
          <a:xfrm>
            <a:off x="8964804" y="343322"/>
            <a:ext cx="4833257" cy="838199"/>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terraform workspace </a:t>
            </a:r>
            <a:r>
              <a:rPr lang="en-US" sz="3000" dirty="0">
                <a:solidFill>
                  <a:srgbClr val="FFFF00"/>
                </a:solidFill>
              </a:rPr>
              <a:t>show</a:t>
            </a:r>
          </a:p>
        </p:txBody>
      </p:sp>
      <p:sp>
        <p:nvSpPr>
          <p:cNvPr id="9" name="Rounded Rectangle 8">
            <a:extLst>
              <a:ext uri="{FF2B5EF4-FFF2-40B4-BE49-F238E27FC236}">
                <a16:creationId xmlns:a16="http://schemas.microsoft.com/office/drawing/2014/main" xmlns="" id="{8F8CD117-F715-914F-9E5E-C4DAFF73B3B9}"/>
              </a:ext>
            </a:extLst>
          </p:cNvPr>
          <p:cNvSpPr/>
          <p:nvPr/>
        </p:nvSpPr>
        <p:spPr>
          <a:xfrm>
            <a:off x="8964804" y="1522329"/>
            <a:ext cx="4833257" cy="838199"/>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terraform workspace </a:t>
            </a:r>
            <a:r>
              <a:rPr lang="en-US" sz="3000" dirty="0">
                <a:solidFill>
                  <a:srgbClr val="FFFF00"/>
                </a:solidFill>
              </a:rPr>
              <a:t>list</a:t>
            </a:r>
          </a:p>
        </p:txBody>
      </p:sp>
      <p:sp>
        <p:nvSpPr>
          <p:cNvPr id="10" name="Rounded Rectangle 9">
            <a:extLst>
              <a:ext uri="{FF2B5EF4-FFF2-40B4-BE49-F238E27FC236}">
                <a16:creationId xmlns:a16="http://schemas.microsoft.com/office/drawing/2014/main" xmlns="" id="{5FC62D89-9F7B-CE40-AA6F-674C424BA6CB}"/>
              </a:ext>
            </a:extLst>
          </p:cNvPr>
          <p:cNvSpPr/>
          <p:nvPr/>
        </p:nvSpPr>
        <p:spPr>
          <a:xfrm>
            <a:off x="8964804" y="2701336"/>
            <a:ext cx="4833257" cy="838199"/>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terraform workspace </a:t>
            </a:r>
            <a:r>
              <a:rPr lang="en-US" sz="3000" dirty="0">
                <a:solidFill>
                  <a:srgbClr val="FFFF00"/>
                </a:solidFill>
              </a:rPr>
              <a:t>new</a:t>
            </a:r>
          </a:p>
        </p:txBody>
      </p:sp>
      <p:sp>
        <p:nvSpPr>
          <p:cNvPr id="11" name="Rounded Rectangle 10">
            <a:extLst>
              <a:ext uri="{FF2B5EF4-FFF2-40B4-BE49-F238E27FC236}">
                <a16:creationId xmlns:a16="http://schemas.microsoft.com/office/drawing/2014/main" xmlns="" id="{19C23885-FD14-AA43-A115-6F45D6F6A7B9}"/>
              </a:ext>
            </a:extLst>
          </p:cNvPr>
          <p:cNvSpPr/>
          <p:nvPr/>
        </p:nvSpPr>
        <p:spPr>
          <a:xfrm>
            <a:off x="8964804" y="3880343"/>
            <a:ext cx="4833257" cy="838199"/>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terraform workspace </a:t>
            </a:r>
            <a:r>
              <a:rPr lang="en-US" sz="3000" dirty="0">
                <a:solidFill>
                  <a:srgbClr val="FFFF00"/>
                </a:solidFill>
              </a:rPr>
              <a:t>select</a:t>
            </a:r>
          </a:p>
        </p:txBody>
      </p:sp>
      <p:sp>
        <p:nvSpPr>
          <p:cNvPr id="12" name="Rounded Rectangle 11">
            <a:extLst>
              <a:ext uri="{FF2B5EF4-FFF2-40B4-BE49-F238E27FC236}">
                <a16:creationId xmlns:a16="http://schemas.microsoft.com/office/drawing/2014/main" xmlns="" id="{1E94182B-3EEB-5B40-B2C6-E22B2CF6B159}"/>
              </a:ext>
            </a:extLst>
          </p:cNvPr>
          <p:cNvSpPr/>
          <p:nvPr/>
        </p:nvSpPr>
        <p:spPr>
          <a:xfrm>
            <a:off x="8964804" y="5110428"/>
            <a:ext cx="4833257" cy="838199"/>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terraform workspace </a:t>
            </a:r>
            <a:r>
              <a:rPr lang="en-US" sz="3000" dirty="0">
                <a:solidFill>
                  <a:srgbClr val="FFFF00"/>
                </a:solidFill>
              </a:rPr>
              <a:t>delete</a:t>
            </a:r>
          </a:p>
        </p:txBody>
      </p:sp>
      <p:cxnSp>
        <p:nvCxnSpPr>
          <p:cNvPr id="14" name="Straight Arrow Connector 13">
            <a:extLst>
              <a:ext uri="{FF2B5EF4-FFF2-40B4-BE49-F238E27FC236}">
                <a16:creationId xmlns:a16="http://schemas.microsoft.com/office/drawing/2014/main" xmlns="" id="{F6BD48D8-520E-2148-B70C-7766B7CC8412}"/>
              </a:ext>
            </a:extLst>
          </p:cNvPr>
          <p:cNvCxnSpPr>
            <a:cxnSpLocks/>
            <a:stCxn id="7" idx="3"/>
            <a:endCxn id="8" idx="1"/>
          </p:cNvCxnSpPr>
          <p:nvPr/>
        </p:nvCxnSpPr>
        <p:spPr>
          <a:xfrm flipV="1">
            <a:off x="5657222" y="762422"/>
            <a:ext cx="3307582" cy="2363038"/>
          </a:xfrm>
          <a:prstGeom prst="straightConnector1">
            <a:avLst/>
          </a:prstGeom>
          <a:ln w="2540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xmlns="" id="{0BDDD503-A6AE-1942-82C5-CA02E031FE38}"/>
              </a:ext>
            </a:extLst>
          </p:cNvPr>
          <p:cNvCxnSpPr>
            <a:stCxn id="7" idx="3"/>
            <a:endCxn id="9" idx="1"/>
          </p:cNvCxnSpPr>
          <p:nvPr/>
        </p:nvCxnSpPr>
        <p:spPr>
          <a:xfrm flipV="1">
            <a:off x="5657222" y="1941429"/>
            <a:ext cx="3307582" cy="1184031"/>
          </a:xfrm>
          <a:prstGeom prst="straightConnector1">
            <a:avLst/>
          </a:prstGeom>
          <a:ln w="2540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xmlns="" id="{62E9C2E0-9AB3-2C41-9827-700EB5CA98FA}"/>
              </a:ext>
            </a:extLst>
          </p:cNvPr>
          <p:cNvCxnSpPr>
            <a:cxnSpLocks/>
            <a:stCxn id="7" idx="3"/>
            <a:endCxn id="10" idx="1"/>
          </p:cNvCxnSpPr>
          <p:nvPr/>
        </p:nvCxnSpPr>
        <p:spPr>
          <a:xfrm flipV="1">
            <a:off x="5657222" y="3120436"/>
            <a:ext cx="3307582" cy="5024"/>
          </a:xfrm>
          <a:prstGeom prst="straightConnector1">
            <a:avLst/>
          </a:prstGeom>
          <a:ln w="2540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xmlns="" id="{AA770D50-71E4-8947-800E-31D19CEF706B}"/>
              </a:ext>
            </a:extLst>
          </p:cNvPr>
          <p:cNvCxnSpPr>
            <a:stCxn id="7" idx="3"/>
            <a:endCxn id="11" idx="1"/>
          </p:cNvCxnSpPr>
          <p:nvPr/>
        </p:nvCxnSpPr>
        <p:spPr>
          <a:xfrm>
            <a:off x="5657222" y="3125460"/>
            <a:ext cx="3307582" cy="1173983"/>
          </a:xfrm>
          <a:prstGeom prst="straightConnector1">
            <a:avLst/>
          </a:prstGeom>
          <a:ln w="2540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xmlns="" id="{E1FFEBCF-5E03-734C-9CAE-6B5BFD9EC5D0}"/>
              </a:ext>
            </a:extLst>
          </p:cNvPr>
          <p:cNvCxnSpPr>
            <a:stCxn id="7" idx="3"/>
            <a:endCxn id="12" idx="1"/>
          </p:cNvCxnSpPr>
          <p:nvPr/>
        </p:nvCxnSpPr>
        <p:spPr>
          <a:xfrm>
            <a:off x="5657222" y="3125460"/>
            <a:ext cx="3307582" cy="2404068"/>
          </a:xfrm>
          <a:prstGeom prst="straightConnector1">
            <a:avLst/>
          </a:prstGeom>
          <a:ln w="2540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6" name="Rounded Rectangle 25">
            <a:extLst>
              <a:ext uri="{FF2B5EF4-FFF2-40B4-BE49-F238E27FC236}">
                <a16:creationId xmlns:a16="http://schemas.microsoft.com/office/drawing/2014/main" xmlns="" id="{DA8E3FCE-EB34-D443-B7C7-6726F15A2D8E}"/>
              </a:ext>
            </a:extLst>
          </p:cNvPr>
          <p:cNvSpPr/>
          <p:nvPr/>
        </p:nvSpPr>
        <p:spPr>
          <a:xfrm>
            <a:off x="422031" y="6440993"/>
            <a:ext cx="6893169" cy="874207"/>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Usecase-1: Local Backend</a:t>
            </a:r>
          </a:p>
        </p:txBody>
      </p:sp>
      <p:sp>
        <p:nvSpPr>
          <p:cNvPr id="27" name="Rounded Rectangle 26">
            <a:extLst>
              <a:ext uri="{FF2B5EF4-FFF2-40B4-BE49-F238E27FC236}">
                <a16:creationId xmlns:a16="http://schemas.microsoft.com/office/drawing/2014/main" xmlns="" id="{815A4393-6E85-2E4E-80B1-0FEF1301E1DF}"/>
              </a:ext>
            </a:extLst>
          </p:cNvPr>
          <p:cNvSpPr/>
          <p:nvPr/>
        </p:nvSpPr>
        <p:spPr>
          <a:xfrm>
            <a:off x="7558036" y="6422154"/>
            <a:ext cx="6893169" cy="874207"/>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Usecase-2: Remote Backend</a:t>
            </a:r>
          </a:p>
        </p:txBody>
      </p:sp>
    </p:spTree>
    <p:extLst>
      <p:ext uri="{BB962C8B-B14F-4D97-AF65-F5344CB8AC3E}">
        <p14:creationId xmlns:p14="http://schemas.microsoft.com/office/powerpoint/2010/main" val="875472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ipe(down)">
                                      <p:cBhvr>
                                        <p:cTn id="12" dur="500"/>
                                        <p:tgtEl>
                                          <p:spTgt spid="14"/>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down)">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nodeType="click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wipe(down)">
                                      <p:cBhvr>
                                        <p:cTn id="20" dur="500"/>
                                        <p:tgtEl>
                                          <p:spTgt spid="18"/>
                                        </p:tgtEl>
                                      </p:cBhvr>
                                    </p:animEffect>
                                  </p:childTnLst>
                                </p:cTn>
                              </p:par>
                              <p:par>
                                <p:cTn id="21" presetID="22" presetClass="entr" presetSubtype="4"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wipe(down)">
                                      <p:cBhvr>
                                        <p:cTn id="23" dur="500"/>
                                        <p:tgtEl>
                                          <p:spTgt spid="9"/>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nodeType="click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wipe(down)">
                                      <p:cBhvr>
                                        <p:cTn id="28" dur="500"/>
                                        <p:tgtEl>
                                          <p:spTgt spid="20"/>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wipe(down)">
                                      <p:cBhvr>
                                        <p:cTn id="31" dur="500"/>
                                        <p:tgtEl>
                                          <p:spTgt spid="10"/>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4" fill="hold" nodeType="clickEffect">
                                  <p:stCondLst>
                                    <p:cond delay="0"/>
                                  </p:stCondLst>
                                  <p:childTnLst>
                                    <p:set>
                                      <p:cBhvr>
                                        <p:cTn id="35" dur="1" fill="hold">
                                          <p:stCondLst>
                                            <p:cond delay="0"/>
                                          </p:stCondLst>
                                        </p:cTn>
                                        <p:tgtEl>
                                          <p:spTgt spid="23"/>
                                        </p:tgtEl>
                                        <p:attrNameLst>
                                          <p:attrName>style.visibility</p:attrName>
                                        </p:attrNameLst>
                                      </p:cBhvr>
                                      <p:to>
                                        <p:strVal val="visible"/>
                                      </p:to>
                                    </p:set>
                                    <p:animEffect transition="in" filter="wipe(down)">
                                      <p:cBhvr>
                                        <p:cTn id="36" dur="500"/>
                                        <p:tgtEl>
                                          <p:spTgt spid="23"/>
                                        </p:tgtEl>
                                      </p:cBhvr>
                                    </p:animEffect>
                                  </p:childTnLst>
                                </p:cTn>
                              </p:par>
                              <p:par>
                                <p:cTn id="37" presetID="22" presetClass="entr" presetSubtype="4" fill="hold" grpId="0" nodeType="withEffect">
                                  <p:stCondLst>
                                    <p:cond delay="0"/>
                                  </p:stCondLst>
                                  <p:childTnLst>
                                    <p:set>
                                      <p:cBhvr>
                                        <p:cTn id="38" dur="1" fill="hold">
                                          <p:stCondLst>
                                            <p:cond delay="0"/>
                                          </p:stCondLst>
                                        </p:cTn>
                                        <p:tgtEl>
                                          <p:spTgt spid="11"/>
                                        </p:tgtEl>
                                        <p:attrNameLst>
                                          <p:attrName>style.visibility</p:attrName>
                                        </p:attrNameLst>
                                      </p:cBhvr>
                                      <p:to>
                                        <p:strVal val="visible"/>
                                      </p:to>
                                    </p:set>
                                    <p:animEffect transition="in" filter="wipe(down)">
                                      <p:cBhvr>
                                        <p:cTn id="39" dur="500"/>
                                        <p:tgtEl>
                                          <p:spTgt spid="11"/>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4" fill="hold" nodeType="clickEffect">
                                  <p:stCondLst>
                                    <p:cond delay="0"/>
                                  </p:stCondLst>
                                  <p:childTnLst>
                                    <p:set>
                                      <p:cBhvr>
                                        <p:cTn id="43" dur="1" fill="hold">
                                          <p:stCondLst>
                                            <p:cond delay="0"/>
                                          </p:stCondLst>
                                        </p:cTn>
                                        <p:tgtEl>
                                          <p:spTgt spid="25"/>
                                        </p:tgtEl>
                                        <p:attrNameLst>
                                          <p:attrName>style.visibility</p:attrName>
                                        </p:attrNameLst>
                                      </p:cBhvr>
                                      <p:to>
                                        <p:strVal val="visible"/>
                                      </p:to>
                                    </p:set>
                                    <p:animEffect transition="in" filter="wipe(down)">
                                      <p:cBhvr>
                                        <p:cTn id="44" dur="500"/>
                                        <p:tgtEl>
                                          <p:spTgt spid="25"/>
                                        </p:tgtEl>
                                      </p:cBhvr>
                                    </p:animEffect>
                                  </p:childTnLst>
                                </p:cTn>
                              </p:par>
                              <p:par>
                                <p:cTn id="45" presetID="22" presetClass="entr" presetSubtype="4" fill="hold" grpId="0" nodeType="with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wipe(down)">
                                      <p:cBhvr>
                                        <p:cTn id="4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A0A0BD00-D8DC-45C9-9C82-0E8430B96A5E}"/>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8" name="Content Placeholder 2">
            <a:extLst>
              <a:ext uri="{FF2B5EF4-FFF2-40B4-BE49-F238E27FC236}">
                <a16:creationId xmlns:a16="http://schemas.microsoft.com/office/drawing/2014/main" xmlns="" id="{09329F3B-B988-4BA0-9BEA-4847C35EA442}"/>
              </a:ext>
            </a:extLst>
          </p:cNvPr>
          <p:cNvSpPr>
            <a:spLocks noGrp="1"/>
          </p:cNvSpPr>
          <p:nvPr>
            <p:ph idx="1"/>
          </p:nvPr>
        </p:nvSpPr>
        <p:spPr>
          <a:xfrm>
            <a:off x="2758195" y="2801757"/>
            <a:ext cx="8489371" cy="2321286"/>
          </a:xfrm>
        </p:spPr>
        <p:txBody>
          <a:bodyPr>
            <a:noAutofit/>
          </a:bodyPr>
          <a:lstStyle/>
          <a:p>
            <a:pPr marL="0" indent="0" algn="ctr">
              <a:buNone/>
            </a:pPr>
            <a:r>
              <a:rPr lang="en-US" sz="7000" b="1" dirty="0">
                <a:solidFill>
                  <a:schemeClr val="accent6">
                    <a:lumMod val="75000"/>
                  </a:schemeClr>
                </a:solidFill>
              </a:rPr>
              <a:t>Terraform</a:t>
            </a:r>
          </a:p>
          <a:p>
            <a:pPr marL="0" indent="0" algn="ctr">
              <a:buNone/>
            </a:pPr>
            <a:r>
              <a:rPr lang="en-US" sz="7000" b="1" dirty="0">
                <a:solidFill>
                  <a:srgbClr val="00B050"/>
                </a:solidFill>
              </a:rPr>
              <a:t>Command Basics</a:t>
            </a:r>
          </a:p>
          <a:p>
            <a:pPr marL="0" indent="0" algn="ctr">
              <a:buNone/>
            </a:pPr>
            <a:endParaRPr lang="en-US" sz="7000" b="1" dirty="0">
              <a:solidFill>
                <a:srgbClr val="0070C0"/>
              </a:solidFill>
            </a:endParaRPr>
          </a:p>
        </p:txBody>
      </p:sp>
      <p:pic>
        <p:nvPicPr>
          <p:cNvPr id="3" name="Picture 2" descr="HashiCorp Terraform">
            <a:extLst>
              <a:ext uri="{FF2B5EF4-FFF2-40B4-BE49-F238E27FC236}">
                <a16:creationId xmlns:a16="http://schemas.microsoft.com/office/drawing/2014/main" xmlns=""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69037" y="1859774"/>
            <a:ext cx="4205252" cy="4205252"/>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xmlns=""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xmlns=""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xmlns=""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xmlns="" id="{556F5B8B-99FE-3B43-A53A-9925045CE7C6}"/>
              </a:ext>
            </a:extLst>
          </p:cNvPr>
          <p:cNvPicPr>
            <a:picLocks noChangeAspect="1"/>
          </p:cNvPicPr>
          <p:nvPr/>
        </p:nvPicPr>
        <p:blipFill>
          <a:blip r:embed="rId3"/>
          <a:stretch>
            <a:fillRect/>
          </a:stretch>
        </p:blipFill>
        <p:spPr>
          <a:xfrm>
            <a:off x="160618" y="2521128"/>
            <a:ext cx="3304309" cy="3187342"/>
          </a:xfrm>
          <a:prstGeom prst="rect">
            <a:avLst/>
          </a:prstGeom>
        </p:spPr>
      </p:pic>
    </p:spTree>
    <p:extLst>
      <p:ext uri="{BB962C8B-B14F-4D97-AF65-F5344CB8AC3E}">
        <p14:creationId xmlns:p14="http://schemas.microsoft.com/office/powerpoint/2010/main" val="3198073139"/>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C0DDFB75-D3F2-D54E-B1DD-C8DF3965EFB2}"/>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4" name="Title 3">
            <a:extLst>
              <a:ext uri="{FF2B5EF4-FFF2-40B4-BE49-F238E27FC236}">
                <a16:creationId xmlns:a16="http://schemas.microsoft.com/office/drawing/2014/main" xmlns="" id="{F041BE82-5D18-C34A-8D06-36A7F4FC0E21}"/>
              </a:ext>
            </a:extLst>
          </p:cNvPr>
          <p:cNvSpPr>
            <a:spLocks noGrp="1"/>
          </p:cNvSpPr>
          <p:nvPr>
            <p:ph type="title"/>
          </p:nvPr>
        </p:nvSpPr>
        <p:spPr>
          <a:xfrm>
            <a:off x="829491" y="256461"/>
            <a:ext cx="12971417" cy="1188851"/>
          </a:xfrm>
        </p:spPr>
        <p:txBody>
          <a:bodyPr>
            <a:normAutofit fontScale="90000"/>
          </a:bodyPr>
          <a:lstStyle/>
          <a:p>
            <a:r>
              <a:rPr lang="en-US" dirty="0">
                <a:solidFill>
                  <a:srgbClr val="00B050"/>
                </a:solidFill>
              </a:rPr>
              <a:t>Practical Example </a:t>
            </a:r>
            <a:r>
              <a:rPr lang="en-US" dirty="0"/>
              <a:t>with </a:t>
            </a:r>
            <a:r>
              <a:rPr lang="en-US" dirty="0">
                <a:solidFill>
                  <a:srgbClr val="00B050"/>
                </a:solidFill>
              </a:rPr>
              <a:t>Step-by-Step </a:t>
            </a:r>
            <a:r>
              <a:rPr lang="en-US" dirty="0"/>
              <a:t>Documentation on </a:t>
            </a:r>
            <a:r>
              <a:rPr lang="en-US" dirty="0" err="1"/>
              <a:t>Github</a:t>
            </a:r>
            <a:endParaRPr lang="en-US" dirty="0"/>
          </a:p>
        </p:txBody>
      </p:sp>
      <p:pic>
        <p:nvPicPr>
          <p:cNvPr id="3" name="Picture 2">
            <a:extLst>
              <a:ext uri="{FF2B5EF4-FFF2-40B4-BE49-F238E27FC236}">
                <a16:creationId xmlns:a16="http://schemas.microsoft.com/office/drawing/2014/main" xmlns="" id="{AF103515-042D-5B4F-A68F-A47D48D8B83F}"/>
              </a:ext>
            </a:extLst>
          </p:cNvPr>
          <p:cNvPicPr>
            <a:picLocks noChangeAspect="1"/>
          </p:cNvPicPr>
          <p:nvPr/>
        </p:nvPicPr>
        <p:blipFill>
          <a:blip r:embed="rId2"/>
          <a:stretch>
            <a:fillRect/>
          </a:stretch>
        </p:blipFill>
        <p:spPr>
          <a:xfrm>
            <a:off x="413957" y="994410"/>
            <a:ext cx="4109845" cy="6537960"/>
          </a:xfrm>
          <a:prstGeom prst="rect">
            <a:avLst/>
          </a:prstGeom>
        </p:spPr>
      </p:pic>
      <p:pic>
        <p:nvPicPr>
          <p:cNvPr id="6" name="Picture 5">
            <a:extLst>
              <a:ext uri="{FF2B5EF4-FFF2-40B4-BE49-F238E27FC236}">
                <a16:creationId xmlns:a16="http://schemas.microsoft.com/office/drawing/2014/main" xmlns="" id="{653BD86F-5FC9-4045-B0B5-C6141E34BD53}"/>
              </a:ext>
            </a:extLst>
          </p:cNvPr>
          <p:cNvPicPr>
            <a:picLocks noChangeAspect="1"/>
          </p:cNvPicPr>
          <p:nvPr/>
        </p:nvPicPr>
        <p:blipFill>
          <a:blip r:embed="rId3"/>
          <a:stretch>
            <a:fillRect/>
          </a:stretch>
        </p:blipFill>
        <p:spPr>
          <a:xfrm>
            <a:off x="4768668" y="2151737"/>
            <a:ext cx="9105718" cy="5129835"/>
          </a:xfrm>
          <a:prstGeom prst="rect">
            <a:avLst/>
          </a:prstGeom>
        </p:spPr>
      </p:pic>
      <p:sp>
        <p:nvSpPr>
          <p:cNvPr id="11" name="Rounded Rectangle 10">
            <a:extLst>
              <a:ext uri="{FF2B5EF4-FFF2-40B4-BE49-F238E27FC236}">
                <a16:creationId xmlns:a16="http://schemas.microsoft.com/office/drawing/2014/main" xmlns="" id="{8264DD0D-8D9A-034D-BD08-15045B3489AC}"/>
              </a:ext>
            </a:extLst>
          </p:cNvPr>
          <p:cNvSpPr/>
          <p:nvPr/>
        </p:nvSpPr>
        <p:spPr>
          <a:xfrm>
            <a:off x="11653701" y="2162925"/>
            <a:ext cx="2220685" cy="683288"/>
          </a:xfrm>
          <a:prstGeom prst="roundRect">
            <a:avLst/>
          </a:prstGeom>
          <a:noFill/>
          <a:ln w="635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1126715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A0A0BD00-D8DC-45C9-9C82-0E8430B96A5E}"/>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8" name="Content Placeholder 2">
            <a:extLst>
              <a:ext uri="{FF2B5EF4-FFF2-40B4-BE49-F238E27FC236}">
                <a16:creationId xmlns:a16="http://schemas.microsoft.com/office/drawing/2014/main" xmlns="" id="{09329F3B-B988-4BA0-9BEA-4847C35EA442}"/>
              </a:ext>
            </a:extLst>
          </p:cNvPr>
          <p:cNvSpPr>
            <a:spLocks noGrp="1"/>
          </p:cNvSpPr>
          <p:nvPr>
            <p:ph idx="1"/>
          </p:nvPr>
        </p:nvSpPr>
        <p:spPr>
          <a:xfrm>
            <a:off x="2345261" y="2939653"/>
            <a:ext cx="8489371" cy="2321286"/>
          </a:xfrm>
        </p:spPr>
        <p:txBody>
          <a:bodyPr>
            <a:noAutofit/>
          </a:bodyPr>
          <a:lstStyle/>
          <a:p>
            <a:pPr marL="0" indent="0" algn="ctr">
              <a:buNone/>
            </a:pPr>
            <a:r>
              <a:rPr lang="en-US" sz="7000" b="1" dirty="0">
                <a:solidFill>
                  <a:schemeClr val="accent6">
                    <a:lumMod val="75000"/>
                  </a:schemeClr>
                </a:solidFill>
              </a:rPr>
              <a:t>Terraform</a:t>
            </a:r>
          </a:p>
          <a:p>
            <a:pPr marL="0" indent="0" algn="ctr">
              <a:buNone/>
            </a:pPr>
            <a:r>
              <a:rPr lang="en-US" sz="7000" b="1" dirty="0">
                <a:solidFill>
                  <a:srgbClr val="00B050"/>
                </a:solidFill>
              </a:rPr>
              <a:t>Provisioners</a:t>
            </a:r>
          </a:p>
        </p:txBody>
      </p:sp>
      <p:pic>
        <p:nvPicPr>
          <p:cNvPr id="3" name="Picture 2" descr="HashiCorp Terraform">
            <a:extLst>
              <a:ext uri="{FF2B5EF4-FFF2-40B4-BE49-F238E27FC236}">
                <a16:creationId xmlns:a16="http://schemas.microsoft.com/office/drawing/2014/main" xmlns=""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67353" y="1503218"/>
            <a:ext cx="4918363" cy="4918363"/>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xmlns=""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xmlns=""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xmlns=""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xmlns="" id="{10FD4EE7-6F40-0144-BC59-240E85DE9CA1}"/>
              </a:ext>
            </a:extLst>
          </p:cNvPr>
          <p:cNvPicPr>
            <a:picLocks noChangeAspect="1"/>
          </p:cNvPicPr>
          <p:nvPr/>
        </p:nvPicPr>
        <p:blipFill>
          <a:blip r:embed="rId3"/>
          <a:stretch>
            <a:fillRect/>
          </a:stretch>
        </p:blipFill>
        <p:spPr>
          <a:xfrm>
            <a:off x="271405" y="2387917"/>
            <a:ext cx="3339911" cy="3221684"/>
          </a:xfrm>
          <a:prstGeom prst="rect">
            <a:avLst/>
          </a:prstGeom>
        </p:spPr>
      </p:pic>
    </p:spTree>
    <p:extLst>
      <p:ext uri="{BB962C8B-B14F-4D97-AF65-F5344CB8AC3E}">
        <p14:creationId xmlns:p14="http://schemas.microsoft.com/office/powerpoint/2010/main" val="225966788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3EE6D0C7-E981-0B44-A75E-A5E69684BF21}"/>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4" name="Title 3">
            <a:extLst>
              <a:ext uri="{FF2B5EF4-FFF2-40B4-BE49-F238E27FC236}">
                <a16:creationId xmlns:a16="http://schemas.microsoft.com/office/drawing/2014/main" xmlns="" id="{D339EB99-1B53-724C-B1E6-770FD840F663}"/>
              </a:ext>
            </a:extLst>
          </p:cNvPr>
          <p:cNvSpPr>
            <a:spLocks noGrp="1"/>
          </p:cNvSpPr>
          <p:nvPr>
            <p:ph type="title"/>
          </p:nvPr>
        </p:nvSpPr>
        <p:spPr>
          <a:xfrm>
            <a:off x="1015888" y="-149223"/>
            <a:ext cx="12618720" cy="1188851"/>
          </a:xfrm>
        </p:spPr>
        <p:txBody>
          <a:bodyPr/>
          <a:lstStyle/>
          <a:p>
            <a:r>
              <a:rPr lang="en-US" dirty="0"/>
              <a:t>Terraform Provisioners</a:t>
            </a:r>
          </a:p>
        </p:txBody>
      </p:sp>
      <p:sp>
        <p:nvSpPr>
          <p:cNvPr id="6" name="Rounded Rectangle 5">
            <a:extLst>
              <a:ext uri="{FF2B5EF4-FFF2-40B4-BE49-F238E27FC236}">
                <a16:creationId xmlns:a16="http://schemas.microsoft.com/office/drawing/2014/main" xmlns="" id="{9862CDB8-9A13-7B48-B64F-7A47C2925834}"/>
              </a:ext>
            </a:extLst>
          </p:cNvPr>
          <p:cNvSpPr/>
          <p:nvPr/>
        </p:nvSpPr>
        <p:spPr>
          <a:xfrm>
            <a:off x="271305" y="1310932"/>
            <a:ext cx="14087789" cy="1080575"/>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000" dirty="0"/>
              <a:t>Provisioners can be used to </a:t>
            </a:r>
            <a:r>
              <a:rPr lang="en-IN" sz="3000" dirty="0">
                <a:solidFill>
                  <a:srgbClr val="FFFF00"/>
                </a:solidFill>
              </a:rPr>
              <a:t>model specific actions </a:t>
            </a:r>
            <a:r>
              <a:rPr lang="en-IN" sz="3000" dirty="0"/>
              <a:t>on the </a:t>
            </a:r>
            <a:r>
              <a:rPr lang="en-IN" sz="3000" dirty="0">
                <a:solidFill>
                  <a:srgbClr val="FFFF00"/>
                </a:solidFill>
              </a:rPr>
              <a:t>local machine</a:t>
            </a:r>
            <a:r>
              <a:rPr lang="en-IN" sz="3000" dirty="0"/>
              <a:t> or on a </a:t>
            </a:r>
            <a:r>
              <a:rPr lang="en-IN" sz="3000" dirty="0">
                <a:solidFill>
                  <a:srgbClr val="FFFF00"/>
                </a:solidFill>
              </a:rPr>
              <a:t>remote machine</a:t>
            </a:r>
            <a:r>
              <a:rPr lang="en-IN" sz="3000" dirty="0"/>
              <a:t> in order to </a:t>
            </a:r>
            <a:r>
              <a:rPr lang="en-IN" sz="3000" dirty="0">
                <a:solidFill>
                  <a:srgbClr val="FFFF00"/>
                </a:solidFill>
              </a:rPr>
              <a:t>prepare servers</a:t>
            </a:r>
            <a:endParaRPr lang="en-US" sz="3000" dirty="0"/>
          </a:p>
        </p:txBody>
      </p:sp>
      <p:sp>
        <p:nvSpPr>
          <p:cNvPr id="7" name="Rounded Rectangle 6">
            <a:extLst>
              <a:ext uri="{FF2B5EF4-FFF2-40B4-BE49-F238E27FC236}">
                <a16:creationId xmlns:a16="http://schemas.microsoft.com/office/drawing/2014/main" xmlns="" id="{2DCB900B-A43E-1F4A-865F-4615E32835FD}"/>
              </a:ext>
            </a:extLst>
          </p:cNvPr>
          <p:cNvSpPr/>
          <p:nvPr/>
        </p:nvSpPr>
        <p:spPr>
          <a:xfrm>
            <a:off x="271305" y="2693063"/>
            <a:ext cx="6047434" cy="918190"/>
          </a:xfrm>
          <a:prstGeom prst="roundRect">
            <a:avLst/>
          </a:prstGeom>
          <a:solidFill>
            <a:srgbClr val="246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Passing </a:t>
            </a:r>
            <a:r>
              <a:rPr lang="en-US" sz="3000" dirty="0">
                <a:solidFill>
                  <a:srgbClr val="FFFF00"/>
                </a:solidFill>
              </a:rPr>
              <a:t>data</a:t>
            </a:r>
            <a:r>
              <a:rPr lang="en-US" sz="3000" dirty="0"/>
              <a:t> into virtual machines and other compute resources</a:t>
            </a:r>
          </a:p>
        </p:txBody>
      </p:sp>
      <p:sp>
        <p:nvSpPr>
          <p:cNvPr id="8" name="Rounded Rectangle 7">
            <a:extLst>
              <a:ext uri="{FF2B5EF4-FFF2-40B4-BE49-F238E27FC236}">
                <a16:creationId xmlns:a16="http://schemas.microsoft.com/office/drawing/2014/main" xmlns="" id="{438F1FD4-3BAA-9748-A677-2639BEC37A29}"/>
              </a:ext>
            </a:extLst>
          </p:cNvPr>
          <p:cNvSpPr/>
          <p:nvPr/>
        </p:nvSpPr>
        <p:spPr>
          <a:xfrm>
            <a:off x="271305" y="3791404"/>
            <a:ext cx="6047434" cy="918190"/>
          </a:xfrm>
          <a:prstGeom prst="roundRect">
            <a:avLst/>
          </a:prstGeom>
          <a:solidFill>
            <a:srgbClr val="246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3000" dirty="0"/>
              <a:t>Running </a:t>
            </a:r>
            <a:r>
              <a:rPr lang="en-IN" sz="3000" dirty="0">
                <a:solidFill>
                  <a:srgbClr val="FFFF00"/>
                </a:solidFill>
              </a:rPr>
              <a:t>configuration management </a:t>
            </a:r>
            <a:r>
              <a:rPr lang="en-IN" sz="3000" dirty="0"/>
              <a:t>software (packer, chef, ansible)</a:t>
            </a:r>
          </a:p>
        </p:txBody>
      </p:sp>
      <p:sp>
        <p:nvSpPr>
          <p:cNvPr id="9" name="Rounded Rectangle 8">
            <a:extLst>
              <a:ext uri="{FF2B5EF4-FFF2-40B4-BE49-F238E27FC236}">
                <a16:creationId xmlns:a16="http://schemas.microsoft.com/office/drawing/2014/main" xmlns="" id="{FA35373C-6335-A343-BD5C-2FFF8F5C0039}"/>
              </a:ext>
            </a:extLst>
          </p:cNvPr>
          <p:cNvSpPr/>
          <p:nvPr/>
        </p:nvSpPr>
        <p:spPr>
          <a:xfrm>
            <a:off x="8311660" y="2690120"/>
            <a:ext cx="6047434" cy="918190"/>
          </a:xfrm>
          <a:prstGeom prst="roundRect">
            <a:avLst/>
          </a:prstGeom>
          <a:solidFill>
            <a:srgbClr val="246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3000" dirty="0"/>
              <a:t>Provisioners are a </a:t>
            </a:r>
            <a:r>
              <a:rPr lang="en-IN" sz="3000" dirty="0">
                <a:solidFill>
                  <a:srgbClr val="FFFF00"/>
                </a:solidFill>
              </a:rPr>
              <a:t>Last Resort</a:t>
            </a:r>
          </a:p>
        </p:txBody>
      </p:sp>
      <p:sp>
        <p:nvSpPr>
          <p:cNvPr id="10" name="Rounded Rectangle 9">
            <a:extLst>
              <a:ext uri="{FF2B5EF4-FFF2-40B4-BE49-F238E27FC236}">
                <a16:creationId xmlns:a16="http://schemas.microsoft.com/office/drawing/2014/main" xmlns="" id="{F6E41A54-C9C5-1344-AE98-76EC647FBC2E}"/>
              </a:ext>
            </a:extLst>
          </p:cNvPr>
          <p:cNvSpPr/>
          <p:nvPr/>
        </p:nvSpPr>
        <p:spPr>
          <a:xfrm>
            <a:off x="8311660" y="3810360"/>
            <a:ext cx="6047434" cy="918190"/>
          </a:xfrm>
          <a:prstGeom prst="roundRect">
            <a:avLst/>
          </a:prstGeom>
          <a:solidFill>
            <a:srgbClr val="246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3000" dirty="0">
                <a:solidFill>
                  <a:srgbClr val="FFFF00"/>
                </a:solidFill>
              </a:rPr>
              <a:t>First-class</a:t>
            </a:r>
            <a:r>
              <a:rPr lang="en-IN" sz="3000" dirty="0"/>
              <a:t> Terraform provider functionality may be available</a:t>
            </a:r>
          </a:p>
        </p:txBody>
      </p:sp>
      <p:sp>
        <p:nvSpPr>
          <p:cNvPr id="11" name="Rounded Rectangle 10">
            <a:extLst>
              <a:ext uri="{FF2B5EF4-FFF2-40B4-BE49-F238E27FC236}">
                <a16:creationId xmlns:a16="http://schemas.microsoft.com/office/drawing/2014/main" xmlns="" id="{0325E627-9790-6148-B8D8-F3BB1EA96DE0}"/>
              </a:ext>
            </a:extLst>
          </p:cNvPr>
          <p:cNvSpPr/>
          <p:nvPr/>
        </p:nvSpPr>
        <p:spPr>
          <a:xfrm>
            <a:off x="271305" y="4964025"/>
            <a:ext cx="6047434" cy="918190"/>
          </a:xfrm>
          <a:prstGeom prst="roundRect">
            <a:avLst/>
          </a:prstGeom>
          <a:solidFill>
            <a:srgbClr val="246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3000" dirty="0">
                <a:solidFill>
                  <a:srgbClr val="FFFF00"/>
                </a:solidFill>
              </a:rPr>
              <a:t>Creation-Time</a:t>
            </a:r>
            <a:r>
              <a:rPr lang="en-IN" sz="3000" dirty="0"/>
              <a:t> Provisioners</a:t>
            </a:r>
          </a:p>
        </p:txBody>
      </p:sp>
      <p:sp>
        <p:nvSpPr>
          <p:cNvPr id="12" name="Rounded Rectangle 11">
            <a:extLst>
              <a:ext uri="{FF2B5EF4-FFF2-40B4-BE49-F238E27FC236}">
                <a16:creationId xmlns:a16="http://schemas.microsoft.com/office/drawing/2014/main" xmlns="" id="{0BBCB7E5-392D-AF4E-9584-46D40F59F79A}"/>
              </a:ext>
            </a:extLst>
          </p:cNvPr>
          <p:cNvSpPr/>
          <p:nvPr/>
        </p:nvSpPr>
        <p:spPr>
          <a:xfrm>
            <a:off x="8311660" y="4964025"/>
            <a:ext cx="6047434" cy="918190"/>
          </a:xfrm>
          <a:prstGeom prst="roundRect">
            <a:avLst/>
          </a:prstGeom>
          <a:solidFill>
            <a:srgbClr val="246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3000" dirty="0">
                <a:solidFill>
                  <a:srgbClr val="FFFF00"/>
                </a:solidFill>
              </a:rPr>
              <a:t>Destroy-Time</a:t>
            </a:r>
            <a:r>
              <a:rPr lang="en-IN" sz="3000" dirty="0"/>
              <a:t> Provisioners</a:t>
            </a:r>
          </a:p>
        </p:txBody>
      </p:sp>
      <p:sp>
        <p:nvSpPr>
          <p:cNvPr id="14" name="Rounded Rectangle 13">
            <a:extLst>
              <a:ext uri="{FF2B5EF4-FFF2-40B4-BE49-F238E27FC236}">
                <a16:creationId xmlns:a16="http://schemas.microsoft.com/office/drawing/2014/main" xmlns="" id="{54FA2BB0-78D1-6241-AD78-E7257EAB40CE}"/>
              </a:ext>
            </a:extLst>
          </p:cNvPr>
          <p:cNvSpPr/>
          <p:nvPr/>
        </p:nvSpPr>
        <p:spPr>
          <a:xfrm>
            <a:off x="271305" y="6136646"/>
            <a:ext cx="6047434" cy="1349376"/>
          </a:xfrm>
          <a:prstGeom prst="roundRect">
            <a:avLst/>
          </a:prstGeom>
          <a:solidFill>
            <a:srgbClr val="246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3000" dirty="0">
                <a:solidFill>
                  <a:srgbClr val="FFFF00"/>
                </a:solidFill>
              </a:rPr>
              <a:t>Failure Behaviour: Continue: </a:t>
            </a:r>
            <a:r>
              <a:rPr lang="en-IN" sz="3000" dirty="0">
                <a:solidFill>
                  <a:schemeClr val="bg1"/>
                </a:solidFill>
              </a:rPr>
              <a:t>Ignore the error and continue with </a:t>
            </a:r>
            <a:r>
              <a:rPr lang="en-IN" sz="3000" dirty="0">
                <a:solidFill>
                  <a:srgbClr val="FFFF00"/>
                </a:solidFill>
              </a:rPr>
              <a:t>creation or destruction</a:t>
            </a:r>
            <a:r>
              <a:rPr lang="en-IN" sz="3000" dirty="0">
                <a:solidFill>
                  <a:schemeClr val="bg1"/>
                </a:solidFill>
              </a:rPr>
              <a:t>.</a:t>
            </a:r>
          </a:p>
        </p:txBody>
      </p:sp>
      <p:sp>
        <p:nvSpPr>
          <p:cNvPr id="16" name="Rounded Rectangle 15">
            <a:extLst>
              <a:ext uri="{FF2B5EF4-FFF2-40B4-BE49-F238E27FC236}">
                <a16:creationId xmlns:a16="http://schemas.microsoft.com/office/drawing/2014/main" xmlns="" id="{32DFB313-63BB-F244-8570-03C82BA38B0D}"/>
              </a:ext>
            </a:extLst>
          </p:cNvPr>
          <p:cNvSpPr/>
          <p:nvPr/>
        </p:nvSpPr>
        <p:spPr>
          <a:xfrm>
            <a:off x="8311660" y="6115575"/>
            <a:ext cx="6047434" cy="1349376"/>
          </a:xfrm>
          <a:prstGeom prst="roundRect">
            <a:avLst/>
          </a:prstGeom>
          <a:solidFill>
            <a:srgbClr val="246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600" dirty="0">
                <a:solidFill>
                  <a:srgbClr val="FFFF00"/>
                </a:solidFill>
              </a:rPr>
              <a:t>Failure Behaviour: Fail: </a:t>
            </a:r>
            <a:r>
              <a:rPr lang="en-IN" sz="2600" dirty="0">
                <a:solidFill>
                  <a:schemeClr val="bg1"/>
                </a:solidFill>
              </a:rPr>
              <a:t>Raise an error and stop applying (the default </a:t>
            </a:r>
            <a:r>
              <a:rPr lang="en-IN" sz="2600" dirty="0" err="1">
                <a:solidFill>
                  <a:schemeClr val="bg1"/>
                </a:solidFill>
              </a:rPr>
              <a:t>behavior</a:t>
            </a:r>
            <a:r>
              <a:rPr lang="en-IN" sz="2600" dirty="0">
                <a:solidFill>
                  <a:schemeClr val="bg1"/>
                </a:solidFill>
              </a:rPr>
              <a:t>). If creation provisioner, </a:t>
            </a:r>
            <a:r>
              <a:rPr lang="en-IN" sz="2600" dirty="0">
                <a:solidFill>
                  <a:srgbClr val="C00000"/>
                </a:solidFill>
              </a:rPr>
              <a:t>taint</a:t>
            </a:r>
            <a:r>
              <a:rPr lang="en-IN" sz="2600" dirty="0">
                <a:solidFill>
                  <a:schemeClr val="bg1"/>
                </a:solidFill>
              </a:rPr>
              <a:t> resource</a:t>
            </a:r>
          </a:p>
        </p:txBody>
      </p:sp>
    </p:spTree>
    <p:extLst>
      <p:ext uri="{BB962C8B-B14F-4D97-AF65-F5344CB8AC3E}">
        <p14:creationId xmlns:p14="http://schemas.microsoft.com/office/powerpoint/2010/main" val="187895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down)">
                                      <p:cBhvr>
                                        <p:cTn id="12" dur="500"/>
                                        <p:tgtEl>
                                          <p:spTgt spid="7"/>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down)">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wipe(down)">
                                      <p:cBhvr>
                                        <p:cTn id="20" dur="500"/>
                                        <p:tgtEl>
                                          <p:spTgt spid="9"/>
                                        </p:tgtEl>
                                      </p:cBhvr>
                                    </p:animEffect>
                                  </p:childTnLst>
                                </p:cTn>
                              </p:par>
                              <p:par>
                                <p:cTn id="21" presetID="22" presetClass="entr" presetSubtype="4"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wipe(down)">
                                      <p:cBhvr>
                                        <p:cTn id="23" dur="500"/>
                                        <p:tgtEl>
                                          <p:spTgt spid="10"/>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grpId="0" nodeType="click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wipe(down)">
                                      <p:cBhvr>
                                        <p:cTn id="28" dur="500"/>
                                        <p:tgtEl>
                                          <p:spTgt spid="11"/>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wipe(down)">
                                      <p:cBhvr>
                                        <p:cTn id="31" dur="500"/>
                                        <p:tgtEl>
                                          <p:spTgt spid="12"/>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4" fill="hold" grpId="0" nodeType="click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wipe(down)">
                                      <p:cBhvr>
                                        <p:cTn id="36" dur="500"/>
                                        <p:tgtEl>
                                          <p:spTgt spid="14"/>
                                        </p:tgtEl>
                                      </p:cBhvr>
                                    </p:animEffect>
                                  </p:childTnLst>
                                </p:cTn>
                              </p:par>
                              <p:par>
                                <p:cTn id="37" presetID="22" presetClass="entr" presetSubtype="4" fill="hold" grpId="0" nodeType="with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wipe(down)">
                                      <p:cBhvr>
                                        <p:cTn id="39"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2" grpId="0" animBg="1"/>
      <p:bldP spid="14" grpId="0" animBg="1"/>
      <p:bldP spid="16" grpId="0" animBg="1"/>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55DBFADC-AF8D-8A4F-AC53-0E58952E4271}"/>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4" name="Title 3">
            <a:extLst>
              <a:ext uri="{FF2B5EF4-FFF2-40B4-BE49-F238E27FC236}">
                <a16:creationId xmlns:a16="http://schemas.microsoft.com/office/drawing/2014/main" xmlns="" id="{71612061-93B3-494B-93B5-8F9A2AD0BD79}"/>
              </a:ext>
            </a:extLst>
          </p:cNvPr>
          <p:cNvSpPr>
            <a:spLocks noGrp="1"/>
          </p:cNvSpPr>
          <p:nvPr>
            <p:ph type="title"/>
          </p:nvPr>
        </p:nvSpPr>
        <p:spPr>
          <a:xfrm>
            <a:off x="1005840" y="-269804"/>
            <a:ext cx="12618720" cy="1188851"/>
          </a:xfrm>
        </p:spPr>
        <p:txBody>
          <a:bodyPr/>
          <a:lstStyle/>
          <a:p>
            <a:r>
              <a:rPr lang="en-US" dirty="0"/>
              <a:t>Types of Provisioners</a:t>
            </a:r>
          </a:p>
        </p:txBody>
      </p:sp>
      <p:sp>
        <p:nvSpPr>
          <p:cNvPr id="5" name="Rounded Rectangle 4">
            <a:extLst>
              <a:ext uri="{FF2B5EF4-FFF2-40B4-BE49-F238E27FC236}">
                <a16:creationId xmlns:a16="http://schemas.microsoft.com/office/drawing/2014/main" xmlns="" id="{7638AFCF-B432-EB49-9C19-58F1721E83A6}"/>
              </a:ext>
            </a:extLst>
          </p:cNvPr>
          <p:cNvSpPr/>
          <p:nvPr/>
        </p:nvSpPr>
        <p:spPr>
          <a:xfrm>
            <a:off x="482318" y="3727938"/>
            <a:ext cx="4667303" cy="914400"/>
          </a:xfrm>
          <a:prstGeom prst="round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t>Provisioner Types</a:t>
            </a:r>
          </a:p>
        </p:txBody>
      </p:sp>
      <p:sp>
        <p:nvSpPr>
          <p:cNvPr id="6" name="Rounded Rectangle 5">
            <a:extLst>
              <a:ext uri="{FF2B5EF4-FFF2-40B4-BE49-F238E27FC236}">
                <a16:creationId xmlns:a16="http://schemas.microsoft.com/office/drawing/2014/main" xmlns="" id="{DB55FFFC-3B2C-994D-BEF5-280233241DFB}"/>
              </a:ext>
            </a:extLst>
          </p:cNvPr>
          <p:cNvSpPr/>
          <p:nvPr/>
        </p:nvSpPr>
        <p:spPr>
          <a:xfrm>
            <a:off x="7777424" y="1602524"/>
            <a:ext cx="5406015" cy="914400"/>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rgbClr val="FFFF00"/>
                </a:solidFill>
              </a:rPr>
              <a:t>File</a:t>
            </a:r>
            <a:r>
              <a:rPr lang="en-US" sz="3600" dirty="0"/>
              <a:t> Provisioner</a:t>
            </a:r>
          </a:p>
        </p:txBody>
      </p:sp>
      <p:sp>
        <p:nvSpPr>
          <p:cNvPr id="7" name="Rounded Rectangle 6">
            <a:extLst>
              <a:ext uri="{FF2B5EF4-FFF2-40B4-BE49-F238E27FC236}">
                <a16:creationId xmlns:a16="http://schemas.microsoft.com/office/drawing/2014/main" xmlns="" id="{78D9A583-3CBA-9B4C-B4B0-5D4CEDD9BD29}"/>
              </a:ext>
            </a:extLst>
          </p:cNvPr>
          <p:cNvSpPr/>
          <p:nvPr/>
        </p:nvSpPr>
        <p:spPr>
          <a:xfrm>
            <a:off x="7777423" y="3657600"/>
            <a:ext cx="5406016" cy="914400"/>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rgbClr val="FFFF00"/>
                </a:solidFill>
              </a:rPr>
              <a:t>remote-exec</a:t>
            </a:r>
            <a:r>
              <a:rPr lang="en-US" sz="3600" dirty="0"/>
              <a:t> Provisioner</a:t>
            </a:r>
          </a:p>
        </p:txBody>
      </p:sp>
      <p:sp>
        <p:nvSpPr>
          <p:cNvPr id="8" name="Rounded Rectangle 7">
            <a:extLst>
              <a:ext uri="{FF2B5EF4-FFF2-40B4-BE49-F238E27FC236}">
                <a16:creationId xmlns:a16="http://schemas.microsoft.com/office/drawing/2014/main" xmlns="" id="{807733BB-FBA7-C24A-9596-101C38A93393}"/>
              </a:ext>
            </a:extLst>
          </p:cNvPr>
          <p:cNvSpPr/>
          <p:nvPr/>
        </p:nvSpPr>
        <p:spPr>
          <a:xfrm>
            <a:off x="7777423" y="5712676"/>
            <a:ext cx="5406016" cy="914400"/>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rgbClr val="FFFF00"/>
                </a:solidFill>
              </a:rPr>
              <a:t>local-exec</a:t>
            </a:r>
            <a:r>
              <a:rPr lang="en-US" sz="3600" dirty="0"/>
              <a:t> Provisioner</a:t>
            </a:r>
          </a:p>
        </p:txBody>
      </p:sp>
      <p:cxnSp>
        <p:nvCxnSpPr>
          <p:cNvPr id="12" name="Straight Arrow Connector 11">
            <a:extLst>
              <a:ext uri="{FF2B5EF4-FFF2-40B4-BE49-F238E27FC236}">
                <a16:creationId xmlns:a16="http://schemas.microsoft.com/office/drawing/2014/main" xmlns="" id="{BA9F7721-930E-A644-90AA-06E901FDF78A}"/>
              </a:ext>
            </a:extLst>
          </p:cNvPr>
          <p:cNvCxnSpPr>
            <a:stCxn id="5" idx="3"/>
            <a:endCxn id="6" idx="1"/>
          </p:cNvCxnSpPr>
          <p:nvPr/>
        </p:nvCxnSpPr>
        <p:spPr>
          <a:xfrm flipV="1">
            <a:off x="5149621" y="2059724"/>
            <a:ext cx="2627803" cy="2125414"/>
          </a:xfrm>
          <a:prstGeom prst="straightConnector1">
            <a:avLst/>
          </a:prstGeom>
          <a:ln w="41275">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xmlns="" id="{398A64D1-504F-4449-B858-17C055CBFABD}"/>
              </a:ext>
            </a:extLst>
          </p:cNvPr>
          <p:cNvCxnSpPr>
            <a:stCxn id="5" idx="3"/>
            <a:endCxn id="7" idx="1"/>
          </p:cNvCxnSpPr>
          <p:nvPr/>
        </p:nvCxnSpPr>
        <p:spPr>
          <a:xfrm flipV="1">
            <a:off x="5149621" y="4114800"/>
            <a:ext cx="2627802" cy="70338"/>
          </a:xfrm>
          <a:prstGeom prst="straightConnector1">
            <a:avLst/>
          </a:prstGeom>
          <a:ln w="41275">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xmlns="" id="{5D02298C-BE52-3D4C-912E-E5ECC74C29F0}"/>
              </a:ext>
            </a:extLst>
          </p:cNvPr>
          <p:cNvCxnSpPr>
            <a:stCxn id="5" idx="3"/>
            <a:endCxn id="8" idx="1"/>
          </p:cNvCxnSpPr>
          <p:nvPr/>
        </p:nvCxnSpPr>
        <p:spPr>
          <a:xfrm>
            <a:off x="5149621" y="4185138"/>
            <a:ext cx="2627802" cy="1984738"/>
          </a:xfrm>
          <a:prstGeom prst="straightConnector1">
            <a:avLst/>
          </a:prstGeom>
          <a:ln w="41275">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68090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down)">
                                      <p:cBhvr>
                                        <p:cTn id="7" dur="500"/>
                                        <p:tgtEl>
                                          <p:spTgt spid="12"/>
                                        </p:tgtEl>
                                      </p:cBhvr>
                                    </p:animEffect>
                                  </p:childTnLst>
                                </p:cTn>
                              </p:par>
                              <p:par>
                                <p:cTn id="8" presetID="22" presetClass="entr" presetSubtype="4"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wipe(down)">
                                      <p:cBhvr>
                                        <p:cTn id="10" dur="500"/>
                                        <p:tgtEl>
                                          <p:spTgt spid="14"/>
                                        </p:tgtEl>
                                      </p:cBhvr>
                                    </p:animEffect>
                                  </p:childTnLst>
                                </p:cTn>
                              </p:par>
                              <p:par>
                                <p:cTn id="11" presetID="22" presetClass="entr" presetSubtype="4"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wipe(down)">
                                      <p:cBhvr>
                                        <p:cTn id="13" dur="500"/>
                                        <p:tgtEl>
                                          <p:spTgt spid="16"/>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wipe(down)">
                                      <p:cBhvr>
                                        <p:cTn id="16" dur="500"/>
                                        <p:tgtEl>
                                          <p:spTgt spid="8"/>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wipe(down)">
                                      <p:cBhvr>
                                        <p:cTn id="19" dur="500"/>
                                        <p:tgtEl>
                                          <p:spTgt spid="7"/>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wipe(down)">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E729B141-1FB1-9740-9EB0-6938172C2D57}"/>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4" name="Title 3">
            <a:extLst>
              <a:ext uri="{FF2B5EF4-FFF2-40B4-BE49-F238E27FC236}">
                <a16:creationId xmlns:a16="http://schemas.microsoft.com/office/drawing/2014/main" xmlns="" id="{E922ADF1-CD34-AC47-B1C5-6A988F1F4C76}"/>
              </a:ext>
            </a:extLst>
          </p:cNvPr>
          <p:cNvSpPr>
            <a:spLocks noGrp="1"/>
          </p:cNvSpPr>
          <p:nvPr>
            <p:ph type="title"/>
          </p:nvPr>
        </p:nvSpPr>
        <p:spPr>
          <a:xfrm>
            <a:off x="855115" y="-243212"/>
            <a:ext cx="12618720" cy="1188851"/>
          </a:xfrm>
        </p:spPr>
        <p:txBody>
          <a:bodyPr/>
          <a:lstStyle/>
          <a:p>
            <a:r>
              <a:rPr lang="en-US" dirty="0"/>
              <a:t>Connection Block</a:t>
            </a:r>
          </a:p>
        </p:txBody>
      </p:sp>
      <p:sp>
        <p:nvSpPr>
          <p:cNvPr id="6" name="Rounded Rectangle 5">
            <a:extLst>
              <a:ext uri="{FF2B5EF4-FFF2-40B4-BE49-F238E27FC236}">
                <a16:creationId xmlns:a16="http://schemas.microsoft.com/office/drawing/2014/main" xmlns="" id="{F3D75BDA-1614-8D47-A807-366E9A5B9721}"/>
              </a:ext>
            </a:extLst>
          </p:cNvPr>
          <p:cNvSpPr/>
          <p:nvPr/>
        </p:nvSpPr>
        <p:spPr>
          <a:xfrm>
            <a:off x="131717" y="945639"/>
            <a:ext cx="14278708" cy="849463"/>
          </a:xfrm>
          <a:prstGeom prst="roundRect">
            <a:avLst/>
          </a:prstGeom>
          <a:solidFill>
            <a:srgbClr val="246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000" dirty="0"/>
              <a:t>Most provisioners require </a:t>
            </a:r>
            <a:r>
              <a:rPr lang="en-IN" sz="3000" dirty="0">
                <a:solidFill>
                  <a:srgbClr val="FFFF00"/>
                </a:solidFill>
              </a:rPr>
              <a:t>access</a:t>
            </a:r>
            <a:r>
              <a:rPr lang="en-IN" sz="3000" dirty="0"/>
              <a:t> to the </a:t>
            </a:r>
            <a:r>
              <a:rPr lang="en-IN" sz="3000" dirty="0">
                <a:solidFill>
                  <a:srgbClr val="FFFF00"/>
                </a:solidFill>
              </a:rPr>
              <a:t>remote resource </a:t>
            </a:r>
            <a:r>
              <a:rPr lang="en-IN" sz="3000" dirty="0"/>
              <a:t>via </a:t>
            </a:r>
            <a:r>
              <a:rPr lang="en-IN" sz="3000" dirty="0">
                <a:solidFill>
                  <a:srgbClr val="FFFF00"/>
                </a:solidFill>
              </a:rPr>
              <a:t>SSH</a:t>
            </a:r>
            <a:r>
              <a:rPr lang="en-IN" sz="3000" dirty="0"/>
              <a:t> or </a:t>
            </a:r>
            <a:r>
              <a:rPr lang="en-IN" sz="3000" dirty="0" err="1">
                <a:solidFill>
                  <a:srgbClr val="FFFF00"/>
                </a:solidFill>
              </a:rPr>
              <a:t>WinRM</a:t>
            </a:r>
            <a:r>
              <a:rPr lang="en-IN" sz="3000" dirty="0"/>
              <a:t>, and expect a nested </a:t>
            </a:r>
            <a:r>
              <a:rPr lang="en-IN" sz="3000" dirty="0">
                <a:solidFill>
                  <a:srgbClr val="FFFF00"/>
                </a:solidFill>
              </a:rPr>
              <a:t>connection block </a:t>
            </a:r>
            <a:r>
              <a:rPr lang="en-IN" sz="3000" dirty="0"/>
              <a:t>with details about how to </a:t>
            </a:r>
            <a:r>
              <a:rPr lang="en-IN" sz="3000" dirty="0">
                <a:solidFill>
                  <a:srgbClr val="FFFF00"/>
                </a:solidFill>
              </a:rPr>
              <a:t>connect</a:t>
            </a:r>
            <a:r>
              <a:rPr lang="en-IN" sz="3000" dirty="0"/>
              <a:t>.</a:t>
            </a:r>
            <a:endParaRPr lang="en-US" sz="3000" dirty="0"/>
          </a:p>
        </p:txBody>
      </p:sp>
      <p:sp>
        <p:nvSpPr>
          <p:cNvPr id="7" name="Rounded Rectangle 6">
            <a:extLst>
              <a:ext uri="{FF2B5EF4-FFF2-40B4-BE49-F238E27FC236}">
                <a16:creationId xmlns:a16="http://schemas.microsoft.com/office/drawing/2014/main" xmlns="" id="{9CC54F4F-0E49-AC47-8DD7-90DC8DD86488}"/>
              </a:ext>
            </a:extLst>
          </p:cNvPr>
          <p:cNvSpPr/>
          <p:nvPr/>
        </p:nvSpPr>
        <p:spPr>
          <a:xfrm>
            <a:off x="131717" y="2134490"/>
            <a:ext cx="14278708" cy="849463"/>
          </a:xfrm>
          <a:prstGeom prst="roundRect">
            <a:avLst/>
          </a:prstGeom>
          <a:solidFill>
            <a:srgbClr val="246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000" dirty="0">
                <a:solidFill>
                  <a:srgbClr val="FFFF00"/>
                </a:solidFill>
              </a:rPr>
              <a:t>Expressions</a:t>
            </a:r>
            <a:r>
              <a:rPr lang="en-IN" sz="3000" dirty="0"/>
              <a:t> in connection blocks </a:t>
            </a:r>
            <a:r>
              <a:rPr lang="en-IN" sz="3000" dirty="0">
                <a:solidFill>
                  <a:srgbClr val="C00000"/>
                </a:solidFill>
              </a:rPr>
              <a:t>cannot</a:t>
            </a:r>
            <a:r>
              <a:rPr lang="en-IN" sz="3000" dirty="0"/>
              <a:t> refer to their parent resource by </a:t>
            </a:r>
            <a:r>
              <a:rPr lang="en-IN" sz="3000" dirty="0">
                <a:solidFill>
                  <a:srgbClr val="FFFF00"/>
                </a:solidFill>
              </a:rPr>
              <a:t>name</a:t>
            </a:r>
            <a:r>
              <a:rPr lang="en-IN" sz="3000" dirty="0"/>
              <a:t>. Instead, they can use the special </a:t>
            </a:r>
            <a:r>
              <a:rPr lang="en-IN" sz="3000" dirty="0">
                <a:solidFill>
                  <a:srgbClr val="FFFF00"/>
                </a:solidFill>
              </a:rPr>
              <a:t>self object.</a:t>
            </a:r>
            <a:endParaRPr lang="en-US" sz="3000" dirty="0">
              <a:solidFill>
                <a:srgbClr val="FFFF00"/>
              </a:solidFill>
            </a:endParaRPr>
          </a:p>
        </p:txBody>
      </p:sp>
      <p:pic>
        <p:nvPicPr>
          <p:cNvPr id="3" name="Picture 2">
            <a:extLst>
              <a:ext uri="{FF2B5EF4-FFF2-40B4-BE49-F238E27FC236}">
                <a16:creationId xmlns:a16="http://schemas.microsoft.com/office/drawing/2014/main" xmlns="" id="{BA24B261-9B41-544C-8E11-678D9943B0C2}"/>
              </a:ext>
            </a:extLst>
          </p:cNvPr>
          <p:cNvPicPr>
            <a:picLocks noChangeAspect="1"/>
          </p:cNvPicPr>
          <p:nvPr/>
        </p:nvPicPr>
        <p:blipFill>
          <a:blip r:embed="rId2"/>
          <a:stretch>
            <a:fillRect/>
          </a:stretch>
        </p:blipFill>
        <p:spPr>
          <a:xfrm>
            <a:off x="131717" y="3532229"/>
            <a:ext cx="13954919" cy="3268621"/>
          </a:xfrm>
          <a:prstGeom prst="rect">
            <a:avLst/>
          </a:prstGeom>
        </p:spPr>
      </p:pic>
    </p:spTree>
    <p:extLst>
      <p:ext uri="{BB962C8B-B14F-4D97-AF65-F5344CB8AC3E}">
        <p14:creationId xmlns:p14="http://schemas.microsoft.com/office/powerpoint/2010/main" val="3383180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down)">
                                      <p:cBhvr>
                                        <p:cTn id="12" dur="500"/>
                                        <p:tgtEl>
                                          <p:spTgt spid="7"/>
                                        </p:tgtEl>
                                      </p:cBhvr>
                                    </p:animEffect>
                                  </p:childTnLst>
                                </p:cTn>
                              </p:par>
                              <p:par>
                                <p:cTn id="13" presetID="22" presetClass="entr" presetSubtype="4" fill="hold" nodeType="with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down)">
                                      <p:cBhvr>
                                        <p:cTn id="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55DBFADC-AF8D-8A4F-AC53-0E58952E4271}"/>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4" name="Title 3">
            <a:extLst>
              <a:ext uri="{FF2B5EF4-FFF2-40B4-BE49-F238E27FC236}">
                <a16:creationId xmlns:a16="http://schemas.microsoft.com/office/drawing/2014/main" xmlns="" id="{71612061-93B3-494B-93B5-8F9A2AD0BD79}"/>
              </a:ext>
            </a:extLst>
          </p:cNvPr>
          <p:cNvSpPr>
            <a:spLocks noGrp="1"/>
          </p:cNvSpPr>
          <p:nvPr>
            <p:ph type="title"/>
          </p:nvPr>
        </p:nvSpPr>
        <p:spPr>
          <a:xfrm>
            <a:off x="342900" y="125799"/>
            <a:ext cx="6415243" cy="1188851"/>
          </a:xfrm>
        </p:spPr>
        <p:txBody>
          <a:bodyPr/>
          <a:lstStyle/>
          <a:p>
            <a:r>
              <a:rPr lang="en-US" dirty="0"/>
              <a:t>File Provisioner</a:t>
            </a:r>
          </a:p>
        </p:txBody>
      </p:sp>
      <p:sp>
        <p:nvSpPr>
          <p:cNvPr id="6" name="Rounded Rectangle 5">
            <a:extLst>
              <a:ext uri="{FF2B5EF4-FFF2-40B4-BE49-F238E27FC236}">
                <a16:creationId xmlns:a16="http://schemas.microsoft.com/office/drawing/2014/main" xmlns="" id="{DB55FFFC-3B2C-994D-BEF5-280233241DFB}"/>
              </a:ext>
            </a:extLst>
          </p:cNvPr>
          <p:cNvSpPr/>
          <p:nvPr/>
        </p:nvSpPr>
        <p:spPr>
          <a:xfrm>
            <a:off x="249953" y="2060163"/>
            <a:ext cx="6297929" cy="797337"/>
          </a:xfrm>
          <a:prstGeom prst="round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File Provisioner</a:t>
            </a:r>
          </a:p>
        </p:txBody>
      </p:sp>
      <p:sp>
        <p:nvSpPr>
          <p:cNvPr id="9" name="Rounded Rectangle 8">
            <a:extLst>
              <a:ext uri="{FF2B5EF4-FFF2-40B4-BE49-F238E27FC236}">
                <a16:creationId xmlns:a16="http://schemas.microsoft.com/office/drawing/2014/main" xmlns="" id="{FB9BF4CD-8944-044F-88CE-8EF4550A5562}"/>
              </a:ext>
            </a:extLst>
          </p:cNvPr>
          <p:cNvSpPr/>
          <p:nvPr/>
        </p:nvSpPr>
        <p:spPr>
          <a:xfrm>
            <a:off x="191297" y="3159675"/>
            <a:ext cx="6415243" cy="2542717"/>
          </a:xfrm>
          <a:prstGeom prst="roundRect">
            <a:avLst>
              <a:gd name="adj" fmla="val 9025"/>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Arial" panose="020B0604020202020204" pitchFamily="34" charset="0"/>
              <a:buChar char="•"/>
            </a:pPr>
            <a:r>
              <a:rPr lang="en-US" dirty="0"/>
              <a:t>File Provisioner is used to </a:t>
            </a:r>
            <a:r>
              <a:rPr lang="en-US" dirty="0">
                <a:solidFill>
                  <a:srgbClr val="FFFF00"/>
                </a:solidFill>
              </a:rPr>
              <a:t>copy files or directories </a:t>
            </a:r>
            <a:r>
              <a:rPr lang="en-US" dirty="0"/>
              <a:t>from the </a:t>
            </a:r>
            <a:r>
              <a:rPr lang="en-US" dirty="0">
                <a:solidFill>
                  <a:srgbClr val="FFFF00"/>
                </a:solidFill>
              </a:rPr>
              <a:t>machine executing Terraform </a:t>
            </a:r>
            <a:r>
              <a:rPr lang="en-US" dirty="0"/>
              <a:t>to the </a:t>
            </a:r>
            <a:r>
              <a:rPr lang="en-US" dirty="0">
                <a:solidFill>
                  <a:srgbClr val="FFFF00"/>
                </a:solidFill>
              </a:rPr>
              <a:t>newly created resource</a:t>
            </a:r>
            <a:r>
              <a:rPr lang="en-US" dirty="0"/>
              <a:t>.</a:t>
            </a:r>
          </a:p>
          <a:p>
            <a:pPr marL="342900" indent="-342900">
              <a:buFont typeface="Arial" panose="020B0604020202020204" pitchFamily="34" charset="0"/>
              <a:buChar char="•"/>
            </a:pPr>
            <a:r>
              <a:rPr lang="en-US" dirty="0"/>
              <a:t>The file provisioner supports both </a:t>
            </a:r>
            <a:r>
              <a:rPr lang="en-US" dirty="0" err="1">
                <a:solidFill>
                  <a:srgbClr val="FFFF00"/>
                </a:solidFill>
              </a:rPr>
              <a:t>ssh</a:t>
            </a:r>
            <a:r>
              <a:rPr lang="en-US" dirty="0"/>
              <a:t> and </a:t>
            </a:r>
            <a:r>
              <a:rPr lang="en-US" dirty="0" err="1">
                <a:solidFill>
                  <a:srgbClr val="FFFF00"/>
                </a:solidFill>
              </a:rPr>
              <a:t>winrm</a:t>
            </a:r>
            <a:r>
              <a:rPr lang="en-US" dirty="0"/>
              <a:t> type of connections</a:t>
            </a:r>
          </a:p>
        </p:txBody>
      </p:sp>
      <p:pic>
        <p:nvPicPr>
          <p:cNvPr id="3" name="Picture 2">
            <a:extLst>
              <a:ext uri="{FF2B5EF4-FFF2-40B4-BE49-F238E27FC236}">
                <a16:creationId xmlns:a16="http://schemas.microsoft.com/office/drawing/2014/main" xmlns="" id="{BDF3F340-C236-C841-AC89-5F9108287072}"/>
              </a:ext>
            </a:extLst>
          </p:cNvPr>
          <p:cNvPicPr>
            <a:picLocks noChangeAspect="1"/>
          </p:cNvPicPr>
          <p:nvPr/>
        </p:nvPicPr>
        <p:blipFill>
          <a:blip r:embed="rId2"/>
          <a:stretch>
            <a:fillRect/>
          </a:stretch>
        </p:blipFill>
        <p:spPr>
          <a:xfrm>
            <a:off x="7164125" y="644788"/>
            <a:ext cx="7267534" cy="6711423"/>
          </a:xfrm>
          <a:prstGeom prst="rect">
            <a:avLst/>
          </a:prstGeom>
        </p:spPr>
      </p:pic>
    </p:spTree>
    <p:extLst>
      <p:ext uri="{BB962C8B-B14F-4D97-AF65-F5344CB8AC3E}">
        <p14:creationId xmlns:p14="http://schemas.microsoft.com/office/powerpoint/2010/main" val="1971548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down)">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down)">
                                      <p:cBhvr>
                                        <p:cTn id="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55DBFADC-AF8D-8A4F-AC53-0E58952E4271}"/>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4" name="Title 3">
            <a:extLst>
              <a:ext uri="{FF2B5EF4-FFF2-40B4-BE49-F238E27FC236}">
                <a16:creationId xmlns:a16="http://schemas.microsoft.com/office/drawing/2014/main" xmlns="" id="{71612061-93B3-494B-93B5-8F9A2AD0BD79}"/>
              </a:ext>
            </a:extLst>
          </p:cNvPr>
          <p:cNvSpPr>
            <a:spLocks noGrp="1"/>
          </p:cNvSpPr>
          <p:nvPr>
            <p:ph type="title"/>
          </p:nvPr>
        </p:nvSpPr>
        <p:spPr>
          <a:xfrm>
            <a:off x="1005840" y="-113529"/>
            <a:ext cx="12618720" cy="1188851"/>
          </a:xfrm>
        </p:spPr>
        <p:txBody>
          <a:bodyPr/>
          <a:lstStyle/>
          <a:p>
            <a:r>
              <a:rPr lang="en-US" dirty="0"/>
              <a:t>local-exec Provisioner</a:t>
            </a:r>
          </a:p>
        </p:txBody>
      </p:sp>
      <p:sp>
        <p:nvSpPr>
          <p:cNvPr id="6" name="Rounded Rectangle 5">
            <a:extLst>
              <a:ext uri="{FF2B5EF4-FFF2-40B4-BE49-F238E27FC236}">
                <a16:creationId xmlns:a16="http://schemas.microsoft.com/office/drawing/2014/main" xmlns="" id="{DB55FFFC-3B2C-994D-BEF5-280233241DFB}"/>
              </a:ext>
            </a:extLst>
          </p:cNvPr>
          <p:cNvSpPr/>
          <p:nvPr/>
        </p:nvSpPr>
        <p:spPr>
          <a:xfrm>
            <a:off x="271307" y="975026"/>
            <a:ext cx="2743200" cy="1315998"/>
          </a:xfrm>
          <a:prstGeom prst="round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local-exec Provisioner</a:t>
            </a:r>
          </a:p>
        </p:txBody>
      </p:sp>
      <p:sp>
        <p:nvSpPr>
          <p:cNvPr id="9" name="Rounded Rectangle 8">
            <a:extLst>
              <a:ext uri="{FF2B5EF4-FFF2-40B4-BE49-F238E27FC236}">
                <a16:creationId xmlns:a16="http://schemas.microsoft.com/office/drawing/2014/main" xmlns="" id="{FB9BF4CD-8944-044F-88CE-8EF4550A5562}"/>
              </a:ext>
            </a:extLst>
          </p:cNvPr>
          <p:cNvSpPr/>
          <p:nvPr/>
        </p:nvSpPr>
        <p:spPr>
          <a:xfrm>
            <a:off x="3577214" y="975026"/>
            <a:ext cx="10942654" cy="1315998"/>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Arial" panose="020B0604020202020204" pitchFamily="34" charset="0"/>
              <a:buChar char="•"/>
            </a:pPr>
            <a:r>
              <a:rPr lang="en-IN" sz="2500" dirty="0"/>
              <a:t>The </a:t>
            </a:r>
            <a:r>
              <a:rPr lang="en-IN" sz="2500" dirty="0">
                <a:solidFill>
                  <a:srgbClr val="FFFF00"/>
                </a:solidFill>
              </a:rPr>
              <a:t>local-exec </a:t>
            </a:r>
            <a:r>
              <a:rPr lang="en-IN" sz="2500" dirty="0"/>
              <a:t>provisioner </a:t>
            </a:r>
            <a:r>
              <a:rPr lang="en-IN" sz="2500" dirty="0">
                <a:solidFill>
                  <a:srgbClr val="FFFF00"/>
                </a:solidFill>
              </a:rPr>
              <a:t>invokes a local executable </a:t>
            </a:r>
            <a:r>
              <a:rPr lang="en-IN" sz="2500" dirty="0"/>
              <a:t>after a resource is </a:t>
            </a:r>
            <a:r>
              <a:rPr lang="en-IN" sz="2500" dirty="0">
                <a:solidFill>
                  <a:srgbClr val="FFFF00"/>
                </a:solidFill>
              </a:rPr>
              <a:t>created</a:t>
            </a:r>
            <a:r>
              <a:rPr lang="en-IN" sz="2500" dirty="0"/>
              <a:t>. </a:t>
            </a:r>
          </a:p>
          <a:p>
            <a:pPr marL="342900" indent="-342900">
              <a:buFont typeface="Arial" panose="020B0604020202020204" pitchFamily="34" charset="0"/>
              <a:buChar char="•"/>
            </a:pPr>
            <a:r>
              <a:rPr lang="en-IN" sz="2500" dirty="0"/>
              <a:t>This invokes a </a:t>
            </a:r>
            <a:r>
              <a:rPr lang="en-IN" sz="2500" dirty="0">
                <a:solidFill>
                  <a:srgbClr val="FFFF00"/>
                </a:solidFill>
              </a:rPr>
              <a:t>process on the machine running Terraform</a:t>
            </a:r>
            <a:r>
              <a:rPr lang="en-IN" sz="2500" dirty="0"/>
              <a:t>, not on the resource. </a:t>
            </a:r>
            <a:endParaRPr lang="en-US" sz="2500" dirty="0"/>
          </a:p>
        </p:txBody>
      </p:sp>
      <p:pic>
        <p:nvPicPr>
          <p:cNvPr id="5" name="Picture 4">
            <a:extLst>
              <a:ext uri="{FF2B5EF4-FFF2-40B4-BE49-F238E27FC236}">
                <a16:creationId xmlns:a16="http://schemas.microsoft.com/office/drawing/2014/main" xmlns="" id="{90A89AAA-C4BC-D64C-9E65-66B5914406AF}"/>
              </a:ext>
            </a:extLst>
          </p:cNvPr>
          <p:cNvPicPr>
            <a:picLocks noChangeAspect="1"/>
          </p:cNvPicPr>
          <p:nvPr/>
        </p:nvPicPr>
        <p:blipFill>
          <a:blip r:embed="rId2"/>
          <a:stretch>
            <a:fillRect/>
          </a:stretch>
        </p:blipFill>
        <p:spPr>
          <a:xfrm>
            <a:off x="1005840" y="2476356"/>
            <a:ext cx="13247370" cy="3863816"/>
          </a:xfrm>
          <a:prstGeom prst="rect">
            <a:avLst/>
          </a:prstGeom>
        </p:spPr>
      </p:pic>
      <p:sp>
        <p:nvSpPr>
          <p:cNvPr id="7" name="Rounded Rectangle 6">
            <a:extLst>
              <a:ext uri="{FF2B5EF4-FFF2-40B4-BE49-F238E27FC236}">
                <a16:creationId xmlns:a16="http://schemas.microsoft.com/office/drawing/2014/main" xmlns="" id="{36A13472-EE1E-3245-AE16-D7D8322D8C15}"/>
              </a:ext>
            </a:extLst>
          </p:cNvPr>
          <p:cNvSpPr/>
          <p:nvPr/>
        </p:nvSpPr>
        <p:spPr>
          <a:xfrm>
            <a:off x="271307" y="6697980"/>
            <a:ext cx="6495253" cy="78867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Creation Time Provisioner (by default)</a:t>
            </a:r>
          </a:p>
        </p:txBody>
      </p:sp>
      <p:sp>
        <p:nvSpPr>
          <p:cNvPr id="10" name="Rounded Rectangle 9">
            <a:extLst>
              <a:ext uri="{FF2B5EF4-FFF2-40B4-BE49-F238E27FC236}">
                <a16:creationId xmlns:a16="http://schemas.microsoft.com/office/drawing/2014/main" xmlns="" id="{36F7BD72-E4A7-B64A-8410-A12D75FAD670}"/>
              </a:ext>
            </a:extLst>
          </p:cNvPr>
          <p:cNvSpPr/>
          <p:nvPr/>
        </p:nvSpPr>
        <p:spPr>
          <a:xfrm>
            <a:off x="7521737" y="6671644"/>
            <a:ext cx="6495253" cy="78867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Destroy Time Provisioner (when = destroy)</a:t>
            </a:r>
          </a:p>
        </p:txBody>
      </p:sp>
    </p:spTree>
    <p:extLst>
      <p:ext uri="{BB962C8B-B14F-4D97-AF65-F5344CB8AC3E}">
        <p14:creationId xmlns:p14="http://schemas.microsoft.com/office/powerpoint/2010/main" val="3804238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down)">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down)">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wipe(down)">
                                      <p:cBhvr>
                                        <p:cTn id="20" dur="500"/>
                                        <p:tgtEl>
                                          <p:spTgt spid="7"/>
                                        </p:tgtEl>
                                      </p:cBhvr>
                                    </p:animEffect>
                                  </p:childTnLst>
                                </p:cTn>
                              </p:par>
                              <p:par>
                                <p:cTn id="21" presetID="22" presetClass="entr" presetSubtype="4"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wipe(down)">
                                      <p:cBhvr>
                                        <p:cTn id="2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P spid="7" grpId="0" animBg="1"/>
      <p:bldP spid="10" grpId="0" animBg="1"/>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55DBFADC-AF8D-8A4F-AC53-0E58952E4271}"/>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4" name="Title 3">
            <a:extLst>
              <a:ext uri="{FF2B5EF4-FFF2-40B4-BE49-F238E27FC236}">
                <a16:creationId xmlns:a16="http://schemas.microsoft.com/office/drawing/2014/main" xmlns="" id="{71612061-93B3-494B-93B5-8F9A2AD0BD79}"/>
              </a:ext>
            </a:extLst>
          </p:cNvPr>
          <p:cNvSpPr>
            <a:spLocks noGrp="1"/>
          </p:cNvSpPr>
          <p:nvPr>
            <p:ph type="title"/>
          </p:nvPr>
        </p:nvSpPr>
        <p:spPr>
          <a:xfrm>
            <a:off x="1005840" y="-113529"/>
            <a:ext cx="12618720" cy="1188851"/>
          </a:xfrm>
        </p:spPr>
        <p:txBody>
          <a:bodyPr/>
          <a:lstStyle/>
          <a:p>
            <a:r>
              <a:rPr lang="en-US" dirty="0"/>
              <a:t>remote-exec Provisioner</a:t>
            </a:r>
          </a:p>
        </p:txBody>
      </p:sp>
      <p:sp>
        <p:nvSpPr>
          <p:cNvPr id="6" name="Rounded Rectangle 5">
            <a:extLst>
              <a:ext uri="{FF2B5EF4-FFF2-40B4-BE49-F238E27FC236}">
                <a16:creationId xmlns:a16="http://schemas.microsoft.com/office/drawing/2014/main" xmlns="" id="{DB55FFFC-3B2C-994D-BEF5-280233241DFB}"/>
              </a:ext>
            </a:extLst>
          </p:cNvPr>
          <p:cNvSpPr/>
          <p:nvPr/>
        </p:nvSpPr>
        <p:spPr>
          <a:xfrm>
            <a:off x="271307" y="975025"/>
            <a:ext cx="2743200" cy="1483617"/>
          </a:xfrm>
          <a:prstGeom prst="round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remote-exec Provisioner</a:t>
            </a:r>
          </a:p>
        </p:txBody>
      </p:sp>
      <p:sp>
        <p:nvSpPr>
          <p:cNvPr id="9" name="Rounded Rectangle 8">
            <a:extLst>
              <a:ext uri="{FF2B5EF4-FFF2-40B4-BE49-F238E27FC236}">
                <a16:creationId xmlns:a16="http://schemas.microsoft.com/office/drawing/2014/main" xmlns="" id="{FB9BF4CD-8944-044F-88CE-8EF4550A5562}"/>
              </a:ext>
            </a:extLst>
          </p:cNvPr>
          <p:cNvSpPr/>
          <p:nvPr/>
        </p:nvSpPr>
        <p:spPr>
          <a:xfrm>
            <a:off x="3577214" y="975025"/>
            <a:ext cx="10942654" cy="1483617"/>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Arial" panose="020B0604020202020204" pitchFamily="34" charset="0"/>
              <a:buChar char="•"/>
            </a:pPr>
            <a:r>
              <a:rPr lang="en-IN" sz="2500" dirty="0"/>
              <a:t>The </a:t>
            </a:r>
            <a:r>
              <a:rPr lang="en-IN" sz="2500" dirty="0">
                <a:solidFill>
                  <a:srgbClr val="FFFF00"/>
                </a:solidFill>
              </a:rPr>
              <a:t>remote-exec</a:t>
            </a:r>
            <a:r>
              <a:rPr lang="en-IN" sz="2500" dirty="0"/>
              <a:t> provisioner </a:t>
            </a:r>
            <a:r>
              <a:rPr lang="en-IN" sz="2500" dirty="0">
                <a:solidFill>
                  <a:srgbClr val="FFFF00"/>
                </a:solidFill>
              </a:rPr>
              <a:t>invokes a script on a remote resource </a:t>
            </a:r>
            <a:r>
              <a:rPr lang="en-IN" sz="2500" dirty="0"/>
              <a:t>after it is </a:t>
            </a:r>
            <a:r>
              <a:rPr lang="en-IN" sz="2500" dirty="0">
                <a:solidFill>
                  <a:srgbClr val="FFFF00"/>
                </a:solidFill>
              </a:rPr>
              <a:t>created</a:t>
            </a:r>
            <a:r>
              <a:rPr lang="en-IN" sz="2500" dirty="0"/>
              <a:t>. </a:t>
            </a:r>
          </a:p>
          <a:p>
            <a:pPr marL="342900" indent="-342900">
              <a:buFont typeface="Arial" panose="020B0604020202020204" pitchFamily="34" charset="0"/>
              <a:buChar char="•"/>
            </a:pPr>
            <a:r>
              <a:rPr lang="en-IN" sz="2500" dirty="0"/>
              <a:t>This can be used to </a:t>
            </a:r>
            <a:r>
              <a:rPr lang="en-IN" sz="2500" dirty="0">
                <a:solidFill>
                  <a:srgbClr val="FFFF00"/>
                </a:solidFill>
              </a:rPr>
              <a:t>run a configuration management tool</a:t>
            </a:r>
            <a:r>
              <a:rPr lang="en-IN" sz="2500" dirty="0"/>
              <a:t>, </a:t>
            </a:r>
            <a:r>
              <a:rPr lang="en-IN" sz="2500" dirty="0">
                <a:solidFill>
                  <a:srgbClr val="FFFF00"/>
                </a:solidFill>
              </a:rPr>
              <a:t>bootstrap</a:t>
            </a:r>
            <a:r>
              <a:rPr lang="en-IN" sz="2500" dirty="0"/>
              <a:t> into a cluster, etc. </a:t>
            </a:r>
            <a:endParaRPr lang="en-US" sz="2500" dirty="0"/>
          </a:p>
        </p:txBody>
      </p:sp>
      <p:pic>
        <p:nvPicPr>
          <p:cNvPr id="3" name="Picture 2">
            <a:extLst>
              <a:ext uri="{FF2B5EF4-FFF2-40B4-BE49-F238E27FC236}">
                <a16:creationId xmlns:a16="http://schemas.microsoft.com/office/drawing/2014/main" xmlns="" id="{FB8B2591-B4D2-BE44-B788-3E55F29128D0}"/>
              </a:ext>
            </a:extLst>
          </p:cNvPr>
          <p:cNvPicPr>
            <a:picLocks noChangeAspect="1"/>
          </p:cNvPicPr>
          <p:nvPr/>
        </p:nvPicPr>
        <p:blipFill>
          <a:blip r:embed="rId2"/>
          <a:stretch>
            <a:fillRect/>
          </a:stretch>
        </p:blipFill>
        <p:spPr>
          <a:xfrm>
            <a:off x="777240" y="2780922"/>
            <a:ext cx="13075920" cy="4638005"/>
          </a:xfrm>
          <a:prstGeom prst="rect">
            <a:avLst/>
          </a:prstGeom>
        </p:spPr>
      </p:pic>
    </p:spTree>
    <p:extLst>
      <p:ext uri="{BB962C8B-B14F-4D97-AF65-F5344CB8AC3E}">
        <p14:creationId xmlns:p14="http://schemas.microsoft.com/office/powerpoint/2010/main" val="1869418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down)">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down)">
                                      <p:cBhvr>
                                        <p:cTn id="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55DBFADC-AF8D-8A4F-AC53-0E58952E4271}"/>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4" name="Title 3">
            <a:extLst>
              <a:ext uri="{FF2B5EF4-FFF2-40B4-BE49-F238E27FC236}">
                <a16:creationId xmlns:a16="http://schemas.microsoft.com/office/drawing/2014/main" xmlns="" id="{71612061-93B3-494B-93B5-8F9A2AD0BD79}"/>
              </a:ext>
            </a:extLst>
          </p:cNvPr>
          <p:cNvSpPr>
            <a:spLocks noGrp="1"/>
          </p:cNvSpPr>
          <p:nvPr>
            <p:ph type="title"/>
          </p:nvPr>
        </p:nvSpPr>
        <p:spPr>
          <a:xfrm>
            <a:off x="1005840" y="-113529"/>
            <a:ext cx="12618720" cy="1188851"/>
          </a:xfrm>
        </p:spPr>
        <p:txBody>
          <a:bodyPr/>
          <a:lstStyle/>
          <a:p>
            <a:r>
              <a:rPr lang="en-US" dirty="0"/>
              <a:t>Null-Resource &amp; Provisioners</a:t>
            </a:r>
          </a:p>
        </p:txBody>
      </p:sp>
      <p:sp>
        <p:nvSpPr>
          <p:cNvPr id="6" name="Rounded Rectangle 5">
            <a:extLst>
              <a:ext uri="{FF2B5EF4-FFF2-40B4-BE49-F238E27FC236}">
                <a16:creationId xmlns:a16="http://schemas.microsoft.com/office/drawing/2014/main" xmlns="" id="{DB55FFFC-3B2C-994D-BEF5-280233241DFB}"/>
              </a:ext>
            </a:extLst>
          </p:cNvPr>
          <p:cNvSpPr/>
          <p:nvPr/>
        </p:nvSpPr>
        <p:spPr>
          <a:xfrm>
            <a:off x="271307" y="975025"/>
            <a:ext cx="2743200" cy="2521801"/>
          </a:xfrm>
          <a:prstGeom prst="round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err="1"/>
              <a:t>null_resource</a:t>
            </a:r>
            <a:endParaRPr lang="en-US" sz="3000" dirty="0"/>
          </a:p>
        </p:txBody>
      </p:sp>
      <p:sp>
        <p:nvSpPr>
          <p:cNvPr id="9" name="Rounded Rectangle 8">
            <a:extLst>
              <a:ext uri="{FF2B5EF4-FFF2-40B4-BE49-F238E27FC236}">
                <a16:creationId xmlns:a16="http://schemas.microsoft.com/office/drawing/2014/main" xmlns="" id="{FB9BF4CD-8944-044F-88CE-8EF4550A5562}"/>
              </a:ext>
            </a:extLst>
          </p:cNvPr>
          <p:cNvSpPr/>
          <p:nvPr/>
        </p:nvSpPr>
        <p:spPr>
          <a:xfrm>
            <a:off x="3577214" y="975025"/>
            <a:ext cx="10942654" cy="2521801"/>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Arial" panose="020B0604020202020204" pitchFamily="34" charset="0"/>
              <a:buChar char="•"/>
            </a:pPr>
            <a:r>
              <a:rPr lang="en-IN" sz="2500" dirty="0"/>
              <a:t>If you need to run provisioners </a:t>
            </a:r>
            <a:r>
              <a:rPr lang="en-IN" sz="2500" dirty="0">
                <a:solidFill>
                  <a:srgbClr val="FFFF00"/>
                </a:solidFill>
              </a:rPr>
              <a:t>that aren't directly associated </a:t>
            </a:r>
            <a:r>
              <a:rPr lang="en-IN" sz="2500" dirty="0"/>
              <a:t>with a specific resource, you can associate them with a </a:t>
            </a:r>
            <a:r>
              <a:rPr lang="en-IN" sz="2500" dirty="0" err="1">
                <a:solidFill>
                  <a:srgbClr val="FFFF00"/>
                </a:solidFill>
              </a:rPr>
              <a:t>null_resource</a:t>
            </a:r>
            <a:r>
              <a:rPr lang="en-IN" sz="2500" dirty="0"/>
              <a:t>.</a:t>
            </a:r>
          </a:p>
          <a:p>
            <a:pPr marL="342900" indent="-342900">
              <a:buFont typeface="Arial" panose="020B0604020202020204" pitchFamily="34" charset="0"/>
              <a:buChar char="•"/>
            </a:pPr>
            <a:r>
              <a:rPr lang="en-US" sz="2500" dirty="0"/>
              <a:t>Instances of </a:t>
            </a:r>
            <a:r>
              <a:rPr lang="en-US" sz="2500" dirty="0" err="1">
                <a:solidFill>
                  <a:srgbClr val="FFFF00"/>
                </a:solidFill>
              </a:rPr>
              <a:t>null_resource</a:t>
            </a:r>
            <a:r>
              <a:rPr lang="en-US" sz="2500" dirty="0">
                <a:solidFill>
                  <a:srgbClr val="FFFF00"/>
                </a:solidFill>
              </a:rPr>
              <a:t> </a:t>
            </a:r>
            <a:r>
              <a:rPr lang="en-US" sz="2500" dirty="0"/>
              <a:t>are treated like normal resources, but they </a:t>
            </a:r>
            <a:r>
              <a:rPr lang="en-US" sz="2500" dirty="0">
                <a:solidFill>
                  <a:srgbClr val="FFFF00"/>
                </a:solidFill>
              </a:rPr>
              <a:t>don't do anything.</a:t>
            </a:r>
            <a:r>
              <a:rPr lang="en-US" sz="2500" dirty="0"/>
              <a:t> </a:t>
            </a:r>
          </a:p>
          <a:p>
            <a:pPr marL="342900" indent="-342900">
              <a:buFont typeface="Arial" panose="020B0604020202020204" pitchFamily="34" charset="0"/>
              <a:buChar char="•"/>
            </a:pPr>
            <a:r>
              <a:rPr lang="en-US" sz="2500" dirty="0"/>
              <a:t>Same as other resource, you can configure </a:t>
            </a:r>
            <a:r>
              <a:rPr lang="en-US" sz="2500" dirty="0">
                <a:solidFill>
                  <a:srgbClr val="FFFF00"/>
                </a:solidFill>
              </a:rPr>
              <a:t>provisioners</a:t>
            </a:r>
            <a:r>
              <a:rPr lang="en-US" sz="2500" dirty="0"/>
              <a:t> and </a:t>
            </a:r>
            <a:r>
              <a:rPr lang="en-US" sz="2500" dirty="0">
                <a:solidFill>
                  <a:srgbClr val="FFFF00"/>
                </a:solidFill>
              </a:rPr>
              <a:t>connection details</a:t>
            </a:r>
            <a:r>
              <a:rPr lang="en-US" sz="2500" dirty="0"/>
              <a:t> on a </a:t>
            </a:r>
            <a:r>
              <a:rPr lang="en-US" sz="2500" dirty="0" err="1"/>
              <a:t>null_resource</a:t>
            </a:r>
            <a:r>
              <a:rPr lang="en-US" sz="2500" dirty="0"/>
              <a:t>. </a:t>
            </a:r>
          </a:p>
        </p:txBody>
      </p:sp>
      <p:pic>
        <p:nvPicPr>
          <p:cNvPr id="3" name="Picture 2">
            <a:extLst>
              <a:ext uri="{FF2B5EF4-FFF2-40B4-BE49-F238E27FC236}">
                <a16:creationId xmlns:a16="http://schemas.microsoft.com/office/drawing/2014/main" xmlns="" id="{7BB097EF-065C-9C4A-97C8-B4F06BD3B6E9}"/>
              </a:ext>
            </a:extLst>
          </p:cNvPr>
          <p:cNvPicPr>
            <a:picLocks noChangeAspect="1"/>
          </p:cNvPicPr>
          <p:nvPr/>
        </p:nvPicPr>
        <p:blipFill>
          <a:blip r:embed="rId2"/>
          <a:stretch>
            <a:fillRect/>
          </a:stretch>
        </p:blipFill>
        <p:spPr>
          <a:xfrm>
            <a:off x="1642907" y="3991610"/>
            <a:ext cx="11554460" cy="3001452"/>
          </a:xfrm>
          <a:prstGeom prst="rect">
            <a:avLst/>
          </a:prstGeom>
        </p:spPr>
      </p:pic>
    </p:spTree>
    <p:extLst>
      <p:ext uri="{BB962C8B-B14F-4D97-AF65-F5344CB8AC3E}">
        <p14:creationId xmlns:p14="http://schemas.microsoft.com/office/powerpoint/2010/main" val="2163263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down)">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down)">
                                      <p:cBhvr>
                                        <p:cTn id="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55DBFADC-AF8D-8A4F-AC53-0E58952E4271}"/>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4" name="Title 3">
            <a:extLst>
              <a:ext uri="{FF2B5EF4-FFF2-40B4-BE49-F238E27FC236}">
                <a16:creationId xmlns:a16="http://schemas.microsoft.com/office/drawing/2014/main" xmlns="" id="{71612061-93B3-494B-93B5-8F9A2AD0BD79}"/>
              </a:ext>
            </a:extLst>
          </p:cNvPr>
          <p:cNvSpPr>
            <a:spLocks noGrp="1"/>
          </p:cNvSpPr>
          <p:nvPr>
            <p:ph type="title"/>
          </p:nvPr>
        </p:nvSpPr>
        <p:spPr>
          <a:xfrm>
            <a:off x="1005840" y="-113529"/>
            <a:ext cx="12618720" cy="1188851"/>
          </a:xfrm>
        </p:spPr>
        <p:txBody>
          <a:bodyPr/>
          <a:lstStyle/>
          <a:p>
            <a:r>
              <a:rPr lang="en-US" dirty="0"/>
              <a:t>Null-Resource &amp; Provisioners</a:t>
            </a:r>
          </a:p>
        </p:txBody>
      </p:sp>
      <p:pic>
        <p:nvPicPr>
          <p:cNvPr id="5" name="Picture 4">
            <a:extLst>
              <a:ext uri="{FF2B5EF4-FFF2-40B4-BE49-F238E27FC236}">
                <a16:creationId xmlns:a16="http://schemas.microsoft.com/office/drawing/2014/main" xmlns="" id="{1F3F0A7D-6820-4A48-944A-8A30E507A4C0}"/>
              </a:ext>
            </a:extLst>
          </p:cNvPr>
          <p:cNvPicPr>
            <a:picLocks noChangeAspect="1"/>
          </p:cNvPicPr>
          <p:nvPr/>
        </p:nvPicPr>
        <p:blipFill>
          <a:blip r:embed="rId2"/>
          <a:stretch>
            <a:fillRect/>
          </a:stretch>
        </p:blipFill>
        <p:spPr>
          <a:xfrm>
            <a:off x="2949938" y="920864"/>
            <a:ext cx="8948692" cy="6550149"/>
          </a:xfrm>
          <a:prstGeom prst="rect">
            <a:avLst/>
          </a:prstGeom>
        </p:spPr>
      </p:pic>
    </p:spTree>
    <p:extLst>
      <p:ext uri="{BB962C8B-B14F-4D97-AF65-F5344CB8AC3E}">
        <p14:creationId xmlns:p14="http://schemas.microsoft.com/office/powerpoint/2010/main" val="20715397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pPr algn="l"/>
            <a:r>
              <a:rPr lang="en-US" smtClean="0"/>
              <a:t>© Gopal</a:t>
            </a:r>
            <a:endParaRPr lang="en-GB" dirty="0"/>
          </a:p>
        </p:txBody>
      </p:sp>
      <p:sp>
        <p:nvSpPr>
          <p:cNvPr id="3" name="Content Placeholder 2"/>
          <p:cNvSpPr>
            <a:spLocks noGrp="1"/>
          </p:cNvSpPr>
          <p:nvPr>
            <p:ph idx="1"/>
          </p:nvPr>
        </p:nvSpPr>
        <p:spPr/>
        <p:txBody>
          <a:bodyPr/>
          <a:lstStyle/>
          <a:p>
            <a:endParaRPr lang="en-US"/>
          </a:p>
        </p:txBody>
      </p:sp>
      <p:sp>
        <p:nvSpPr>
          <p:cNvPr id="4" name="Title 3"/>
          <p:cNvSpPr>
            <a:spLocks noGrp="1"/>
          </p:cNvSpPr>
          <p:nvPr>
            <p:ph type="title"/>
          </p:nvPr>
        </p:nvSpPr>
        <p:spPr/>
        <p:txBody>
          <a:bodyPr/>
          <a:lstStyle/>
          <a:p>
            <a:endParaRPr lang="en-US"/>
          </a:p>
        </p:txBody>
      </p:sp>
    </p:spTree>
    <p:extLst>
      <p:ext uri="{BB962C8B-B14F-4D97-AF65-F5344CB8AC3E}">
        <p14:creationId xmlns:p14="http://schemas.microsoft.com/office/powerpoint/2010/main" val="2585114609"/>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55DBFADC-AF8D-8A4F-AC53-0E58952E4271}"/>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4" name="Title 3">
            <a:extLst>
              <a:ext uri="{FF2B5EF4-FFF2-40B4-BE49-F238E27FC236}">
                <a16:creationId xmlns:a16="http://schemas.microsoft.com/office/drawing/2014/main" xmlns="" id="{71612061-93B3-494B-93B5-8F9A2AD0BD79}"/>
              </a:ext>
            </a:extLst>
          </p:cNvPr>
          <p:cNvSpPr>
            <a:spLocks noGrp="1"/>
          </p:cNvSpPr>
          <p:nvPr>
            <p:ph type="title"/>
          </p:nvPr>
        </p:nvSpPr>
        <p:spPr>
          <a:xfrm>
            <a:off x="1005840" y="-113529"/>
            <a:ext cx="12618720" cy="1188851"/>
          </a:xfrm>
        </p:spPr>
        <p:txBody>
          <a:bodyPr/>
          <a:lstStyle/>
          <a:p>
            <a:r>
              <a:rPr lang="en-US" dirty="0"/>
              <a:t>Null-Resource &amp; Provisioners</a:t>
            </a:r>
          </a:p>
        </p:txBody>
      </p:sp>
      <p:pic>
        <p:nvPicPr>
          <p:cNvPr id="3" name="Picture 2">
            <a:extLst>
              <a:ext uri="{FF2B5EF4-FFF2-40B4-BE49-F238E27FC236}">
                <a16:creationId xmlns:a16="http://schemas.microsoft.com/office/drawing/2014/main" xmlns="" id="{59C69339-0495-0244-8F14-77E2D6303BA9}"/>
              </a:ext>
            </a:extLst>
          </p:cNvPr>
          <p:cNvPicPr>
            <a:picLocks noChangeAspect="1"/>
          </p:cNvPicPr>
          <p:nvPr/>
        </p:nvPicPr>
        <p:blipFill>
          <a:blip r:embed="rId2"/>
          <a:stretch>
            <a:fillRect/>
          </a:stretch>
        </p:blipFill>
        <p:spPr>
          <a:xfrm>
            <a:off x="502920" y="2715774"/>
            <a:ext cx="13624560" cy="2798052"/>
          </a:xfrm>
          <a:prstGeom prst="rect">
            <a:avLst/>
          </a:prstGeom>
        </p:spPr>
      </p:pic>
    </p:spTree>
    <p:extLst>
      <p:ext uri="{BB962C8B-B14F-4D97-AF65-F5344CB8AC3E}">
        <p14:creationId xmlns:p14="http://schemas.microsoft.com/office/powerpoint/2010/main" val="518235150"/>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15E43A2E-4344-6D45-9E13-17163FC12F36}"/>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4" name="Title 3">
            <a:extLst>
              <a:ext uri="{FF2B5EF4-FFF2-40B4-BE49-F238E27FC236}">
                <a16:creationId xmlns:a16="http://schemas.microsoft.com/office/drawing/2014/main" xmlns="" id="{E953222D-0EC3-5542-9C6B-6C76AAF4920A}"/>
              </a:ext>
            </a:extLst>
          </p:cNvPr>
          <p:cNvSpPr>
            <a:spLocks noGrp="1"/>
          </p:cNvSpPr>
          <p:nvPr>
            <p:ph type="title"/>
          </p:nvPr>
        </p:nvSpPr>
        <p:spPr>
          <a:xfrm>
            <a:off x="155749" y="0"/>
            <a:ext cx="14318901" cy="1188851"/>
          </a:xfrm>
        </p:spPr>
        <p:txBody>
          <a:bodyPr>
            <a:normAutofit/>
          </a:bodyPr>
          <a:lstStyle/>
          <a:p>
            <a:r>
              <a:rPr lang="en-US" sz="4400" dirty="0">
                <a:solidFill>
                  <a:srgbClr val="00B050"/>
                </a:solidFill>
              </a:rPr>
              <a:t>Practical </a:t>
            </a:r>
            <a:r>
              <a:rPr lang="en-US" sz="4400" dirty="0"/>
              <a:t>Examples &amp; </a:t>
            </a:r>
            <a:r>
              <a:rPr lang="en-US" sz="4400" dirty="0">
                <a:solidFill>
                  <a:srgbClr val="00B050"/>
                </a:solidFill>
              </a:rPr>
              <a:t>Step-by-Step</a:t>
            </a:r>
            <a:r>
              <a:rPr lang="en-US" sz="4400" dirty="0"/>
              <a:t> Documentation on </a:t>
            </a:r>
            <a:r>
              <a:rPr lang="en-US" sz="4400" dirty="0" err="1"/>
              <a:t>Github</a:t>
            </a:r>
            <a:endParaRPr lang="en-US" sz="4400" dirty="0"/>
          </a:p>
        </p:txBody>
      </p:sp>
      <p:sp>
        <p:nvSpPr>
          <p:cNvPr id="8" name="Rounded Rectangle 7">
            <a:extLst>
              <a:ext uri="{FF2B5EF4-FFF2-40B4-BE49-F238E27FC236}">
                <a16:creationId xmlns:a16="http://schemas.microsoft.com/office/drawing/2014/main" xmlns="" id="{CF12B3F3-04C3-2342-AE1D-98825B34ACD1}"/>
              </a:ext>
            </a:extLst>
          </p:cNvPr>
          <p:cNvSpPr/>
          <p:nvPr/>
        </p:nvSpPr>
        <p:spPr>
          <a:xfrm>
            <a:off x="10458450" y="4696525"/>
            <a:ext cx="2640330" cy="593233"/>
          </a:xfrm>
          <a:prstGeom prst="round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xmlns="" id="{CFB7289C-D1DF-9841-81FA-5F8427A7791A}"/>
              </a:ext>
            </a:extLst>
          </p:cNvPr>
          <p:cNvPicPr>
            <a:picLocks noChangeAspect="1"/>
          </p:cNvPicPr>
          <p:nvPr/>
        </p:nvPicPr>
        <p:blipFill>
          <a:blip r:embed="rId2"/>
          <a:stretch>
            <a:fillRect/>
          </a:stretch>
        </p:blipFill>
        <p:spPr>
          <a:xfrm>
            <a:off x="291702" y="1187658"/>
            <a:ext cx="4013200" cy="4102100"/>
          </a:xfrm>
          <a:prstGeom prst="rect">
            <a:avLst/>
          </a:prstGeom>
        </p:spPr>
      </p:pic>
      <p:pic>
        <p:nvPicPr>
          <p:cNvPr id="9" name="Picture 8">
            <a:extLst>
              <a:ext uri="{FF2B5EF4-FFF2-40B4-BE49-F238E27FC236}">
                <a16:creationId xmlns:a16="http://schemas.microsoft.com/office/drawing/2014/main" xmlns="" id="{DB027091-9B18-EF47-8FEF-9D202DD9C7BF}"/>
              </a:ext>
            </a:extLst>
          </p:cNvPr>
          <p:cNvPicPr>
            <a:picLocks noChangeAspect="1"/>
          </p:cNvPicPr>
          <p:nvPr/>
        </p:nvPicPr>
        <p:blipFill>
          <a:blip r:embed="rId3"/>
          <a:stretch>
            <a:fillRect/>
          </a:stretch>
        </p:blipFill>
        <p:spPr>
          <a:xfrm>
            <a:off x="2720340" y="5527040"/>
            <a:ext cx="9932670" cy="1661254"/>
          </a:xfrm>
          <a:prstGeom prst="rect">
            <a:avLst/>
          </a:prstGeom>
        </p:spPr>
      </p:pic>
      <p:sp>
        <p:nvSpPr>
          <p:cNvPr id="10" name="Rounded Rectangle 9">
            <a:extLst>
              <a:ext uri="{FF2B5EF4-FFF2-40B4-BE49-F238E27FC236}">
                <a16:creationId xmlns:a16="http://schemas.microsoft.com/office/drawing/2014/main" xmlns="" id="{0CAF12C2-C3CB-8542-8457-9099E95BCD6A}"/>
              </a:ext>
            </a:extLst>
          </p:cNvPr>
          <p:cNvSpPr/>
          <p:nvPr/>
        </p:nvSpPr>
        <p:spPr>
          <a:xfrm>
            <a:off x="10595275" y="5764434"/>
            <a:ext cx="1886220" cy="1276446"/>
          </a:xfrm>
          <a:prstGeom prst="roundRect">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xmlns="" id="{FE610642-84D8-0341-BD60-2BB1DF5E336C}"/>
              </a:ext>
            </a:extLst>
          </p:cNvPr>
          <p:cNvSpPr txBox="1"/>
          <p:nvPr/>
        </p:nvSpPr>
        <p:spPr>
          <a:xfrm>
            <a:off x="10595275" y="4758683"/>
            <a:ext cx="2353273" cy="430887"/>
          </a:xfrm>
          <a:prstGeom prst="rect">
            <a:avLst/>
          </a:prstGeom>
          <a:noFill/>
        </p:spPr>
        <p:txBody>
          <a:bodyPr wrap="none" rtlCol="0">
            <a:spAutoFit/>
          </a:bodyPr>
          <a:lstStyle/>
          <a:p>
            <a:r>
              <a:rPr lang="en-US" b="1" dirty="0">
                <a:solidFill>
                  <a:srgbClr val="C00000"/>
                </a:solidFill>
              </a:rPr>
              <a:t>1 Hour 20 Minutes</a:t>
            </a:r>
          </a:p>
        </p:txBody>
      </p:sp>
    </p:spTree>
    <p:extLst>
      <p:ext uri="{BB962C8B-B14F-4D97-AF65-F5344CB8AC3E}">
        <p14:creationId xmlns:p14="http://schemas.microsoft.com/office/powerpoint/2010/main" val="423601521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A0A0BD00-D8DC-45C9-9C82-0E8430B96A5E}"/>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8" name="Content Placeholder 2">
            <a:extLst>
              <a:ext uri="{FF2B5EF4-FFF2-40B4-BE49-F238E27FC236}">
                <a16:creationId xmlns:a16="http://schemas.microsoft.com/office/drawing/2014/main" xmlns="" id="{09329F3B-B988-4BA0-9BEA-4847C35EA442}"/>
              </a:ext>
            </a:extLst>
          </p:cNvPr>
          <p:cNvSpPr>
            <a:spLocks noGrp="1"/>
          </p:cNvSpPr>
          <p:nvPr>
            <p:ph idx="1"/>
          </p:nvPr>
        </p:nvSpPr>
        <p:spPr>
          <a:xfrm>
            <a:off x="2722451" y="2877957"/>
            <a:ext cx="8489371" cy="2321286"/>
          </a:xfrm>
        </p:spPr>
        <p:txBody>
          <a:bodyPr>
            <a:noAutofit/>
          </a:bodyPr>
          <a:lstStyle/>
          <a:p>
            <a:pPr marL="0" indent="0" algn="ctr">
              <a:buNone/>
            </a:pPr>
            <a:r>
              <a:rPr lang="en-US" sz="7000" b="1" dirty="0">
                <a:solidFill>
                  <a:schemeClr val="accent6">
                    <a:lumMod val="75000"/>
                  </a:schemeClr>
                </a:solidFill>
              </a:rPr>
              <a:t>Terraform</a:t>
            </a:r>
          </a:p>
          <a:p>
            <a:pPr marL="0" indent="0" algn="ctr">
              <a:buNone/>
            </a:pPr>
            <a:r>
              <a:rPr lang="en-US" sz="7000" b="1" dirty="0">
                <a:solidFill>
                  <a:srgbClr val="00B050"/>
                </a:solidFill>
              </a:rPr>
              <a:t>Modules</a:t>
            </a:r>
          </a:p>
        </p:txBody>
      </p:sp>
      <p:pic>
        <p:nvPicPr>
          <p:cNvPr id="3" name="Picture 2" descr="HashiCorp Terraform">
            <a:extLst>
              <a:ext uri="{FF2B5EF4-FFF2-40B4-BE49-F238E27FC236}">
                <a16:creationId xmlns:a16="http://schemas.microsoft.com/office/drawing/2014/main" xmlns=""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67353" y="1503218"/>
            <a:ext cx="4918363" cy="4918363"/>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xmlns=""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xmlns=""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xmlns=""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xmlns="" id="{B68E18CB-E63A-4B49-A823-BB437DC1CA79}"/>
              </a:ext>
            </a:extLst>
          </p:cNvPr>
          <p:cNvPicPr>
            <a:picLocks noChangeAspect="1"/>
          </p:cNvPicPr>
          <p:nvPr/>
        </p:nvPicPr>
        <p:blipFill>
          <a:blip r:embed="rId3"/>
          <a:stretch>
            <a:fillRect/>
          </a:stretch>
        </p:blipFill>
        <p:spPr>
          <a:xfrm>
            <a:off x="271405" y="2387917"/>
            <a:ext cx="3339911" cy="3221684"/>
          </a:xfrm>
          <a:prstGeom prst="rect">
            <a:avLst/>
          </a:prstGeom>
        </p:spPr>
      </p:pic>
    </p:spTree>
    <p:extLst>
      <p:ext uri="{BB962C8B-B14F-4D97-AF65-F5344CB8AC3E}">
        <p14:creationId xmlns:p14="http://schemas.microsoft.com/office/powerpoint/2010/main" val="148397764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08149188-79FC-5940-8F7C-38D284EB05A0}"/>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4" name="Title 3">
            <a:extLst>
              <a:ext uri="{FF2B5EF4-FFF2-40B4-BE49-F238E27FC236}">
                <a16:creationId xmlns:a16="http://schemas.microsoft.com/office/drawing/2014/main" xmlns="" id="{9216A724-3A2C-FD45-802D-485935EBD918}"/>
              </a:ext>
            </a:extLst>
          </p:cNvPr>
          <p:cNvSpPr>
            <a:spLocks noGrp="1"/>
          </p:cNvSpPr>
          <p:nvPr>
            <p:ph type="title"/>
          </p:nvPr>
        </p:nvSpPr>
        <p:spPr>
          <a:xfrm>
            <a:off x="1005840" y="-189417"/>
            <a:ext cx="12618720" cy="1188851"/>
          </a:xfrm>
        </p:spPr>
        <p:txBody>
          <a:bodyPr/>
          <a:lstStyle/>
          <a:p>
            <a:r>
              <a:rPr lang="en-US" dirty="0"/>
              <a:t>Terraform Modules</a:t>
            </a:r>
          </a:p>
        </p:txBody>
      </p:sp>
      <p:sp>
        <p:nvSpPr>
          <p:cNvPr id="5" name="Rounded Rectangle 4">
            <a:extLst>
              <a:ext uri="{FF2B5EF4-FFF2-40B4-BE49-F238E27FC236}">
                <a16:creationId xmlns:a16="http://schemas.microsoft.com/office/drawing/2014/main" xmlns="" id="{3301CD8D-ACE3-D140-99C1-D81F0E6346BA}"/>
              </a:ext>
            </a:extLst>
          </p:cNvPr>
          <p:cNvSpPr/>
          <p:nvPr/>
        </p:nvSpPr>
        <p:spPr>
          <a:xfrm>
            <a:off x="271305" y="768321"/>
            <a:ext cx="14087789" cy="1080575"/>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000" dirty="0"/>
              <a:t>Modules are </a:t>
            </a:r>
            <a:r>
              <a:rPr lang="en-IN" sz="3000" dirty="0">
                <a:solidFill>
                  <a:srgbClr val="FFFF00"/>
                </a:solidFill>
              </a:rPr>
              <a:t>containers for multiple resources </a:t>
            </a:r>
            <a:r>
              <a:rPr lang="en-IN" sz="3000" dirty="0"/>
              <a:t>that are used together. A module consists of a collection of </a:t>
            </a:r>
            <a:r>
              <a:rPr lang="en-IN" sz="3000" dirty="0">
                <a:solidFill>
                  <a:srgbClr val="FFFF00"/>
                </a:solidFill>
              </a:rPr>
              <a:t>.</a:t>
            </a:r>
            <a:r>
              <a:rPr lang="en-IN" sz="3000" dirty="0" err="1">
                <a:solidFill>
                  <a:srgbClr val="FFFF00"/>
                </a:solidFill>
              </a:rPr>
              <a:t>tf</a:t>
            </a:r>
            <a:r>
              <a:rPr lang="en-IN" sz="3000" dirty="0">
                <a:solidFill>
                  <a:srgbClr val="FFFF00"/>
                </a:solidFill>
              </a:rPr>
              <a:t> </a:t>
            </a:r>
            <a:r>
              <a:rPr lang="en-IN" sz="3000" dirty="0"/>
              <a:t>files kept together in a directory.</a:t>
            </a:r>
            <a:endParaRPr lang="en-US" sz="3000" dirty="0"/>
          </a:p>
        </p:txBody>
      </p:sp>
      <p:sp>
        <p:nvSpPr>
          <p:cNvPr id="6" name="Rounded Rectangle 5">
            <a:extLst>
              <a:ext uri="{FF2B5EF4-FFF2-40B4-BE49-F238E27FC236}">
                <a16:creationId xmlns:a16="http://schemas.microsoft.com/office/drawing/2014/main" xmlns="" id="{EBCF8D5B-D45C-A145-9D1A-C0121136E427}"/>
              </a:ext>
            </a:extLst>
          </p:cNvPr>
          <p:cNvSpPr/>
          <p:nvPr/>
        </p:nvSpPr>
        <p:spPr>
          <a:xfrm>
            <a:off x="271305" y="1875882"/>
            <a:ext cx="6842928" cy="91819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Modules are the main way to </a:t>
            </a:r>
            <a:r>
              <a:rPr lang="en-US" sz="2400" dirty="0">
                <a:solidFill>
                  <a:srgbClr val="FFFF00"/>
                </a:solidFill>
              </a:rPr>
              <a:t>package and reuse </a:t>
            </a:r>
            <a:r>
              <a:rPr lang="en-US" sz="2400" dirty="0"/>
              <a:t>resource configurations with Terraform.</a:t>
            </a:r>
          </a:p>
        </p:txBody>
      </p:sp>
      <p:sp>
        <p:nvSpPr>
          <p:cNvPr id="8" name="Rounded Rectangle 7">
            <a:extLst>
              <a:ext uri="{FF2B5EF4-FFF2-40B4-BE49-F238E27FC236}">
                <a16:creationId xmlns:a16="http://schemas.microsoft.com/office/drawing/2014/main" xmlns="" id="{24195A6E-F9AA-FA45-91F0-F7E1B5A1653D}"/>
              </a:ext>
            </a:extLst>
          </p:cNvPr>
          <p:cNvSpPr/>
          <p:nvPr/>
        </p:nvSpPr>
        <p:spPr>
          <a:xfrm>
            <a:off x="271305" y="3295472"/>
            <a:ext cx="6842928" cy="1545666"/>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Every Terraform configuration has at least one module, known as its </a:t>
            </a:r>
            <a:r>
              <a:rPr lang="en-US" sz="2400" dirty="0">
                <a:solidFill>
                  <a:srgbClr val="FFFF00"/>
                </a:solidFill>
              </a:rPr>
              <a:t>root module</a:t>
            </a:r>
            <a:r>
              <a:rPr lang="en-US" sz="2400" dirty="0"/>
              <a:t>, which consists of the resources defined in the </a:t>
            </a:r>
            <a:r>
              <a:rPr lang="en-US" sz="2400" dirty="0">
                <a:solidFill>
                  <a:srgbClr val="FFFF00"/>
                </a:solidFill>
              </a:rPr>
              <a:t>.</a:t>
            </a:r>
            <a:r>
              <a:rPr lang="en-US" sz="2400" dirty="0" err="1">
                <a:solidFill>
                  <a:srgbClr val="FFFF00"/>
                </a:solidFill>
              </a:rPr>
              <a:t>tf</a:t>
            </a:r>
            <a:r>
              <a:rPr lang="en-US" sz="2400" dirty="0">
                <a:solidFill>
                  <a:srgbClr val="FFFF00"/>
                </a:solidFill>
              </a:rPr>
              <a:t> files </a:t>
            </a:r>
            <a:r>
              <a:rPr lang="en-US" sz="2400" dirty="0"/>
              <a:t>in the </a:t>
            </a:r>
            <a:r>
              <a:rPr lang="en-US" sz="2400" dirty="0">
                <a:solidFill>
                  <a:srgbClr val="FFFF00"/>
                </a:solidFill>
              </a:rPr>
              <a:t>main working directory</a:t>
            </a:r>
          </a:p>
        </p:txBody>
      </p:sp>
      <p:sp>
        <p:nvSpPr>
          <p:cNvPr id="9" name="Rounded Rectangle 8">
            <a:extLst>
              <a:ext uri="{FF2B5EF4-FFF2-40B4-BE49-F238E27FC236}">
                <a16:creationId xmlns:a16="http://schemas.microsoft.com/office/drawing/2014/main" xmlns="" id="{B2741DDE-5E07-C14B-95F8-082EDA119E08}"/>
              </a:ext>
            </a:extLst>
          </p:cNvPr>
          <p:cNvSpPr/>
          <p:nvPr/>
        </p:nvSpPr>
        <p:spPr>
          <a:xfrm>
            <a:off x="271305" y="5237951"/>
            <a:ext cx="6842928" cy="1248111"/>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A Terraform module (usually the </a:t>
            </a:r>
            <a:r>
              <a:rPr lang="en-US" sz="2400" dirty="0">
                <a:solidFill>
                  <a:srgbClr val="FFFF00"/>
                </a:solidFill>
              </a:rPr>
              <a:t>root module </a:t>
            </a:r>
            <a:r>
              <a:rPr lang="en-US" sz="2400" dirty="0"/>
              <a:t>of a configuration) can call </a:t>
            </a:r>
            <a:r>
              <a:rPr lang="en-US" sz="2400" dirty="0">
                <a:solidFill>
                  <a:srgbClr val="FFFF00"/>
                </a:solidFill>
              </a:rPr>
              <a:t>other modules </a:t>
            </a:r>
            <a:r>
              <a:rPr lang="en-US" sz="2400" dirty="0"/>
              <a:t>to include </a:t>
            </a:r>
            <a:r>
              <a:rPr lang="en-US" sz="2400" dirty="0">
                <a:solidFill>
                  <a:srgbClr val="FFFF00"/>
                </a:solidFill>
              </a:rPr>
              <a:t>their resources </a:t>
            </a:r>
            <a:r>
              <a:rPr lang="en-US" sz="2400" dirty="0"/>
              <a:t>into the configuration.</a:t>
            </a:r>
          </a:p>
        </p:txBody>
      </p:sp>
      <p:sp>
        <p:nvSpPr>
          <p:cNvPr id="10" name="Rounded Rectangle 9">
            <a:extLst>
              <a:ext uri="{FF2B5EF4-FFF2-40B4-BE49-F238E27FC236}">
                <a16:creationId xmlns:a16="http://schemas.microsoft.com/office/drawing/2014/main" xmlns="" id="{D64841CE-3949-B244-B9CB-AD0911F5CA6C}"/>
              </a:ext>
            </a:extLst>
          </p:cNvPr>
          <p:cNvSpPr/>
          <p:nvPr/>
        </p:nvSpPr>
        <p:spPr>
          <a:xfrm>
            <a:off x="7606602" y="3295471"/>
            <a:ext cx="6752492" cy="1545665"/>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Child modules </a:t>
            </a:r>
            <a:r>
              <a:rPr lang="en-IN" dirty="0">
                <a:solidFill>
                  <a:srgbClr val="FFFF00"/>
                </a:solidFill>
              </a:rPr>
              <a:t>can be called multiple times </a:t>
            </a:r>
            <a:r>
              <a:rPr lang="en-IN" dirty="0"/>
              <a:t>within the same configuration, and </a:t>
            </a:r>
            <a:r>
              <a:rPr lang="en-IN" dirty="0">
                <a:solidFill>
                  <a:srgbClr val="FFFF00"/>
                </a:solidFill>
              </a:rPr>
              <a:t>multiple configurations </a:t>
            </a:r>
            <a:r>
              <a:rPr lang="en-IN" dirty="0"/>
              <a:t>can use the same child module.</a:t>
            </a:r>
            <a:endParaRPr lang="en-IN" sz="2400" dirty="0">
              <a:solidFill>
                <a:srgbClr val="FFFF00"/>
              </a:solidFill>
            </a:endParaRPr>
          </a:p>
        </p:txBody>
      </p:sp>
      <p:sp>
        <p:nvSpPr>
          <p:cNvPr id="11" name="Rounded Rectangle 10">
            <a:extLst>
              <a:ext uri="{FF2B5EF4-FFF2-40B4-BE49-F238E27FC236}">
                <a16:creationId xmlns:a16="http://schemas.microsoft.com/office/drawing/2014/main" xmlns="" id="{D11189C9-2CD1-2D4A-A7F5-C54B545FEAE2}"/>
              </a:ext>
            </a:extLst>
          </p:cNvPr>
          <p:cNvSpPr/>
          <p:nvPr/>
        </p:nvSpPr>
        <p:spPr>
          <a:xfrm>
            <a:off x="7606602" y="5237950"/>
            <a:ext cx="6752492" cy="1248111"/>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In addition to modules from </a:t>
            </a:r>
            <a:r>
              <a:rPr lang="en-IN" dirty="0">
                <a:solidFill>
                  <a:srgbClr val="FFFF00"/>
                </a:solidFill>
              </a:rPr>
              <a:t>the local filesystem</a:t>
            </a:r>
            <a:r>
              <a:rPr lang="en-IN" dirty="0"/>
              <a:t>, Terraform can load modules from a </a:t>
            </a:r>
            <a:r>
              <a:rPr lang="en-IN" dirty="0">
                <a:solidFill>
                  <a:srgbClr val="FFFF00"/>
                </a:solidFill>
              </a:rPr>
              <a:t>public or private registry.</a:t>
            </a:r>
            <a:endParaRPr lang="en-IN" sz="2400" dirty="0">
              <a:solidFill>
                <a:srgbClr val="FFFF00"/>
              </a:solidFill>
            </a:endParaRPr>
          </a:p>
        </p:txBody>
      </p:sp>
      <p:sp>
        <p:nvSpPr>
          <p:cNvPr id="12" name="Rounded Rectangle 11">
            <a:extLst>
              <a:ext uri="{FF2B5EF4-FFF2-40B4-BE49-F238E27FC236}">
                <a16:creationId xmlns:a16="http://schemas.microsoft.com/office/drawing/2014/main" xmlns="" id="{B5EE1C19-1715-8543-AA85-95692275A321}"/>
              </a:ext>
            </a:extLst>
          </p:cNvPr>
          <p:cNvSpPr/>
          <p:nvPr/>
        </p:nvSpPr>
        <p:spPr>
          <a:xfrm>
            <a:off x="7606602" y="6769338"/>
            <a:ext cx="6752492" cy="822183"/>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This makes it possible to </a:t>
            </a:r>
            <a:r>
              <a:rPr lang="en-IN" dirty="0">
                <a:solidFill>
                  <a:srgbClr val="FFFF00"/>
                </a:solidFill>
              </a:rPr>
              <a:t>publish modules for others to use</a:t>
            </a:r>
            <a:r>
              <a:rPr lang="en-IN" dirty="0"/>
              <a:t>, and to use modules that others have published.</a:t>
            </a:r>
            <a:endParaRPr lang="en-IN" sz="2400" dirty="0">
              <a:solidFill>
                <a:srgbClr val="FFFF00"/>
              </a:solidFill>
            </a:endParaRPr>
          </a:p>
        </p:txBody>
      </p:sp>
      <p:sp>
        <p:nvSpPr>
          <p:cNvPr id="13" name="Rounded Rectangle 12">
            <a:extLst>
              <a:ext uri="{FF2B5EF4-FFF2-40B4-BE49-F238E27FC236}">
                <a16:creationId xmlns:a16="http://schemas.microsoft.com/office/drawing/2014/main" xmlns="" id="{4376E95F-6835-0C4C-B5A5-8851A0CC3B23}"/>
              </a:ext>
            </a:extLst>
          </p:cNvPr>
          <p:cNvSpPr/>
          <p:nvPr/>
        </p:nvSpPr>
        <p:spPr>
          <a:xfrm>
            <a:off x="7516166" y="1890999"/>
            <a:ext cx="6842928" cy="91819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400" dirty="0"/>
              <a:t>A module that has been </a:t>
            </a:r>
            <a:r>
              <a:rPr lang="en-IN" sz="2400" dirty="0">
                <a:solidFill>
                  <a:srgbClr val="FFFF00"/>
                </a:solidFill>
              </a:rPr>
              <a:t>called by another module </a:t>
            </a:r>
            <a:r>
              <a:rPr lang="en-IN" sz="2400" dirty="0"/>
              <a:t>is often referred to as a </a:t>
            </a:r>
            <a:r>
              <a:rPr lang="en-IN" sz="2400" dirty="0">
                <a:solidFill>
                  <a:srgbClr val="FFFF00"/>
                </a:solidFill>
              </a:rPr>
              <a:t>child module.</a:t>
            </a:r>
          </a:p>
        </p:txBody>
      </p:sp>
    </p:spTree>
    <p:extLst>
      <p:ext uri="{BB962C8B-B14F-4D97-AF65-F5344CB8AC3E}">
        <p14:creationId xmlns:p14="http://schemas.microsoft.com/office/powerpoint/2010/main" val="2933808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down)">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down)">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wipe(down)">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wipe(down)">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wipe(down)">
                                      <p:cBhvr>
                                        <p:cTn id="32" dur="500"/>
                                        <p:tgtEl>
                                          <p:spTgt spid="11"/>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wipe(down)">
                                      <p:cBhvr>
                                        <p:cTn id="3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9" grpId="0" animBg="1"/>
      <p:bldP spid="10" grpId="0" animBg="1"/>
      <p:bldP spid="11" grpId="0" animBg="1"/>
      <p:bldP spid="12" grpId="0" animBg="1"/>
      <p:bldP spid="13" grpId="0" animBg="1"/>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08149188-79FC-5940-8F7C-38D284EB05A0}"/>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5" name="Rounded Rectangle 4">
            <a:extLst>
              <a:ext uri="{FF2B5EF4-FFF2-40B4-BE49-F238E27FC236}">
                <a16:creationId xmlns:a16="http://schemas.microsoft.com/office/drawing/2014/main" xmlns="" id="{3301CD8D-ACE3-D140-99C1-D81F0E6346BA}"/>
              </a:ext>
            </a:extLst>
          </p:cNvPr>
          <p:cNvSpPr/>
          <p:nvPr/>
        </p:nvSpPr>
        <p:spPr>
          <a:xfrm>
            <a:off x="173525" y="137427"/>
            <a:ext cx="14185570" cy="1080575"/>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4000" dirty="0"/>
              <a:t>Terraform Registry – Use Publicly Available Modules</a:t>
            </a:r>
            <a:endParaRPr lang="en-US" sz="4000" dirty="0"/>
          </a:p>
        </p:txBody>
      </p:sp>
      <p:sp>
        <p:nvSpPr>
          <p:cNvPr id="14" name="Rounded Rectangle 13">
            <a:extLst>
              <a:ext uri="{FF2B5EF4-FFF2-40B4-BE49-F238E27FC236}">
                <a16:creationId xmlns:a16="http://schemas.microsoft.com/office/drawing/2014/main" xmlns="" id="{9DE13B80-F324-2F43-8CE3-35D72D654B98}"/>
              </a:ext>
            </a:extLst>
          </p:cNvPr>
          <p:cNvSpPr/>
          <p:nvPr/>
        </p:nvSpPr>
        <p:spPr>
          <a:xfrm>
            <a:off x="173524" y="1501975"/>
            <a:ext cx="5313881" cy="1678094"/>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The </a:t>
            </a:r>
            <a:r>
              <a:rPr lang="en-IN" dirty="0">
                <a:solidFill>
                  <a:srgbClr val="FFFF00"/>
                </a:solidFill>
              </a:rPr>
              <a:t>Terraform Registry </a:t>
            </a:r>
            <a:r>
              <a:rPr lang="en-IN" dirty="0"/>
              <a:t>hosts a broad collection of </a:t>
            </a:r>
            <a:r>
              <a:rPr lang="en-IN" dirty="0">
                <a:solidFill>
                  <a:srgbClr val="FFFF00"/>
                </a:solidFill>
              </a:rPr>
              <a:t>publicly available </a:t>
            </a:r>
            <a:r>
              <a:rPr lang="en-IN" dirty="0"/>
              <a:t>Terraform modules for configuring many kinds of common infrastructure.</a:t>
            </a:r>
            <a:endParaRPr lang="en-IN" sz="2400" dirty="0">
              <a:solidFill>
                <a:srgbClr val="FFFF00"/>
              </a:solidFill>
            </a:endParaRPr>
          </a:p>
        </p:txBody>
      </p:sp>
      <p:sp>
        <p:nvSpPr>
          <p:cNvPr id="15" name="Rounded Rectangle 14">
            <a:extLst>
              <a:ext uri="{FF2B5EF4-FFF2-40B4-BE49-F238E27FC236}">
                <a16:creationId xmlns:a16="http://schemas.microsoft.com/office/drawing/2014/main" xmlns="" id="{266A8466-70B9-8348-B8F1-A94C16E9C2F8}"/>
              </a:ext>
            </a:extLst>
          </p:cNvPr>
          <p:cNvSpPr/>
          <p:nvPr/>
        </p:nvSpPr>
        <p:spPr>
          <a:xfrm>
            <a:off x="173524" y="5710764"/>
            <a:ext cx="5313881" cy="1678093"/>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These modules </a:t>
            </a:r>
            <a:r>
              <a:rPr lang="en-IN" dirty="0">
                <a:solidFill>
                  <a:srgbClr val="FFFF00"/>
                </a:solidFill>
              </a:rPr>
              <a:t>are free to use</a:t>
            </a:r>
            <a:r>
              <a:rPr lang="en-IN" dirty="0"/>
              <a:t>, and Terraform can </a:t>
            </a:r>
            <a:r>
              <a:rPr lang="en-IN" dirty="0">
                <a:solidFill>
                  <a:srgbClr val="FFFF00"/>
                </a:solidFill>
              </a:rPr>
              <a:t>download them automatically </a:t>
            </a:r>
            <a:r>
              <a:rPr lang="en-IN" dirty="0"/>
              <a:t>if you specify the appropriate source and version in a module call block.</a:t>
            </a:r>
            <a:endParaRPr lang="en-IN" sz="2400" dirty="0">
              <a:solidFill>
                <a:srgbClr val="FFFF00"/>
              </a:solidFill>
            </a:endParaRPr>
          </a:p>
        </p:txBody>
      </p:sp>
      <p:sp>
        <p:nvSpPr>
          <p:cNvPr id="19" name="Oval 18">
            <a:extLst>
              <a:ext uri="{FF2B5EF4-FFF2-40B4-BE49-F238E27FC236}">
                <a16:creationId xmlns:a16="http://schemas.microsoft.com/office/drawing/2014/main" xmlns="" id="{B7AFAFC0-B475-0945-8C1F-816BCD13CFD2}"/>
              </a:ext>
            </a:extLst>
          </p:cNvPr>
          <p:cNvSpPr/>
          <p:nvPr/>
        </p:nvSpPr>
        <p:spPr>
          <a:xfrm>
            <a:off x="1415184" y="3748697"/>
            <a:ext cx="2836776" cy="1225905"/>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500" dirty="0"/>
              <a:t>Demo 1</a:t>
            </a:r>
          </a:p>
        </p:txBody>
      </p:sp>
      <p:pic>
        <p:nvPicPr>
          <p:cNvPr id="7" name="Picture 6">
            <a:extLst>
              <a:ext uri="{FF2B5EF4-FFF2-40B4-BE49-F238E27FC236}">
                <a16:creationId xmlns:a16="http://schemas.microsoft.com/office/drawing/2014/main" xmlns="" id="{3F405CDB-931B-5C42-ACAC-E15AAC8FA99E}"/>
              </a:ext>
            </a:extLst>
          </p:cNvPr>
          <p:cNvPicPr>
            <a:picLocks noChangeAspect="1"/>
          </p:cNvPicPr>
          <p:nvPr/>
        </p:nvPicPr>
        <p:blipFill>
          <a:blip r:embed="rId2"/>
          <a:stretch>
            <a:fillRect/>
          </a:stretch>
        </p:blipFill>
        <p:spPr>
          <a:xfrm>
            <a:off x="6130190" y="1661822"/>
            <a:ext cx="8326686" cy="5618821"/>
          </a:xfrm>
          <a:prstGeom prst="rect">
            <a:avLst/>
          </a:prstGeom>
        </p:spPr>
      </p:pic>
    </p:spTree>
    <p:extLst>
      <p:ext uri="{BB962C8B-B14F-4D97-AF65-F5344CB8AC3E}">
        <p14:creationId xmlns:p14="http://schemas.microsoft.com/office/powerpoint/2010/main" val="125494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down)">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wipe(down)">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down)">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08149188-79FC-5940-8F7C-38D284EB05A0}"/>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16" name="Rounded Rectangle 15">
            <a:extLst>
              <a:ext uri="{FF2B5EF4-FFF2-40B4-BE49-F238E27FC236}">
                <a16:creationId xmlns:a16="http://schemas.microsoft.com/office/drawing/2014/main" xmlns="" id="{484B19CD-1288-8445-B618-83D2C0D302E1}"/>
              </a:ext>
            </a:extLst>
          </p:cNvPr>
          <p:cNvSpPr/>
          <p:nvPr/>
        </p:nvSpPr>
        <p:spPr>
          <a:xfrm>
            <a:off x="271302" y="154624"/>
            <a:ext cx="14087789" cy="80401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000" dirty="0"/>
              <a:t>Build manually and then automate using Terraform</a:t>
            </a:r>
            <a:endParaRPr lang="en-US" sz="3000" dirty="0"/>
          </a:p>
        </p:txBody>
      </p:sp>
      <p:sp>
        <p:nvSpPr>
          <p:cNvPr id="17" name="Rounded Rectangle 16">
            <a:extLst>
              <a:ext uri="{FF2B5EF4-FFF2-40B4-BE49-F238E27FC236}">
                <a16:creationId xmlns:a16="http://schemas.microsoft.com/office/drawing/2014/main" xmlns="" id="{5C59C229-FAE5-D349-B723-23317AA95C24}"/>
              </a:ext>
            </a:extLst>
          </p:cNvPr>
          <p:cNvSpPr/>
          <p:nvPr/>
        </p:nvSpPr>
        <p:spPr>
          <a:xfrm>
            <a:off x="352069" y="1083225"/>
            <a:ext cx="5124663" cy="1678093"/>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1. Build a </a:t>
            </a:r>
            <a:r>
              <a:rPr lang="en-IN" dirty="0">
                <a:solidFill>
                  <a:srgbClr val="FFFF00"/>
                </a:solidFill>
              </a:rPr>
              <a:t>Static Website </a:t>
            </a:r>
            <a:r>
              <a:rPr lang="en-IN" dirty="0"/>
              <a:t>using Azure manually using Azure Portal.</a:t>
            </a:r>
          </a:p>
          <a:p>
            <a:r>
              <a:rPr lang="en-IN" sz="2400" dirty="0">
                <a:solidFill>
                  <a:schemeClr val="bg1"/>
                </a:solidFill>
              </a:rPr>
              <a:t>2. </a:t>
            </a:r>
            <a:r>
              <a:rPr lang="en-IN" sz="2400" dirty="0">
                <a:solidFill>
                  <a:srgbClr val="FFFF00"/>
                </a:solidFill>
              </a:rPr>
              <a:t>Automate</a:t>
            </a:r>
            <a:r>
              <a:rPr lang="en-IN" sz="2400" dirty="0">
                <a:solidFill>
                  <a:schemeClr val="bg1"/>
                </a:solidFill>
              </a:rPr>
              <a:t> it using Terraform Resources</a:t>
            </a:r>
          </a:p>
        </p:txBody>
      </p:sp>
      <p:sp>
        <p:nvSpPr>
          <p:cNvPr id="20" name="Oval 19">
            <a:extLst>
              <a:ext uri="{FF2B5EF4-FFF2-40B4-BE49-F238E27FC236}">
                <a16:creationId xmlns:a16="http://schemas.microsoft.com/office/drawing/2014/main" xmlns="" id="{16FD609D-1B57-B94B-B1D0-8ED1E78C6A39}"/>
              </a:ext>
            </a:extLst>
          </p:cNvPr>
          <p:cNvSpPr/>
          <p:nvPr/>
        </p:nvSpPr>
        <p:spPr>
          <a:xfrm>
            <a:off x="8541353" y="1342329"/>
            <a:ext cx="2436851" cy="1328349"/>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500" dirty="0"/>
              <a:t>Demo 2</a:t>
            </a:r>
          </a:p>
        </p:txBody>
      </p:sp>
      <p:pic>
        <p:nvPicPr>
          <p:cNvPr id="7" name="Picture 6">
            <a:extLst>
              <a:ext uri="{FF2B5EF4-FFF2-40B4-BE49-F238E27FC236}">
                <a16:creationId xmlns:a16="http://schemas.microsoft.com/office/drawing/2014/main" xmlns="" id="{4E0FA57C-3DFB-1D4A-890E-D1DE44CE2CC2}"/>
              </a:ext>
            </a:extLst>
          </p:cNvPr>
          <p:cNvPicPr>
            <a:picLocks noChangeAspect="1"/>
          </p:cNvPicPr>
          <p:nvPr/>
        </p:nvPicPr>
        <p:blipFill>
          <a:blip r:embed="rId2"/>
          <a:stretch>
            <a:fillRect/>
          </a:stretch>
        </p:blipFill>
        <p:spPr>
          <a:xfrm>
            <a:off x="466369" y="4968713"/>
            <a:ext cx="3610751" cy="2349531"/>
          </a:xfrm>
          <a:prstGeom prst="rect">
            <a:avLst/>
          </a:prstGeom>
        </p:spPr>
      </p:pic>
      <p:pic>
        <p:nvPicPr>
          <p:cNvPr id="8" name="Picture 7">
            <a:extLst>
              <a:ext uri="{FF2B5EF4-FFF2-40B4-BE49-F238E27FC236}">
                <a16:creationId xmlns:a16="http://schemas.microsoft.com/office/drawing/2014/main" xmlns="" id="{0776741C-2A49-654C-8CCB-D23A2408176F}"/>
              </a:ext>
            </a:extLst>
          </p:cNvPr>
          <p:cNvPicPr>
            <a:picLocks noChangeAspect="1"/>
          </p:cNvPicPr>
          <p:nvPr/>
        </p:nvPicPr>
        <p:blipFill>
          <a:blip r:embed="rId3"/>
          <a:stretch>
            <a:fillRect/>
          </a:stretch>
        </p:blipFill>
        <p:spPr>
          <a:xfrm>
            <a:off x="4889159" y="3057033"/>
            <a:ext cx="9741241" cy="4559585"/>
          </a:xfrm>
          <a:prstGeom prst="rect">
            <a:avLst/>
          </a:prstGeom>
        </p:spPr>
      </p:pic>
    </p:spTree>
    <p:extLst>
      <p:ext uri="{BB962C8B-B14F-4D97-AF65-F5344CB8AC3E}">
        <p14:creationId xmlns:p14="http://schemas.microsoft.com/office/powerpoint/2010/main" val="1046220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down)">
                                      <p:cBhvr>
                                        <p:cTn id="7" dur="500"/>
                                        <p:tgtEl>
                                          <p:spTgt spid="17"/>
                                        </p:tgtEl>
                                      </p:cBhvr>
                                    </p:animEffect>
                                  </p:childTnLst>
                                </p:cTn>
                              </p:par>
                              <p:par>
                                <p:cTn id="8" presetID="22" presetClass="entr" presetSubtype="4"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down)">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down)">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08149188-79FC-5940-8F7C-38D284EB05A0}"/>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16" name="Rounded Rectangle 15">
            <a:extLst>
              <a:ext uri="{FF2B5EF4-FFF2-40B4-BE49-F238E27FC236}">
                <a16:creationId xmlns:a16="http://schemas.microsoft.com/office/drawing/2014/main" xmlns="" id="{484B19CD-1288-8445-B618-83D2C0D302E1}"/>
              </a:ext>
            </a:extLst>
          </p:cNvPr>
          <p:cNvSpPr/>
          <p:nvPr/>
        </p:nvSpPr>
        <p:spPr>
          <a:xfrm>
            <a:off x="271302" y="154624"/>
            <a:ext cx="14087789" cy="80401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000" dirty="0"/>
              <a:t>Build a Local Terraform Module</a:t>
            </a:r>
            <a:endParaRPr lang="en-US" sz="3000" dirty="0"/>
          </a:p>
        </p:txBody>
      </p:sp>
      <p:sp>
        <p:nvSpPr>
          <p:cNvPr id="18" name="Rounded Rectangle 17">
            <a:extLst>
              <a:ext uri="{FF2B5EF4-FFF2-40B4-BE49-F238E27FC236}">
                <a16:creationId xmlns:a16="http://schemas.microsoft.com/office/drawing/2014/main" xmlns="" id="{2AF8ACE8-376B-0643-8C46-ACBFEE10F10A}"/>
              </a:ext>
            </a:extLst>
          </p:cNvPr>
          <p:cNvSpPr/>
          <p:nvPr/>
        </p:nvSpPr>
        <p:spPr>
          <a:xfrm>
            <a:off x="208025" y="2819429"/>
            <a:ext cx="5456257" cy="1678093"/>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400" dirty="0">
                <a:solidFill>
                  <a:schemeClr val="bg1"/>
                </a:solidFill>
              </a:rPr>
              <a:t>Build a </a:t>
            </a:r>
            <a:r>
              <a:rPr lang="en-IN" sz="2400" dirty="0">
                <a:solidFill>
                  <a:srgbClr val="FFFF00"/>
                </a:solidFill>
              </a:rPr>
              <a:t>Local</a:t>
            </a:r>
            <a:r>
              <a:rPr lang="en-IN" sz="2400" dirty="0">
                <a:solidFill>
                  <a:schemeClr val="bg1"/>
                </a:solidFill>
              </a:rPr>
              <a:t> Terraform Module and call it from </a:t>
            </a:r>
            <a:r>
              <a:rPr lang="en-IN" sz="2400" dirty="0">
                <a:solidFill>
                  <a:srgbClr val="FFFF00"/>
                </a:solidFill>
              </a:rPr>
              <a:t>Root</a:t>
            </a:r>
            <a:r>
              <a:rPr lang="en-IN" sz="2400" dirty="0">
                <a:solidFill>
                  <a:schemeClr val="bg1"/>
                </a:solidFill>
              </a:rPr>
              <a:t> Module and Test</a:t>
            </a:r>
          </a:p>
        </p:txBody>
      </p:sp>
      <p:sp>
        <p:nvSpPr>
          <p:cNvPr id="21" name="Oval 20">
            <a:extLst>
              <a:ext uri="{FF2B5EF4-FFF2-40B4-BE49-F238E27FC236}">
                <a16:creationId xmlns:a16="http://schemas.microsoft.com/office/drawing/2014/main" xmlns="" id="{3BCDAF4C-755E-0247-ABAF-6B90F68CD6D5}"/>
              </a:ext>
            </a:extLst>
          </p:cNvPr>
          <p:cNvSpPr/>
          <p:nvPr/>
        </p:nvSpPr>
        <p:spPr>
          <a:xfrm>
            <a:off x="1464589" y="1224858"/>
            <a:ext cx="2436851" cy="1328349"/>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500" dirty="0"/>
              <a:t>Demo 3</a:t>
            </a:r>
          </a:p>
        </p:txBody>
      </p:sp>
      <p:pic>
        <p:nvPicPr>
          <p:cNvPr id="9" name="Picture 8">
            <a:extLst>
              <a:ext uri="{FF2B5EF4-FFF2-40B4-BE49-F238E27FC236}">
                <a16:creationId xmlns:a16="http://schemas.microsoft.com/office/drawing/2014/main" xmlns="" id="{04F7A1C9-F1E7-1C48-8623-1A2722B5DDD7}"/>
              </a:ext>
            </a:extLst>
          </p:cNvPr>
          <p:cNvPicPr>
            <a:picLocks noChangeAspect="1"/>
          </p:cNvPicPr>
          <p:nvPr/>
        </p:nvPicPr>
        <p:blipFill>
          <a:blip r:embed="rId2"/>
          <a:stretch>
            <a:fillRect/>
          </a:stretch>
        </p:blipFill>
        <p:spPr>
          <a:xfrm>
            <a:off x="5880408" y="1359632"/>
            <a:ext cx="8541967" cy="5864128"/>
          </a:xfrm>
          <a:prstGeom prst="rect">
            <a:avLst/>
          </a:prstGeom>
        </p:spPr>
      </p:pic>
      <p:pic>
        <p:nvPicPr>
          <p:cNvPr id="3" name="Picture 2">
            <a:extLst>
              <a:ext uri="{FF2B5EF4-FFF2-40B4-BE49-F238E27FC236}">
                <a16:creationId xmlns:a16="http://schemas.microsoft.com/office/drawing/2014/main" xmlns="" id="{B6452B0B-19B1-3446-A3A2-6863E14231C4}"/>
              </a:ext>
            </a:extLst>
          </p:cNvPr>
          <p:cNvPicPr>
            <a:picLocks noChangeAspect="1"/>
          </p:cNvPicPr>
          <p:nvPr/>
        </p:nvPicPr>
        <p:blipFill>
          <a:blip r:embed="rId3"/>
          <a:stretch>
            <a:fillRect/>
          </a:stretch>
        </p:blipFill>
        <p:spPr>
          <a:xfrm>
            <a:off x="914400" y="4633464"/>
            <a:ext cx="4343400" cy="2971800"/>
          </a:xfrm>
          <a:prstGeom prst="rect">
            <a:avLst/>
          </a:prstGeom>
        </p:spPr>
      </p:pic>
    </p:spTree>
    <p:extLst>
      <p:ext uri="{BB962C8B-B14F-4D97-AF65-F5344CB8AC3E}">
        <p14:creationId xmlns:p14="http://schemas.microsoft.com/office/powerpoint/2010/main" val="1075609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down)">
                                      <p:cBhvr>
                                        <p:cTn id="7" dur="500"/>
                                        <p:tgtEl>
                                          <p:spTgt spid="18"/>
                                        </p:tgtEl>
                                      </p:cBhvr>
                                    </p:animEffect>
                                  </p:childTnLst>
                                </p:cTn>
                              </p:par>
                              <p:par>
                                <p:cTn id="8" presetID="22" presetClass="entr" presetSubtype="4"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down)">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ipe(down)">
                                      <p:cBhvr>
                                        <p:cTn id="1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08149188-79FC-5940-8F7C-38D284EB05A0}"/>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16" name="Rounded Rectangle 15">
            <a:extLst>
              <a:ext uri="{FF2B5EF4-FFF2-40B4-BE49-F238E27FC236}">
                <a16:creationId xmlns:a16="http://schemas.microsoft.com/office/drawing/2014/main" xmlns="" id="{484B19CD-1288-8445-B618-83D2C0D302E1}"/>
              </a:ext>
            </a:extLst>
          </p:cNvPr>
          <p:cNvSpPr/>
          <p:nvPr/>
        </p:nvSpPr>
        <p:spPr>
          <a:xfrm>
            <a:off x="271302" y="154624"/>
            <a:ext cx="14087789" cy="80401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000" dirty="0"/>
              <a:t>Publish to Public Terraform Registry</a:t>
            </a:r>
            <a:endParaRPr lang="en-US" sz="3000" dirty="0"/>
          </a:p>
        </p:txBody>
      </p:sp>
      <p:sp>
        <p:nvSpPr>
          <p:cNvPr id="18" name="Rounded Rectangle 17">
            <a:extLst>
              <a:ext uri="{FF2B5EF4-FFF2-40B4-BE49-F238E27FC236}">
                <a16:creationId xmlns:a16="http://schemas.microsoft.com/office/drawing/2014/main" xmlns="" id="{2AF8ACE8-376B-0643-8C46-ACBFEE10F10A}"/>
              </a:ext>
            </a:extLst>
          </p:cNvPr>
          <p:cNvSpPr/>
          <p:nvPr/>
        </p:nvSpPr>
        <p:spPr>
          <a:xfrm>
            <a:off x="75012" y="2920531"/>
            <a:ext cx="5456257" cy="1328349"/>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400" dirty="0">
                <a:solidFill>
                  <a:schemeClr val="bg1"/>
                </a:solidFill>
              </a:rPr>
              <a:t>Publish to Public Terraform Registry and Access it from Public Registry and Test. </a:t>
            </a:r>
          </a:p>
        </p:txBody>
      </p:sp>
      <p:sp>
        <p:nvSpPr>
          <p:cNvPr id="21" name="Oval 20">
            <a:extLst>
              <a:ext uri="{FF2B5EF4-FFF2-40B4-BE49-F238E27FC236}">
                <a16:creationId xmlns:a16="http://schemas.microsoft.com/office/drawing/2014/main" xmlns="" id="{3BCDAF4C-755E-0247-ABAF-6B90F68CD6D5}"/>
              </a:ext>
            </a:extLst>
          </p:cNvPr>
          <p:cNvSpPr/>
          <p:nvPr/>
        </p:nvSpPr>
        <p:spPr>
          <a:xfrm>
            <a:off x="1516410" y="1285875"/>
            <a:ext cx="2436851" cy="1328349"/>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500" dirty="0"/>
              <a:t>Demo 4</a:t>
            </a:r>
          </a:p>
        </p:txBody>
      </p:sp>
      <p:pic>
        <p:nvPicPr>
          <p:cNvPr id="4" name="Picture 3">
            <a:extLst>
              <a:ext uri="{FF2B5EF4-FFF2-40B4-BE49-F238E27FC236}">
                <a16:creationId xmlns:a16="http://schemas.microsoft.com/office/drawing/2014/main" xmlns="" id="{A4BAD490-445C-6F45-9E2D-2D6A15EEB3C6}"/>
              </a:ext>
            </a:extLst>
          </p:cNvPr>
          <p:cNvPicPr>
            <a:picLocks noChangeAspect="1"/>
          </p:cNvPicPr>
          <p:nvPr/>
        </p:nvPicPr>
        <p:blipFill>
          <a:blip r:embed="rId2"/>
          <a:stretch>
            <a:fillRect/>
          </a:stretch>
        </p:blipFill>
        <p:spPr>
          <a:xfrm>
            <a:off x="444466" y="4450963"/>
            <a:ext cx="4048828" cy="2971800"/>
          </a:xfrm>
          <a:prstGeom prst="rect">
            <a:avLst/>
          </a:prstGeom>
        </p:spPr>
      </p:pic>
      <p:pic>
        <p:nvPicPr>
          <p:cNvPr id="5" name="Picture 4">
            <a:extLst>
              <a:ext uri="{FF2B5EF4-FFF2-40B4-BE49-F238E27FC236}">
                <a16:creationId xmlns:a16="http://schemas.microsoft.com/office/drawing/2014/main" xmlns="" id="{DAC7F7E8-BD04-D04E-A3A7-5500EC3CF59C}"/>
              </a:ext>
            </a:extLst>
          </p:cNvPr>
          <p:cNvPicPr>
            <a:picLocks noChangeAspect="1"/>
          </p:cNvPicPr>
          <p:nvPr/>
        </p:nvPicPr>
        <p:blipFill>
          <a:blip r:embed="rId3"/>
          <a:stretch>
            <a:fillRect/>
          </a:stretch>
        </p:blipFill>
        <p:spPr>
          <a:xfrm>
            <a:off x="5850078" y="1285875"/>
            <a:ext cx="8335856" cy="5657850"/>
          </a:xfrm>
          <a:prstGeom prst="rect">
            <a:avLst/>
          </a:prstGeom>
        </p:spPr>
      </p:pic>
    </p:spTree>
    <p:extLst>
      <p:ext uri="{BB962C8B-B14F-4D97-AF65-F5344CB8AC3E}">
        <p14:creationId xmlns:p14="http://schemas.microsoft.com/office/powerpoint/2010/main" val="314063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down)">
                                      <p:cBhvr>
                                        <p:cTn id="7" dur="500"/>
                                        <p:tgtEl>
                                          <p:spTgt spid="18"/>
                                        </p:tgtEl>
                                      </p:cBhvr>
                                    </p:animEffect>
                                  </p:childTnLst>
                                </p:cTn>
                              </p:par>
                              <p:par>
                                <p:cTn id="8" presetID="22" presetClass="entr" presetSubtype="4"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down)">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down)">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08149188-79FC-5940-8F7C-38D284EB05A0}"/>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16" name="Rounded Rectangle 15">
            <a:extLst>
              <a:ext uri="{FF2B5EF4-FFF2-40B4-BE49-F238E27FC236}">
                <a16:creationId xmlns:a16="http://schemas.microsoft.com/office/drawing/2014/main" xmlns="" id="{484B19CD-1288-8445-B618-83D2C0D302E1}"/>
              </a:ext>
            </a:extLst>
          </p:cNvPr>
          <p:cNvSpPr/>
          <p:nvPr/>
        </p:nvSpPr>
        <p:spPr>
          <a:xfrm>
            <a:off x="271302" y="154624"/>
            <a:ext cx="14087789" cy="80401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000" dirty="0"/>
              <a:t>Use various Module Sources</a:t>
            </a:r>
            <a:endParaRPr lang="en-US" sz="3000" dirty="0"/>
          </a:p>
        </p:txBody>
      </p:sp>
      <p:sp>
        <p:nvSpPr>
          <p:cNvPr id="18" name="Rounded Rectangle 17">
            <a:extLst>
              <a:ext uri="{FF2B5EF4-FFF2-40B4-BE49-F238E27FC236}">
                <a16:creationId xmlns:a16="http://schemas.microsoft.com/office/drawing/2014/main" xmlns="" id="{2AF8ACE8-376B-0643-8C46-ACBFEE10F10A}"/>
              </a:ext>
            </a:extLst>
          </p:cNvPr>
          <p:cNvSpPr/>
          <p:nvPr/>
        </p:nvSpPr>
        <p:spPr>
          <a:xfrm>
            <a:off x="75013" y="2920531"/>
            <a:ext cx="4325538" cy="1328349"/>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400" dirty="0">
                <a:solidFill>
                  <a:schemeClr val="bg1"/>
                </a:solidFill>
              </a:rPr>
              <a:t>In addition to Terraform Public and Private Registry use various module sources.</a:t>
            </a:r>
          </a:p>
        </p:txBody>
      </p:sp>
      <p:sp>
        <p:nvSpPr>
          <p:cNvPr id="21" name="Oval 20">
            <a:extLst>
              <a:ext uri="{FF2B5EF4-FFF2-40B4-BE49-F238E27FC236}">
                <a16:creationId xmlns:a16="http://schemas.microsoft.com/office/drawing/2014/main" xmlns="" id="{3BCDAF4C-755E-0247-ABAF-6B90F68CD6D5}"/>
              </a:ext>
            </a:extLst>
          </p:cNvPr>
          <p:cNvSpPr/>
          <p:nvPr/>
        </p:nvSpPr>
        <p:spPr>
          <a:xfrm>
            <a:off x="1019356" y="1275409"/>
            <a:ext cx="2436851" cy="1328349"/>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500" dirty="0"/>
              <a:t>Demo 5</a:t>
            </a:r>
          </a:p>
        </p:txBody>
      </p:sp>
      <p:pic>
        <p:nvPicPr>
          <p:cNvPr id="3" name="Picture 2">
            <a:extLst>
              <a:ext uri="{FF2B5EF4-FFF2-40B4-BE49-F238E27FC236}">
                <a16:creationId xmlns:a16="http://schemas.microsoft.com/office/drawing/2014/main" xmlns="" id="{57A0F569-B9EE-4B4A-9F78-41848CD67185}"/>
              </a:ext>
            </a:extLst>
          </p:cNvPr>
          <p:cNvPicPr>
            <a:picLocks noChangeAspect="1"/>
          </p:cNvPicPr>
          <p:nvPr/>
        </p:nvPicPr>
        <p:blipFill>
          <a:blip r:embed="rId2"/>
          <a:stretch>
            <a:fillRect/>
          </a:stretch>
        </p:blipFill>
        <p:spPr>
          <a:xfrm>
            <a:off x="256582" y="4679483"/>
            <a:ext cx="3962400" cy="2349500"/>
          </a:xfrm>
          <a:prstGeom prst="rect">
            <a:avLst/>
          </a:prstGeom>
        </p:spPr>
      </p:pic>
      <p:pic>
        <p:nvPicPr>
          <p:cNvPr id="6" name="Picture 5">
            <a:extLst>
              <a:ext uri="{FF2B5EF4-FFF2-40B4-BE49-F238E27FC236}">
                <a16:creationId xmlns:a16="http://schemas.microsoft.com/office/drawing/2014/main" xmlns="" id="{2F0295D2-0BF4-244F-89A1-5A2576E9D40B}"/>
              </a:ext>
            </a:extLst>
          </p:cNvPr>
          <p:cNvPicPr>
            <a:picLocks noChangeAspect="1"/>
          </p:cNvPicPr>
          <p:nvPr/>
        </p:nvPicPr>
        <p:blipFill>
          <a:blip r:embed="rId3"/>
          <a:stretch>
            <a:fillRect/>
          </a:stretch>
        </p:blipFill>
        <p:spPr>
          <a:xfrm>
            <a:off x="4647793" y="1389238"/>
            <a:ext cx="9711298" cy="5921366"/>
          </a:xfrm>
          <a:prstGeom prst="rect">
            <a:avLst/>
          </a:prstGeom>
        </p:spPr>
      </p:pic>
    </p:spTree>
    <p:extLst>
      <p:ext uri="{BB962C8B-B14F-4D97-AF65-F5344CB8AC3E}">
        <p14:creationId xmlns:p14="http://schemas.microsoft.com/office/powerpoint/2010/main" val="1556000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down)">
                                      <p:cBhvr>
                                        <p:cTn id="7" dur="500"/>
                                        <p:tgtEl>
                                          <p:spTgt spid="18"/>
                                        </p:tgtEl>
                                      </p:cBhvr>
                                    </p:animEffect>
                                  </p:childTnLst>
                                </p:cTn>
                              </p:par>
                              <p:par>
                                <p:cTn id="8" presetID="22" presetClass="entr" presetSubtype="4"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down)">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down)">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08149188-79FC-5940-8F7C-38D284EB05A0}"/>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16" name="Rounded Rectangle 15">
            <a:extLst>
              <a:ext uri="{FF2B5EF4-FFF2-40B4-BE49-F238E27FC236}">
                <a16:creationId xmlns:a16="http://schemas.microsoft.com/office/drawing/2014/main" xmlns="" id="{484B19CD-1288-8445-B618-83D2C0D302E1}"/>
              </a:ext>
            </a:extLst>
          </p:cNvPr>
          <p:cNvSpPr/>
          <p:nvPr/>
        </p:nvSpPr>
        <p:spPr>
          <a:xfrm>
            <a:off x="271305" y="210764"/>
            <a:ext cx="14087789" cy="80401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000" dirty="0"/>
              <a:t>Private Module Registry in Terraform Cloud &amp; Enterprise</a:t>
            </a:r>
            <a:endParaRPr lang="en-US" sz="3000" dirty="0"/>
          </a:p>
        </p:txBody>
      </p:sp>
      <p:sp>
        <p:nvSpPr>
          <p:cNvPr id="17" name="Rounded Rectangle 16">
            <a:extLst>
              <a:ext uri="{FF2B5EF4-FFF2-40B4-BE49-F238E27FC236}">
                <a16:creationId xmlns:a16="http://schemas.microsoft.com/office/drawing/2014/main" xmlns="" id="{5C59C229-FAE5-D349-B723-23317AA95C24}"/>
              </a:ext>
            </a:extLst>
          </p:cNvPr>
          <p:cNvSpPr/>
          <p:nvPr/>
        </p:nvSpPr>
        <p:spPr>
          <a:xfrm>
            <a:off x="271305" y="1258852"/>
            <a:ext cx="6181999" cy="1328349"/>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Members of your organization might </a:t>
            </a:r>
            <a:r>
              <a:rPr lang="en-IN" dirty="0">
                <a:solidFill>
                  <a:srgbClr val="FFFF00"/>
                </a:solidFill>
              </a:rPr>
              <a:t>produce modules </a:t>
            </a:r>
            <a:r>
              <a:rPr lang="en-IN" dirty="0"/>
              <a:t>specifically crafted for your own infrastructure needs.</a:t>
            </a:r>
            <a:endParaRPr lang="en-IN" sz="2400" dirty="0">
              <a:solidFill>
                <a:srgbClr val="FFFF00"/>
              </a:solidFill>
            </a:endParaRPr>
          </a:p>
        </p:txBody>
      </p:sp>
      <p:sp>
        <p:nvSpPr>
          <p:cNvPr id="18" name="Rounded Rectangle 17">
            <a:extLst>
              <a:ext uri="{FF2B5EF4-FFF2-40B4-BE49-F238E27FC236}">
                <a16:creationId xmlns:a16="http://schemas.microsoft.com/office/drawing/2014/main" xmlns="" id="{2AF8ACE8-376B-0643-8C46-ACBFEE10F10A}"/>
              </a:ext>
            </a:extLst>
          </p:cNvPr>
          <p:cNvSpPr/>
          <p:nvPr/>
        </p:nvSpPr>
        <p:spPr>
          <a:xfrm>
            <a:off x="271305" y="2752733"/>
            <a:ext cx="6181999" cy="1328350"/>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solidFill>
                  <a:srgbClr val="FFFF00"/>
                </a:solidFill>
              </a:rPr>
              <a:t>Terraform Cloud </a:t>
            </a:r>
            <a:r>
              <a:rPr lang="en-IN" dirty="0"/>
              <a:t>and </a:t>
            </a:r>
            <a:r>
              <a:rPr lang="en-IN" dirty="0">
                <a:solidFill>
                  <a:srgbClr val="FFFF00"/>
                </a:solidFill>
              </a:rPr>
              <a:t>Terraform Enterprise </a:t>
            </a:r>
            <a:r>
              <a:rPr lang="en-IN" dirty="0"/>
              <a:t>both include a private module registry for sharing modules </a:t>
            </a:r>
            <a:r>
              <a:rPr lang="en-IN" dirty="0">
                <a:solidFill>
                  <a:srgbClr val="FFFF00"/>
                </a:solidFill>
              </a:rPr>
              <a:t>internally</a:t>
            </a:r>
            <a:r>
              <a:rPr lang="en-IN" dirty="0"/>
              <a:t> within your organization.</a:t>
            </a:r>
            <a:endParaRPr lang="en-IN" sz="2400" dirty="0">
              <a:solidFill>
                <a:srgbClr val="FFFF00"/>
              </a:solidFill>
            </a:endParaRPr>
          </a:p>
        </p:txBody>
      </p:sp>
      <p:pic>
        <p:nvPicPr>
          <p:cNvPr id="7" name="Picture 6">
            <a:extLst>
              <a:ext uri="{FF2B5EF4-FFF2-40B4-BE49-F238E27FC236}">
                <a16:creationId xmlns:a16="http://schemas.microsoft.com/office/drawing/2014/main" xmlns="" id="{98362185-2509-6246-A351-C837B21A3F9D}"/>
              </a:ext>
            </a:extLst>
          </p:cNvPr>
          <p:cNvPicPr>
            <a:picLocks noChangeAspect="1"/>
          </p:cNvPicPr>
          <p:nvPr/>
        </p:nvPicPr>
        <p:blipFill>
          <a:blip r:embed="rId2"/>
          <a:stretch>
            <a:fillRect/>
          </a:stretch>
        </p:blipFill>
        <p:spPr>
          <a:xfrm>
            <a:off x="6838772" y="1258852"/>
            <a:ext cx="7520322" cy="5873392"/>
          </a:xfrm>
          <a:prstGeom prst="rect">
            <a:avLst/>
          </a:prstGeom>
        </p:spPr>
      </p:pic>
      <p:pic>
        <p:nvPicPr>
          <p:cNvPr id="8" name="Picture 7">
            <a:extLst>
              <a:ext uri="{FF2B5EF4-FFF2-40B4-BE49-F238E27FC236}">
                <a16:creationId xmlns:a16="http://schemas.microsoft.com/office/drawing/2014/main" xmlns="" id="{9CD0D218-FCD0-0042-9778-D8390ED101E8}"/>
              </a:ext>
            </a:extLst>
          </p:cNvPr>
          <p:cNvPicPr>
            <a:picLocks noChangeAspect="1"/>
          </p:cNvPicPr>
          <p:nvPr/>
        </p:nvPicPr>
        <p:blipFill>
          <a:blip r:embed="rId3"/>
          <a:stretch>
            <a:fillRect/>
          </a:stretch>
        </p:blipFill>
        <p:spPr>
          <a:xfrm>
            <a:off x="321075" y="4246615"/>
            <a:ext cx="4616685" cy="3392727"/>
          </a:xfrm>
          <a:prstGeom prst="rect">
            <a:avLst/>
          </a:prstGeom>
        </p:spPr>
      </p:pic>
      <p:sp>
        <p:nvSpPr>
          <p:cNvPr id="21" name="Oval 20">
            <a:extLst>
              <a:ext uri="{FF2B5EF4-FFF2-40B4-BE49-F238E27FC236}">
                <a16:creationId xmlns:a16="http://schemas.microsoft.com/office/drawing/2014/main" xmlns="" id="{3449C419-984A-7F43-8951-3A1FA500C6CD}"/>
              </a:ext>
            </a:extLst>
          </p:cNvPr>
          <p:cNvSpPr/>
          <p:nvPr/>
        </p:nvSpPr>
        <p:spPr>
          <a:xfrm>
            <a:off x="11727932" y="6666286"/>
            <a:ext cx="2631162" cy="931916"/>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500" dirty="0"/>
              <a:t>Demo 6</a:t>
            </a:r>
          </a:p>
        </p:txBody>
      </p:sp>
    </p:spTree>
    <p:extLst>
      <p:ext uri="{BB962C8B-B14F-4D97-AF65-F5344CB8AC3E}">
        <p14:creationId xmlns:p14="http://schemas.microsoft.com/office/powerpoint/2010/main" val="1595536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down)">
                                      <p:cBhvr>
                                        <p:cTn id="7" dur="500"/>
                                        <p:tgtEl>
                                          <p:spTgt spid="17"/>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wipe(down)">
                                      <p:cBhvr>
                                        <p:cTn id="10" dur="500"/>
                                        <p:tgtEl>
                                          <p:spTgt spid="18"/>
                                        </p:tgtEl>
                                      </p:cBhvr>
                                    </p:animEffect>
                                  </p:childTnLst>
                                </p:cTn>
                              </p:par>
                              <p:par>
                                <p:cTn id="11" presetID="22" presetClass="entr" presetSubtype="4"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ipe(down)">
                                      <p:cBhvr>
                                        <p:cTn id="13" dur="5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wipe(down)">
                                      <p:cBhvr>
                                        <p:cTn id="1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41AA8757-1F13-1940-8E2E-5C8F10C4F36A}"/>
              </a:ext>
            </a:extLst>
          </p:cNvPr>
          <p:cNvSpPr>
            <a:spLocks noGrp="1"/>
          </p:cNvSpPr>
          <p:nvPr>
            <p:ph type="ftr" sz="quarter" idx="10"/>
          </p:nvPr>
        </p:nvSpPr>
        <p:spPr/>
        <p:txBody>
          <a:bodyPr/>
          <a:lstStyle/>
          <a:p>
            <a:pPr algn="l"/>
            <a:r>
              <a:rPr lang="en-US" dirty="0"/>
              <a:t>© </a:t>
            </a:r>
            <a:r>
              <a:rPr lang="en-US" dirty="0" smtClean="0"/>
              <a:t>Gopal</a:t>
            </a:r>
            <a:endParaRPr lang="en-GB" dirty="0"/>
          </a:p>
        </p:txBody>
      </p:sp>
      <p:graphicFrame>
        <p:nvGraphicFramePr>
          <p:cNvPr id="6" name="Diagram 5">
            <a:extLst>
              <a:ext uri="{FF2B5EF4-FFF2-40B4-BE49-F238E27FC236}">
                <a16:creationId xmlns:a16="http://schemas.microsoft.com/office/drawing/2014/main" xmlns="" id="{21C99002-099A-DE49-B824-DE6DBD84A1A5}"/>
              </a:ext>
            </a:extLst>
          </p:cNvPr>
          <p:cNvGraphicFramePr/>
          <p:nvPr>
            <p:extLst>
              <p:ext uri="{D42A27DB-BD31-4B8C-83A1-F6EECF244321}">
                <p14:modId xmlns:p14="http://schemas.microsoft.com/office/powerpoint/2010/main" val="120808744"/>
              </p:ext>
            </p:extLst>
          </p:nvPr>
        </p:nvGraphicFramePr>
        <p:xfrm>
          <a:off x="135082" y="2025379"/>
          <a:ext cx="14360235" cy="35969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Oval 6">
            <a:extLst>
              <a:ext uri="{FF2B5EF4-FFF2-40B4-BE49-F238E27FC236}">
                <a16:creationId xmlns:a16="http://schemas.microsoft.com/office/drawing/2014/main" xmlns="" id="{A161CE93-17E0-9D44-98AD-D4837A3A3DD5}"/>
              </a:ext>
            </a:extLst>
          </p:cNvPr>
          <p:cNvSpPr/>
          <p:nvPr/>
        </p:nvSpPr>
        <p:spPr>
          <a:xfrm>
            <a:off x="1316183" y="2389917"/>
            <a:ext cx="467591" cy="477982"/>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8" name="Oval 7">
            <a:extLst>
              <a:ext uri="{FF2B5EF4-FFF2-40B4-BE49-F238E27FC236}">
                <a16:creationId xmlns:a16="http://schemas.microsoft.com/office/drawing/2014/main" xmlns="" id="{80A41790-BF06-9A49-9D2E-C12021E9D759}"/>
              </a:ext>
            </a:extLst>
          </p:cNvPr>
          <p:cNvSpPr/>
          <p:nvPr/>
        </p:nvSpPr>
        <p:spPr>
          <a:xfrm>
            <a:off x="4035137" y="2389917"/>
            <a:ext cx="467591" cy="477982"/>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9" name="Oval 8">
            <a:extLst>
              <a:ext uri="{FF2B5EF4-FFF2-40B4-BE49-F238E27FC236}">
                <a16:creationId xmlns:a16="http://schemas.microsoft.com/office/drawing/2014/main" xmlns="" id="{80FF8689-3E6C-9E45-AF11-DA6AFBA29F5A}"/>
              </a:ext>
            </a:extLst>
          </p:cNvPr>
          <p:cNvSpPr/>
          <p:nvPr/>
        </p:nvSpPr>
        <p:spPr>
          <a:xfrm>
            <a:off x="6847609" y="2389917"/>
            <a:ext cx="467591" cy="47798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10" name="Oval 9">
            <a:extLst>
              <a:ext uri="{FF2B5EF4-FFF2-40B4-BE49-F238E27FC236}">
                <a16:creationId xmlns:a16="http://schemas.microsoft.com/office/drawing/2014/main" xmlns="" id="{5146D40A-581C-3C47-80C6-76F25ACE8ED5}"/>
              </a:ext>
            </a:extLst>
          </p:cNvPr>
          <p:cNvSpPr/>
          <p:nvPr/>
        </p:nvSpPr>
        <p:spPr>
          <a:xfrm>
            <a:off x="9660081" y="2389917"/>
            <a:ext cx="467591" cy="477982"/>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11" name="Oval 10">
            <a:extLst>
              <a:ext uri="{FF2B5EF4-FFF2-40B4-BE49-F238E27FC236}">
                <a16:creationId xmlns:a16="http://schemas.microsoft.com/office/drawing/2014/main" xmlns="" id="{1E0C8899-83C5-9B42-99AB-8B988F1ED88A}"/>
              </a:ext>
            </a:extLst>
          </p:cNvPr>
          <p:cNvSpPr/>
          <p:nvPr/>
        </p:nvSpPr>
        <p:spPr>
          <a:xfrm>
            <a:off x="12566072" y="2389917"/>
            <a:ext cx="467591" cy="477982"/>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3" name="Rectangle 2">
            <a:extLst>
              <a:ext uri="{FF2B5EF4-FFF2-40B4-BE49-F238E27FC236}">
                <a16:creationId xmlns:a16="http://schemas.microsoft.com/office/drawing/2014/main" xmlns="" id="{0E13BDB4-4041-8043-A0D7-8D047D882BE5}"/>
              </a:ext>
            </a:extLst>
          </p:cNvPr>
          <p:cNvSpPr/>
          <p:nvPr/>
        </p:nvSpPr>
        <p:spPr>
          <a:xfrm>
            <a:off x="135082" y="5269053"/>
            <a:ext cx="2473036" cy="519546"/>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terraform </a:t>
            </a:r>
            <a:r>
              <a:rPr lang="en-US" dirty="0" err="1"/>
              <a:t>init</a:t>
            </a:r>
            <a:endParaRPr lang="en-US" dirty="0"/>
          </a:p>
        </p:txBody>
      </p:sp>
      <p:sp>
        <p:nvSpPr>
          <p:cNvPr id="18" name="Rectangle 17">
            <a:extLst>
              <a:ext uri="{FF2B5EF4-FFF2-40B4-BE49-F238E27FC236}">
                <a16:creationId xmlns:a16="http://schemas.microsoft.com/office/drawing/2014/main" xmlns="" id="{98537D96-B1EC-9C48-BB22-66D49D5A75A1}"/>
              </a:ext>
            </a:extLst>
          </p:cNvPr>
          <p:cNvSpPr/>
          <p:nvPr/>
        </p:nvSpPr>
        <p:spPr>
          <a:xfrm>
            <a:off x="3032414" y="5269053"/>
            <a:ext cx="2473036" cy="51954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terraform validate</a:t>
            </a:r>
          </a:p>
        </p:txBody>
      </p:sp>
      <p:sp>
        <p:nvSpPr>
          <p:cNvPr id="19" name="Rectangle 18">
            <a:extLst>
              <a:ext uri="{FF2B5EF4-FFF2-40B4-BE49-F238E27FC236}">
                <a16:creationId xmlns:a16="http://schemas.microsoft.com/office/drawing/2014/main" xmlns="" id="{AA67C3BE-B259-574A-8CAA-A27587CF1269}"/>
              </a:ext>
            </a:extLst>
          </p:cNvPr>
          <p:cNvSpPr/>
          <p:nvPr/>
        </p:nvSpPr>
        <p:spPr>
          <a:xfrm>
            <a:off x="5866533" y="5269053"/>
            <a:ext cx="2473036" cy="51954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terraform plan</a:t>
            </a:r>
          </a:p>
        </p:txBody>
      </p:sp>
      <p:sp>
        <p:nvSpPr>
          <p:cNvPr id="20" name="Rectangle 19">
            <a:extLst>
              <a:ext uri="{FF2B5EF4-FFF2-40B4-BE49-F238E27FC236}">
                <a16:creationId xmlns:a16="http://schemas.microsoft.com/office/drawing/2014/main" xmlns="" id="{7E8AAE04-2F94-6B46-B34F-7C9B206A3B41}"/>
              </a:ext>
            </a:extLst>
          </p:cNvPr>
          <p:cNvSpPr/>
          <p:nvPr/>
        </p:nvSpPr>
        <p:spPr>
          <a:xfrm>
            <a:off x="8657358" y="5269053"/>
            <a:ext cx="2473036" cy="51954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terraform apply</a:t>
            </a:r>
          </a:p>
        </p:txBody>
      </p:sp>
      <p:sp>
        <p:nvSpPr>
          <p:cNvPr id="21" name="Rectangle 20">
            <a:extLst>
              <a:ext uri="{FF2B5EF4-FFF2-40B4-BE49-F238E27FC236}">
                <a16:creationId xmlns:a16="http://schemas.microsoft.com/office/drawing/2014/main" xmlns="" id="{5285BE2F-2B87-F043-BF5D-167699751B3B}"/>
              </a:ext>
            </a:extLst>
          </p:cNvPr>
          <p:cNvSpPr/>
          <p:nvPr/>
        </p:nvSpPr>
        <p:spPr>
          <a:xfrm>
            <a:off x="11448183" y="5269053"/>
            <a:ext cx="2473036" cy="51954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terraform destroy</a:t>
            </a:r>
          </a:p>
        </p:txBody>
      </p:sp>
      <p:sp>
        <p:nvSpPr>
          <p:cNvPr id="5" name="Rounded Rectangle 4">
            <a:extLst>
              <a:ext uri="{FF2B5EF4-FFF2-40B4-BE49-F238E27FC236}">
                <a16:creationId xmlns:a16="http://schemas.microsoft.com/office/drawing/2014/main" xmlns="" id="{EC834C2D-2EB0-574E-9EDD-7AE763983A12}"/>
              </a:ext>
            </a:extLst>
          </p:cNvPr>
          <p:cNvSpPr/>
          <p:nvPr/>
        </p:nvSpPr>
        <p:spPr>
          <a:xfrm>
            <a:off x="135083" y="581054"/>
            <a:ext cx="14360234" cy="841665"/>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t>Terraform Workflow</a:t>
            </a:r>
          </a:p>
        </p:txBody>
      </p:sp>
    </p:spTree>
    <p:extLst>
      <p:ext uri="{BB962C8B-B14F-4D97-AF65-F5344CB8AC3E}">
        <p14:creationId xmlns:p14="http://schemas.microsoft.com/office/powerpoint/2010/main" val="2399058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down)">
                                      <p:cBhvr>
                                        <p:cTn id="10" dur="500"/>
                                        <p:tgtEl>
                                          <p:spTgt spid="8"/>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wipe(down)">
                                      <p:cBhvr>
                                        <p:cTn id="13" dur="500"/>
                                        <p:tgtEl>
                                          <p:spTgt spid="9"/>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wipe(down)">
                                      <p:cBhvr>
                                        <p:cTn id="16" dur="500"/>
                                        <p:tgtEl>
                                          <p:spTgt spid="10"/>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wipe(down)">
                                      <p:cBhvr>
                                        <p:cTn id="19" dur="500"/>
                                        <p:tgtEl>
                                          <p:spTgt spid="11"/>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grpId="0" nodeType="click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wipe(down)">
                                      <p:cBhvr>
                                        <p:cTn id="24" dur="500"/>
                                        <p:tgtEl>
                                          <p:spTgt spid="6"/>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3"/>
                                        </p:tgtEl>
                                        <p:attrNameLst>
                                          <p:attrName>style.visibility</p:attrName>
                                        </p:attrNameLst>
                                      </p:cBhvr>
                                      <p:to>
                                        <p:strVal val="visible"/>
                                      </p:to>
                                    </p:set>
                                    <p:animEffect transition="in" filter="wipe(down)">
                                      <p:cBhvr>
                                        <p:cTn id="29" dur="500"/>
                                        <p:tgtEl>
                                          <p:spTgt spid="3"/>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grpId="0" nodeType="click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wipe(down)">
                                      <p:cBhvr>
                                        <p:cTn id="34" dur="500"/>
                                        <p:tgtEl>
                                          <p:spTgt spid="18"/>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grpId="0" nodeType="click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wipe(down)">
                                      <p:cBhvr>
                                        <p:cTn id="39" dur="500"/>
                                        <p:tgtEl>
                                          <p:spTgt spid="19"/>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4" fill="hold" grpId="0" nodeType="clickEffect">
                                  <p:stCondLst>
                                    <p:cond delay="0"/>
                                  </p:stCondLst>
                                  <p:childTnLst>
                                    <p:set>
                                      <p:cBhvr>
                                        <p:cTn id="43" dur="1" fill="hold">
                                          <p:stCondLst>
                                            <p:cond delay="0"/>
                                          </p:stCondLst>
                                        </p:cTn>
                                        <p:tgtEl>
                                          <p:spTgt spid="20"/>
                                        </p:tgtEl>
                                        <p:attrNameLst>
                                          <p:attrName>style.visibility</p:attrName>
                                        </p:attrNameLst>
                                      </p:cBhvr>
                                      <p:to>
                                        <p:strVal val="visible"/>
                                      </p:to>
                                    </p:set>
                                    <p:animEffect transition="in" filter="wipe(down)">
                                      <p:cBhvr>
                                        <p:cTn id="44" dur="500"/>
                                        <p:tgtEl>
                                          <p:spTgt spid="20"/>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4" fill="hold" grpId="0" nodeType="clickEffect">
                                  <p:stCondLst>
                                    <p:cond delay="0"/>
                                  </p:stCondLst>
                                  <p:childTnLst>
                                    <p:set>
                                      <p:cBhvr>
                                        <p:cTn id="48" dur="1" fill="hold">
                                          <p:stCondLst>
                                            <p:cond delay="0"/>
                                          </p:stCondLst>
                                        </p:cTn>
                                        <p:tgtEl>
                                          <p:spTgt spid="21"/>
                                        </p:tgtEl>
                                        <p:attrNameLst>
                                          <p:attrName>style.visibility</p:attrName>
                                        </p:attrNameLst>
                                      </p:cBhvr>
                                      <p:to>
                                        <p:strVal val="visible"/>
                                      </p:to>
                                    </p:set>
                                    <p:animEffect transition="in" filter="wipe(down)">
                                      <p:cBhvr>
                                        <p:cTn id="49"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P spid="7" grpId="0" animBg="1"/>
      <p:bldP spid="8" grpId="0" animBg="1"/>
      <p:bldP spid="9" grpId="0" animBg="1"/>
      <p:bldP spid="10" grpId="0" animBg="1"/>
      <p:bldP spid="11" grpId="0" animBg="1"/>
      <p:bldP spid="3" grpId="0" animBg="1"/>
      <p:bldP spid="18" grpId="0" animBg="1"/>
      <p:bldP spid="19" grpId="0" animBg="1"/>
      <p:bldP spid="20" grpId="0" animBg="1"/>
      <p:bldP spid="21" grpId="0" animBg="1"/>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B872D349-A39E-A74E-B2E8-3371ACE56436}"/>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4" name="Title 3">
            <a:extLst>
              <a:ext uri="{FF2B5EF4-FFF2-40B4-BE49-F238E27FC236}">
                <a16:creationId xmlns:a16="http://schemas.microsoft.com/office/drawing/2014/main" xmlns="" id="{F410E73B-BE3F-4345-96E7-18B9EA57D2C2}"/>
              </a:ext>
            </a:extLst>
          </p:cNvPr>
          <p:cNvSpPr>
            <a:spLocks noGrp="1"/>
          </p:cNvSpPr>
          <p:nvPr>
            <p:ph type="title"/>
          </p:nvPr>
        </p:nvSpPr>
        <p:spPr>
          <a:xfrm>
            <a:off x="160774" y="50243"/>
            <a:ext cx="14308851" cy="1033479"/>
          </a:xfrm>
        </p:spPr>
        <p:txBody>
          <a:bodyPr>
            <a:noAutofit/>
          </a:bodyPr>
          <a:lstStyle/>
          <a:p>
            <a:r>
              <a:rPr lang="en-US" sz="4500" dirty="0">
                <a:solidFill>
                  <a:srgbClr val="00B050"/>
                </a:solidFill>
              </a:rPr>
              <a:t>Practical </a:t>
            </a:r>
            <a:r>
              <a:rPr lang="en-US" sz="4500" dirty="0"/>
              <a:t>Examples &amp; </a:t>
            </a:r>
            <a:r>
              <a:rPr lang="en-US" sz="4500" dirty="0">
                <a:solidFill>
                  <a:srgbClr val="00B050"/>
                </a:solidFill>
              </a:rPr>
              <a:t>Step-by-Step</a:t>
            </a:r>
            <a:r>
              <a:rPr lang="en-US" sz="4500" dirty="0"/>
              <a:t> Documentation on </a:t>
            </a:r>
            <a:r>
              <a:rPr lang="en-US" sz="4500" dirty="0" err="1"/>
              <a:t>Github</a:t>
            </a:r>
            <a:endParaRPr lang="en-US" sz="4500" dirty="0"/>
          </a:p>
        </p:txBody>
      </p:sp>
      <p:sp>
        <p:nvSpPr>
          <p:cNvPr id="8" name="Rounded Rectangle 7">
            <a:extLst>
              <a:ext uri="{FF2B5EF4-FFF2-40B4-BE49-F238E27FC236}">
                <a16:creationId xmlns:a16="http://schemas.microsoft.com/office/drawing/2014/main" xmlns="" id="{E1F60761-69A0-8146-8AFC-39D496237A78}"/>
              </a:ext>
            </a:extLst>
          </p:cNvPr>
          <p:cNvSpPr/>
          <p:nvPr/>
        </p:nvSpPr>
        <p:spPr>
          <a:xfrm>
            <a:off x="11790012" y="1422149"/>
            <a:ext cx="2593855" cy="612949"/>
          </a:xfrm>
          <a:prstGeom prst="roundRect">
            <a:avLst/>
          </a:prstGeom>
          <a:noFill/>
          <a:ln w="635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xmlns="" id="{F66346B9-F5BE-2740-BC52-4E55A829AC80}"/>
              </a:ext>
            </a:extLst>
          </p:cNvPr>
          <p:cNvPicPr>
            <a:picLocks noChangeAspect="1"/>
          </p:cNvPicPr>
          <p:nvPr/>
        </p:nvPicPr>
        <p:blipFill>
          <a:blip r:embed="rId2"/>
          <a:stretch>
            <a:fillRect/>
          </a:stretch>
        </p:blipFill>
        <p:spPr>
          <a:xfrm>
            <a:off x="246533" y="1083722"/>
            <a:ext cx="5270500" cy="6375400"/>
          </a:xfrm>
          <a:prstGeom prst="rect">
            <a:avLst/>
          </a:prstGeom>
        </p:spPr>
      </p:pic>
      <p:pic>
        <p:nvPicPr>
          <p:cNvPr id="9" name="Picture 8">
            <a:extLst>
              <a:ext uri="{FF2B5EF4-FFF2-40B4-BE49-F238E27FC236}">
                <a16:creationId xmlns:a16="http://schemas.microsoft.com/office/drawing/2014/main" xmlns="" id="{D54D22C2-8B33-D045-8C34-D3A2FF349FFD}"/>
              </a:ext>
            </a:extLst>
          </p:cNvPr>
          <p:cNvPicPr>
            <a:picLocks noChangeAspect="1"/>
          </p:cNvPicPr>
          <p:nvPr/>
        </p:nvPicPr>
        <p:blipFill>
          <a:blip r:embed="rId3"/>
          <a:stretch>
            <a:fillRect/>
          </a:stretch>
        </p:blipFill>
        <p:spPr>
          <a:xfrm>
            <a:off x="5706110" y="2373526"/>
            <a:ext cx="8574644" cy="3325265"/>
          </a:xfrm>
          <a:prstGeom prst="rect">
            <a:avLst/>
          </a:prstGeom>
        </p:spPr>
      </p:pic>
      <p:sp>
        <p:nvSpPr>
          <p:cNvPr id="12" name="TextBox 11">
            <a:extLst>
              <a:ext uri="{FF2B5EF4-FFF2-40B4-BE49-F238E27FC236}">
                <a16:creationId xmlns:a16="http://schemas.microsoft.com/office/drawing/2014/main" xmlns="" id="{BDB3B4DE-4047-0943-BABD-6ED5ACD025B3}"/>
              </a:ext>
            </a:extLst>
          </p:cNvPr>
          <p:cNvSpPr txBox="1"/>
          <p:nvPr/>
        </p:nvSpPr>
        <p:spPr>
          <a:xfrm>
            <a:off x="11965648" y="1513179"/>
            <a:ext cx="2353273" cy="430887"/>
          </a:xfrm>
          <a:prstGeom prst="rect">
            <a:avLst/>
          </a:prstGeom>
          <a:noFill/>
        </p:spPr>
        <p:txBody>
          <a:bodyPr wrap="none" rtlCol="0">
            <a:spAutoFit/>
          </a:bodyPr>
          <a:lstStyle/>
          <a:p>
            <a:r>
              <a:rPr lang="en-US" b="1" dirty="0">
                <a:solidFill>
                  <a:srgbClr val="C00000"/>
                </a:solidFill>
              </a:rPr>
              <a:t>2 Hour 40 Minutes</a:t>
            </a:r>
          </a:p>
        </p:txBody>
      </p:sp>
      <p:pic>
        <p:nvPicPr>
          <p:cNvPr id="13" name="Picture 12">
            <a:extLst>
              <a:ext uri="{FF2B5EF4-FFF2-40B4-BE49-F238E27FC236}">
                <a16:creationId xmlns:a16="http://schemas.microsoft.com/office/drawing/2014/main" xmlns="" id="{91048F9C-CCC0-2C42-8591-3203F14B177E}"/>
              </a:ext>
            </a:extLst>
          </p:cNvPr>
          <p:cNvPicPr>
            <a:picLocks noChangeAspect="1"/>
          </p:cNvPicPr>
          <p:nvPr/>
        </p:nvPicPr>
        <p:blipFill>
          <a:blip r:embed="rId4"/>
          <a:stretch>
            <a:fillRect/>
          </a:stretch>
        </p:blipFill>
        <p:spPr>
          <a:xfrm>
            <a:off x="5706110" y="5698791"/>
            <a:ext cx="8482926" cy="653306"/>
          </a:xfrm>
          <a:prstGeom prst="rect">
            <a:avLst/>
          </a:prstGeom>
        </p:spPr>
      </p:pic>
      <p:sp>
        <p:nvSpPr>
          <p:cNvPr id="14" name="Rounded Rectangle 13">
            <a:extLst>
              <a:ext uri="{FF2B5EF4-FFF2-40B4-BE49-F238E27FC236}">
                <a16:creationId xmlns:a16="http://schemas.microsoft.com/office/drawing/2014/main" xmlns="" id="{2FFDD575-4D58-4D48-813C-8376C66B424D}"/>
              </a:ext>
            </a:extLst>
          </p:cNvPr>
          <p:cNvSpPr/>
          <p:nvPr/>
        </p:nvSpPr>
        <p:spPr>
          <a:xfrm>
            <a:off x="12143125" y="2422882"/>
            <a:ext cx="2137629" cy="3817898"/>
          </a:xfrm>
          <a:prstGeom prst="roundRect">
            <a:avLst>
              <a:gd name="adj" fmla="val 7042"/>
            </a:avLst>
          </a:prstGeom>
          <a:noFill/>
          <a:ln w="635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07517816"/>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A0A0BD00-D8DC-45C9-9C82-0E8430B96A5E}"/>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8" name="Content Placeholder 2">
            <a:extLst>
              <a:ext uri="{FF2B5EF4-FFF2-40B4-BE49-F238E27FC236}">
                <a16:creationId xmlns:a16="http://schemas.microsoft.com/office/drawing/2014/main" xmlns="" id="{09329F3B-B988-4BA0-9BEA-4847C35EA442}"/>
              </a:ext>
            </a:extLst>
          </p:cNvPr>
          <p:cNvSpPr>
            <a:spLocks noGrp="1"/>
          </p:cNvSpPr>
          <p:nvPr>
            <p:ph idx="1"/>
          </p:nvPr>
        </p:nvSpPr>
        <p:spPr>
          <a:xfrm>
            <a:off x="2585291" y="2877957"/>
            <a:ext cx="8489371" cy="2321286"/>
          </a:xfrm>
        </p:spPr>
        <p:txBody>
          <a:bodyPr>
            <a:noAutofit/>
          </a:bodyPr>
          <a:lstStyle/>
          <a:p>
            <a:pPr marL="0" indent="0" algn="ctr">
              <a:buNone/>
            </a:pPr>
            <a:r>
              <a:rPr lang="en-US" sz="7000" b="1" dirty="0">
                <a:solidFill>
                  <a:schemeClr val="accent6">
                    <a:lumMod val="75000"/>
                  </a:schemeClr>
                </a:solidFill>
              </a:rPr>
              <a:t>Terraform</a:t>
            </a:r>
          </a:p>
          <a:p>
            <a:pPr marL="0" indent="0" algn="ctr">
              <a:buNone/>
            </a:pPr>
            <a:r>
              <a:rPr lang="en-US" sz="7000" b="1" dirty="0">
                <a:solidFill>
                  <a:srgbClr val="00B050"/>
                </a:solidFill>
              </a:rPr>
              <a:t>Cloud</a:t>
            </a:r>
          </a:p>
        </p:txBody>
      </p:sp>
      <p:pic>
        <p:nvPicPr>
          <p:cNvPr id="3" name="Picture 2" descr="HashiCorp Terraform">
            <a:extLst>
              <a:ext uri="{FF2B5EF4-FFF2-40B4-BE49-F238E27FC236}">
                <a16:creationId xmlns:a16="http://schemas.microsoft.com/office/drawing/2014/main" xmlns=""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05028" y="1579418"/>
            <a:ext cx="4918363" cy="4918363"/>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xmlns=""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xmlns=""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xmlns=""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xmlns="" id="{61C2C648-8324-3445-9C04-F54FEBBC6E6A}"/>
              </a:ext>
            </a:extLst>
          </p:cNvPr>
          <p:cNvPicPr>
            <a:picLocks noChangeAspect="1"/>
          </p:cNvPicPr>
          <p:nvPr/>
        </p:nvPicPr>
        <p:blipFill>
          <a:blip r:embed="rId3"/>
          <a:stretch>
            <a:fillRect/>
          </a:stretch>
        </p:blipFill>
        <p:spPr>
          <a:xfrm>
            <a:off x="271405" y="2387917"/>
            <a:ext cx="3339911" cy="3221684"/>
          </a:xfrm>
          <a:prstGeom prst="rect">
            <a:avLst/>
          </a:prstGeom>
        </p:spPr>
      </p:pic>
    </p:spTree>
    <p:extLst>
      <p:ext uri="{BB962C8B-B14F-4D97-AF65-F5344CB8AC3E}">
        <p14:creationId xmlns:p14="http://schemas.microsoft.com/office/powerpoint/2010/main" val="1727633730"/>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C9CCFE0B-4080-D343-8D92-DA96ACC13690}"/>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5" name="Oval 4">
            <a:extLst>
              <a:ext uri="{FF2B5EF4-FFF2-40B4-BE49-F238E27FC236}">
                <a16:creationId xmlns:a16="http://schemas.microsoft.com/office/drawing/2014/main" xmlns="" id="{CA6D5758-2F15-9B49-A074-C55190367044}"/>
              </a:ext>
            </a:extLst>
          </p:cNvPr>
          <p:cNvSpPr/>
          <p:nvPr/>
        </p:nvSpPr>
        <p:spPr>
          <a:xfrm>
            <a:off x="3984170" y="180871"/>
            <a:ext cx="6435969" cy="2458912"/>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t>Terraform Cloud</a:t>
            </a:r>
          </a:p>
          <a:p>
            <a:pPr algn="ctr"/>
            <a:r>
              <a:rPr lang="en-US" sz="3600" dirty="0"/>
              <a:t>Or</a:t>
            </a:r>
          </a:p>
          <a:p>
            <a:pPr algn="ctr"/>
            <a:r>
              <a:rPr lang="en-US" sz="3600" dirty="0"/>
              <a:t>Terraform Enterprise</a:t>
            </a:r>
          </a:p>
        </p:txBody>
      </p:sp>
      <p:sp>
        <p:nvSpPr>
          <p:cNvPr id="6" name="Rounded Rectangle 5">
            <a:extLst>
              <a:ext uri="{FF2B5EF4-FFF2-40B4-BE49-F238E27FC236}">
                <a16:creationId xmlns:a16="http://schemas.microsoft.com/office/drawing/2014/main" xmlns="" id="{722E1713-FA7B-DC43-AB3D-721CF6644234}"/>
              </a:ext>
            </a:extLst>
          </p:cNvPr>
          <p:cNvSpPr/>
          <p:nvPr/>
        </p:nvSpPr>
        <p:spPr>
          <a:xfrm>
            <a:off x="472272" y="2890765"/>
            <a:ext cx="14037548" cy="545771"/>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Terraform Cloud and Terraform Enterprise are </a:t>
            </a:r>
            <a:r>
              <a:rPr lang="en-IN" dirty="0">
                <a:solidFill>
                  <a:srgbClr val="FFFF00"/>
                </a:solidFill>
              </a:rPr>
              <a:t>different distributions </a:t>
            </a:r>
            <a:r>
              <a:rPr lang="en-IN" dirty="0"/>
              <a:t>of the </a:t>
            </a:r>
            <a:r>
              <a:rPr lang="en-IN" dirty="0">
                <a:solidFill>
                  <a:srgbClr val="FFFF00"/>
                </a:solidFill>
              </a:rPr>
              <a:t>same</a:t>
            </a:r>
            <a:r>
              <a:rPr lang="en-IN" dirty="0"/>
              <a:t> application</a:t>
            </a:r>
            <a:endParaRPr lang="en-US" sz="2400" dirty="0"/>
          </a:p>
        </p:txBody>
      </p:sp>
      <p:sp>
        <p:nvSpPr>
          <p:cNvPr id="9" name="Rounded Rectangle 8">
            <a:extLst>
              <a:ext uri="{FF2B5EF4-FFF2-40B4-BE49-F238E27FC236}">
                <a16:creationId xmlns:a16="http://schemas.microsoft.com/office/drawing/2014/main" xmlns="" id="{C24FF931-C086-BD41-9F2C-DE1CE2873E71}"/>
              </a:ext>
            </a:extLst>
          </p:cNvPr>
          <p:cNvSpPr/>
          <p:nvPr/>
        </p:nvSpPr>
        <p:spPr>
          <a:xfrm>
            <a:off x="472271" y="3687518"/>
            <a:ext cx="14037548" cy="1276368"/>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It manages </a:t>
            </a:r>
            <a:r>
              <a:rPr lang="en-IN" dirty="0">
                <a:solidFill>
                  <a:srgbClr val="FFFF00"/>
                </a:solidFill>
              </a:rPr>
              <a:t>Terraform runs</a:t>
            </a:r>
            <a:r>
              <a:rPr lang="en-IN" dirty="0"/>
              <a:t> in a </a:t>
            </a:r>
            <a:r>
              <a:rPr lang="en-IN" dirty="0">
                <a:solidFill>
                  <a:srgbClr val="FFFF00"/>
                </a:solidFill>
              </a:rPr>
              <a:t>consistent and reliable environment</a:t>
            </a:r>
            <a:r>
              <a:rPr lang="en-IN" dirty="0"/>
              <a:t>, and includes easy access to </a:t>
            </a:r>
            <a:r>
              <a:rPr lang="en-IN" dirty="0">
                <a:solidFill>
                  <a:srgbClr val="FFFF00"/>
                </a:solidFill>
              </a:rPr>
              <a:t>shared state</a:t>
            </a:r>
            <a:r>
              <a:rPr lang="en-IN" dirty="0"/>
              <a:t> and </a:t>
            </a:r>
            <a:r>
              <a:rPr lang="en-IN" dirty="0">
                <a:solidFill>
                  <a:srgbClr val="FFFF00"/>
                </a:solidFill>
              </a:rPr>
              <a:t>secret data, access controls</a:t>
            </a:r>
            <a:r>
              <a:rPr lang="en-IN" dirty="0"/>
              <a:t> for approving changes to infrastructure, a </a:t>
            </a:r>
            <a:r>
              <a:rPr lang="en-IN" dirty="0">
                <a:solidFill>
                  <a:srgbClr val="FFFF00"/>
                </a:solidFill>
              </a:rPr>
              <a:t>private registry </a:t>
            </a:r>
            <a:r>
              <a:rPr lang="en-IN" dirty="0"/>
              <a:t>for sharing Terraform modules, detailed </a:t>
            </a:r>
            <a:r>
              <a:rPr lang="en-IN" dirty="0">
                <a:solidFill>
                  <a:srgbClr val="FFFF00"/>
                </a:solidFill>
              </a:rPr>
              <a:t>policy controls for governing </a:t>
            </a:r>
            <a:r>
              <a:rPr lang="en-IN" dirty="0"/>
              <a:t>the contents of Terraform configurations</a:t>
            </a:r>
            <a:endParaRPr lang="en-US" sz="2400" dirty="0"/>
          </a:p>
        </p:txBody>
      </p:sp>
      <p:sp>
        <p:nvSpPr>
          <p:cNvPr id="11" name="Rounded Rectangle 10">
            <a:extLst>
              <a:ext uri="{FF2B5EF4-FFF2-40B4-BE49-F238E27FC236}">
                <a16:creationId xmlns:a16="http://schemas.microsoft.com/office/drawing/2014/main" xmlns="" id="{F1898B59-694E-7140-AEA8-511AA7D74D9F}"/>
              </a:ext>
            </a:extLst>
          </p:cNvPr>
          <p:cNvSpPr/>
          <p:nvPr/>
        </p:nvSpPr>
        <p:spPr>
          <a:xfrm>
            <a:off x="472271" y="5214868"/>
            <a:ext cx="14037548" cy="545771"/>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Terraform Cloud is available as a </a:t>
            </a:r>
            <a:r>
              <a:rPr lang="en-IN" dirty="0">
                <a:solidFill>
                  <a:srgbClr val="FFFF00"/>
                </a:solidFill>
              </a:rPr>
              <a:t>hosted service </a:t>
            </a:r>
            <a:r>
              <a:rPr lang="en-IN" dirty="0"/>
              <a:t>at https://</a:t>
            </a:r>
            <a:r>
              <a:rPr lang="en-IN" dirty="0" err="1"/>
              <a:t>app.terraform.io</a:t>
            </a:r>
            <a:r>
              <a:rPr lang="en-IN" dirty="0"/>
              <a:t>.</a:t>
            </a:r>
            <a:endParaRPr lang="en-US" sz="2400" dirty="0"/>
          </a:p>
        </p:txBody>
      </p:sp>
      <p:sp>
        <p:nvSpPr>
          <p:cNvPr id="12" name="Rounded Rectangle 11">
            <a:extLst>
              <a:ext uri="{FF2B5EF4-FFF2-40B4-BE49-F238E27FC236}">
                <a16:creationId xmlns:a16="http://schemas.microsoft.com/office/drawing/2014/main" xmlns="" id="{CD8134E6-7D2E-E14C-BA8B-C20E87215164}"/>
              </a:ext>
            </a:extLst>
          </p:cNvPr>
          <p:cNvSpPr/>
          <p:nvPr/>
        </p:nvSpPr>
        <p:spPr>
          <a:xfrm>
            <a:off x="472271" y="6011621"/>
            <a:ext cx="14037548" cy="545771"/>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They offer </a:t>
            </a:r>
            <a:r>
              <a:rPr lang="en-IN" dirty="0">
                <a:solidFill>
                  <a:srgbClr val="FFFF00"/>
                </a:solidFill>
              </a:rPr>
              <a:t>free accounts </a:t>
            </a:r>
            <a:r>
              <a:rPr lang="en-IN" dirty="0"/>
              <a:t>for small teams, and </a:t>
            </a:r>
            <a:r>
              <a:rPr lang="en-IN" dirty="0">
                <a:solidFill>
                  <a:srgbClr val="FFFF00"/>
                </a:solidFill>
              </a:rPr>
              <a:t>paid plans with additional feature sets </a:t>
            </a:r>
            <a:r>
              <a:rPr lang="en-IN" dirty="0"/>
              <a:t>for medium-sized businesses.</a:t>
            </a:r>
          </a:p>
        </p:txBody>
      </p:sp>
      <p:sp>
        <p:nvSpPr>
          <p:cNvPr id="13" name="Rounded Rectangle 12">
            <a:extLst>
              <a:ext uri="{FF2B5EF4-FFF2-40B4-BE49-F238E27FC236}">
                <a16:creationId xmlns:a16="http://schemas.microsoft.com/office/drawing/2014/main" xmlns="" id="{A0BC907E-4E5F-F94B-A2DB-AD879E9AFE0C}"/>
              </a:ext>
            </a:extLst>
          </p:cNvPr>
          <p:cNvSpPr/>
          <p:nvPr/>
        </p:nvSpPr>
        <p:spPr>
          <a:xfrm>
            <a:off x="472271" y="6776339"/>
            <a:ext cx="14037548" cy="545771"/>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Large enterprises can purchase </a:t>
            </a:r>
            <a:r>
              <a:rPr lang="en-IN" dirty="0">
                <a:solidFill>
                  <a:srgbClr val="FFFF00"/>
                </a:solidFill>
              </a:rPr>
              <a:t>Terraform Enterprise</a:t>
            </a:r>
            <a:r>
              <a:rPr lang="en-IN" dirty="0"/>
              <a:t>, their </a:t>
            </a:r>
            <a:r>
              <a:rPr lang="en-IN" dirty="0">
                <a:solidFill>
                  <a:srgbClr val="FFFF00"/>
                </a:solidFill>
              </a:rPr>
              <a:t>self-hosted distribution </a:t>
            </a:r>
            <a:r>
              <a:rPr lang="en-IN" dirty="0"/>
              <a:t>of Terraform Cloud.</a:t>
            </a:r>
          </a:p>
        </p:txBody>
      </p:sp>
    </p:spTree>
    <p:extLst>
      <p:ext uri="{BB962C8B-B14F-4D97-AF65-F5344CB8AC3E}">
        <p14:creationId xmlns:p14="http://schemas.microsoft.com/office/powerpoint/2010/main" val="3121651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down)">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wipe(down)">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wipe(down)">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wipe(down)">
                                      <p:cBhvr>
                                        <p:cTn id="2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P spid="11" grpId="0" animBg="1"/>
      <p:bldP spid="12" grpId="0" animBg="1"/>
      <p:bldP spid="13" grpId="0" animBg="1"/>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E6F00716-456E-C242-B214-BCD7054197B0}"/>
              </a:ext>
            </a:extLst>
          </p:cNvPr>
          <p:cNvSpPr>
            <a:spLocks noGrp="1"/>
          </p:cNvSpPr>
          <p:nvPr>
            <p:ph type="ftr" sz="quarter" idx="10"/>
          </p:nvPr>
        </p:nvSpPr>
        <p:spPr/>
        <p:txBody>
          <a:bodyPr/>
          <a:lstStyle/>
          <a:p>
            <a:pPr algn="l"/>
            <a:r>
              <a:rPr lang="en-US" dirty="0"/>
              <a:t>© </a:t>
            </a:r>
            <a:r>
              <a:rPr lang="en-US" dirty="0" smtClean="0"/>
              <a:t>Gopal</a:t>
            </a:r>
            <a:endParaRPr lang="en-GB" dirty="0"/>
          </a:p>
        </p:txBody>
      </p:sp>
      <p:pic>
        <p:nvPicPr>
          <p:cNvPr id="5" name="Picture 4">
            <a:extLst>
              <a:ext uri="{FF2B5EF4-FFF2-40B4-BE49-F238E27FC236}">
                <a16:creationId xmlns:a16="http://schemas.microsoft.com/office/drawing/2014/main" xmlns="" id="{EC39BECD-093D-214F-BB0D-D9C140004B76}"/>
              </a:ext>
            </a:extLst>
          </p:cNvPr>
          <p:cNvPicPr>
            <a:picLocks noChangeAspect="1"/>
          </p:cNvPicPr>
          <p:nvPr/>
        </p:nvPicPr>
        <p:blipFill>
          <a:blip r:embed="rId2"/>
          <a:stretch>
            <a:fillRect/>
          </a:stretch>
        </p:blipFill>
        <p:spPr>
          <a:xfrm>
            <a:off x="3859335" y="2195050"/>
            <a:ext cx="1244600" cy="1231900"/>
          </a:xfrm>
          <a:prstGeom prst="rect">
            <a:avLst/>
          </a:prstGeom>
        </p:spPr>
      </p:pic>
      <p:pic>
        <p:nvPicPr>
          <p:cNvPr id="6" name="Picture 5">
            <a:extLst>
              <a:ext uri="{FF2B5EF4-FFF2-40B4-BE49-F238E27FC236}">
                <a16:creationId xmlns:a16="http://schemas.microsoft.com/office/drawing/2014/main" xmlns="" id="{48F14FCB-6B6F-864A-AEE5-025E9AEDB70F}"/>
              </a:ext>
            </a:extLst>
          </p:cNvPr>
          <p:cNvPicPr>
            <a:picLocks noChangeAspect="1"/>
          </p:cNvPicPr>
          <p:nvPr/>
        </p:nvPicPr>
        <p:blipFill>
          <a:blip r:embed="rId3"/>
          <a:stretch>
            <a:fillRect/>
          </a:stretch>
        </p:blipFill>
        <p:spPr>
          <a:xfrm>
            <a:off x="3738685" y="5503417"/>
            <a:ext cx="1485900" cy="1117600"/>
          </a:xfrm>
          <a:prstGeom prst="rect">
            <a:avLst/>
          </a:prstGeom>
        </p:spPr>
      </p:pic>
      <p:pic>
        <p:nvPicPr>
          <p:cNvPr id="7" name="Graphic 6" descr="User with solid fill">
            <a:extLst>
              <a:ext uri="{FF2B5EF4-FFF2-40B4-BE49-F238E27FC236}">
                <a16:creationId xmlns:a16="http://schemas.microsoft.com/office/drawing/2014/main" xmlns="" id="{116F963F-5392-204B-B56D-5B9EEA4D8AAC}"/>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p:blipFill>
        <p:spPr>
          <a:xfrm>
            <a:off x="351341" y="2195050"/>
            <a:ext cx="1231900" cy="1231900"/>
          </a:xfrm>
          <a:prstGeom prst="rect">
            <a:avLst/>
          </a:prstGeom>
        </p:spPr>
      </p:pic>
      <p:sp>
        <p:nvSpPr>
          <p:cNvPr id="8" name="TextBox 7">
            <a:extLst>
              <a:ext uri="{FF2B5EF4-FFF2-40B4-BE49-F238E27FC236}">
                <a16:creationId xmlns:a16="http://schemas.microsoft.com/office/drawing/2014/main" xmlns="" id="{2287B383-FECE-7B49-A5F3-CC70BD66435D}"/>
              </a:ext>
            </a:extLst>
          </p:cNvPr>
          <p:cNvSpPr txBox="1"/>
          <p:nvPr/>
        </p:nvSpPr>
        <p:spPr>
          <a:xfrm>
            <a:off x="5527076" y="2506078"/>
            <a:ext cx="963725" cy="430887"/>
          </a:xfrm>
          <a:prstGeom prst="rect">
            <a:avLst/>
          </a:prstGeom>
          <a:noFill/>
        </p:spPr>
        <p:txBody>
          <a:bodyPr wrap="none" rtlCol="0">
            <a:spAutoFit/>
          </a:bodyPr>
          <a:lstStyle/>
          <a:p>
            <a:r>
              <a:rPr lang="en-US" dirty="0" err="1"/>
              <a:t>Github</a:t>
            </a:r>
            <a:endParaRPr lang="en-US" dirty="0"/>
          </a:p>
        </p:txBody>
      </p:sp>
      <p:sp>
        <p:nvSpPr>
          <p:cNvPr id="9" name="TextBox 8">
            <a:extLst>
              <a:ext uri="{FF2B5EF4-FFF2-40B4-BE49-F238E27FC236}">
                <a16:creationId xmlns:a16="http://schemas.microsoft.com/office/drawing/2014/main" xmlns="" id="{92FEC6C8-0FFF-1B49-9417-01C220A1B800}"/>
              </a:ext>
            </a:extLst>
          </p:cNvPr>
          <p:cNvSpPr txBox="1"/>
          <p:nvPr/>
        </p:nvSpPr>
        <p:spPr>
          <a:xfrm>
            <a:off x="351341" y="3368823"/>
            <a:ext cx="1361976" cy="430887"/>
          </a:xfrm>
          <a:prstGeom prst="rect">
            <a:avLst/>
          </a:prstGeom>
          <a:noFill/>
        </p:spPr>
        <p:txBody>
          <a:bodyPr wrap="none" rtlCol="0">
            <a:spAutoFit/>
          </a:bodyPr>
          <a:lstStyle/>
          <a:p>
            <a:r>
              <a:rPr lang="en-US" dirty="0"/>
              <a:t>Developer</a:t>
            </a:r>
          </a:p>
        </p:txBody>
      </p:sp>
      <p:cxnSp>
        <p:nvCxnSpPr>
          <p:cNvPr id="10" name="Straight Arrow Connector 9">
            <a:extLst>
              <a:ext uri="{FF2B5EF4-FFF2-40B4-BE49-F238E27FC236}">
                <a16:creationId xmlns:a16="http://schemas.microsoft.com/office/drawing/2014/main" xmlns="" id="{03783E86-E081-8D40-9400-47C539EB57F0}"/>
              </a:ext>
            </a:extLst>
          </p:cNvPr>
          <p:cNvCxnSpPr>
            <a:stCxn id="7" idx="3"/>
            <a:endCxn id="5" idx="1"/>
          </p:cNvCxnSpPr>
          <p:nvPr/>
        </p:nvCxnSpPr>
        <p:spPr>
          <a:xfrm>
            <a:off x="1583241" y="2811000"/>
            <a:ext cx="2276094" cy="0"/>
          </a:xfrm>
          <a:prstGeom prst="straightConnector1">
            <a:avLst/>
          </a:prstGeom>
          <a:ln w="508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xmlns="" id="{79F1DC6F-AB86-9947-9CDC-A44E36EEF933}"/>
              </a:ext>
            </a:extLst>
          </p:cNvPr>
          <p:cNvCxnSpPr>
            <a:stCxn id="5" idx="2"/>
            <a:endCxn id="6" idx="0"/>
          </p:cNvCxnSpPr>
          <p:nvPr/>
        </p:nvCxnSpPr>
        <p:spPr>
          <a:xfrm>
            <a:off x="4481635" y="3426950"/>
            <a:ext cx="0" cy="2076467"/>
          </a:xfrm>
          <a:prstGeom prst="straightConnector1">
            <a:avLst/>
          </a:prstGeom>
          <a:ln w="508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xmlns="" id="{9E19B697-BD60-7F42-A8EE-328C8E9691A8}"/>
              </a:ext>
            </a:extLst>
          </p:cNvPr>
          <p:cNvSpPr txBox="1"/>
          <p:nvPr/>
        </p:nvSpPr>
        <p:spPr>
          <a:xfrm>
            <a:off x="1703891" y="2412605"/>
            <a:ext cx="1724511" cy="369332"/>
          </a:xfrm>
          <a:prstGeom prst="rect">
            <a:avLst/>
          </a:prstGeom>
          <a:noFill/>
        </p:spPr>
        <p:txBody>
          <a:bodyPr wrap="none" rtlCol="0">
            <a:spAutoFit/>
          </a:bodyPr>
          <a:lstStyle/>
          <a:p>
            <a:r>
              <a:rPr lang="en-US" sz="1800" dirty="0">
                <a:solidFill>
                  <a:srgbClr val="0070C0"/>
                </a:solidFill>
              </a:rPr>
              <a:t>Check-in TF Files</a:t>
            </a:r>
          </a:p>
        </p:txBody>
      </p:sp>
      <p:sp>
        <p:nvSpPr>
          <p:cNvPr id="13" name="TextBox 12">
            <a:extLst>
              <a:ext uri="{FF2B5EF4-FFF2-40B4-BE49-F238E27FC236}">
                <a16:creationId xmlns:a16="http://schemas.microsoft.com/office/drawing/2014/main" xmlns="" id="{1404A924-5A78-5241-B4F1-4B5D1FE68FC7}"/>
              </a:ext>
            </a:extLst>
          </p:cNvPr>
          <p:cNvSpPr txBox="1"/>
          <p:nvPr/>
        </p:nvSpPr>
        <p:spPr>
          <a:xfrm>
            <a:off x="3619379" y="4289518"/>
            <a:ext cx="1891993" cy="646331"/>
          </a:xfrm>
          <a:prstGeom prst="rect">
            <a:avLst/>
          </a:prstGeom>
          <a:noFill/>
        </p:spPr>
        <p:txBody>
          <a:bodyPr wrap="none" rtlCol="0">
            <a:spAutoFit/>
          </a:bodyPr>
          <a:lstStyle/>
          <a:p>
            <a:pPr algn="ctr"/>
            <a:r>
              <a:rPr lang="en-US" sz="1800" dirty="0">
                <a:solidFill>
                  <a:srgbClr val="0070C0"/>
                </a:solidFill>
              </a:rPr>
              <a:t>Triggers Terraform</a:t>
            </a:r>
          </a:p>
          <a:p>
            <a:pPr algn="ctr"/>
            <a:r>
              <a:rPr lang="en-US" sz="1800" dirty="0">
                <a:solidFill>
                  <a:srgbClr val="0070C0"/>
                </a:solidFill>
              </a:rPr>
              <a:t>Runs</a:t>
            </a:r>
          </a:p>
        </p:txBody>
      </p:sp>
      <p:sp>
        <p:nvSpPr>
          <p:cNvPr id="23" name="Rounded Rectangle 22">
            <a:extLst>
              <a:ext uri="{FF2B5EF4-FFF2-40B4-BE49-F238E27FC236}">
                <a16:creationId xmlns:a16="http://schemas.microsoft.com/office/drawing/2014/main" xmlns="" id="{EFC3CA38-7BFC-E545-913A-CA9698E84C31}"/>
              </a:ext>
            </a:extLst>
          </p:cNvPr>
          <p:cNvSpPr/>
          <p:nvPr/>
        </p:nvSpPr>
        <p:spPr>
          <a:xfrm>
            <a:off x="351341" y="622998"/>
            <a:ext cx="6139460" cy="854110"/>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500" dirty="0"/>
              <a:t>Terraform </a:t>
            </a:r>
            <a:r>
              <a:rPr lang="en-US" sz="3500" dirty="0">
                <a:solidFill>
                  <a:srgbClr val="FFFF00"/>
                </a:solidFill>
              </a:rPr>
              <a:t>VCS-Driven </a:t>
            </a:r>
            <a:r>
              <a:rPr lang="en-US" sz="3500" dirty="0"/>
              <a:t>Workflow</a:t>
            </a:r>
          </a:p>
        </p:txBody>
      </p:sp>
      <p:sp>
        <p:nvSpPr>
          <p:cNvPr id="24" name="Rounded Rectangle 23">
            <a:extLst>
              <a:ext uri="{FF2B5EF4-FFF2-40B4-BE49-F238E27FC236}">
                <a16:creationId xmlns:a16="http://schemas.microsoft.com/office/drawing/2014/main" xmlns="" id="{C0294A08-ACF0-C448-B4FC-810DAFF1C8BF}"/>
              </a:ext>
            </a:extLst>
          </p:cNvPr>
          <p:cNvSpPr/>
          <p:nvPr/>
        </p:nvSpPr>
        <p:spPr>
          <a:xfrm>
            <a:off x="8225315" y="622998"/>
            <a:ext cx="6139460" cy="854110"/>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500" dirty="0"/>
              <a:t>Terraform </a:t>
            </a:r>
            <a:r>
              <a:rPr lang="en-US" sz="3500" dirty="0">
                <a:solidFill>
                  <a:srgbClr val="FFFF00"/>
                </a:solidFill>
              </a:rPr>
              <a:t>CLI-Driven</a:t>
            </a:r>
            <a:r>
              <a:rPr lang="en-US" sz="3500" dirty="0"/>
              <a:t> Workflow </a:t>
            </a:r>
          </a:p>
        </p:txBody>
      </p:sp>
      <p:pic>
        <p:nvPicPr>
          <p:cNvPr id="35" name="Picture 34">
            <a:extLst>
              <a:ext uri="{FF2B5EF4-FFF2-40B4-BE49-F238E27FC236}">
                <a16:creationId xmlns:a16="http://schemas.microsoft.com/office/drawing/2014/main" xmlns="" id="{6945720B-D952-0641-89D7-64CA58E7929A}"/>
              </a:ext>
            </a:extLst>
          </p:cNvPr>
          <p:cNvPicPr>
            <a:picLocks noChangeAspect="1"/>
          </p:cNvPicPr>
          <p:nvPr/>
        </p:nvPicPr>
        <p:blipFill>
          <a:blip r:embed="rId3"/>
          <a:stretch>
            <a:fillRect/>
          </a:stretch>
        </p:blipFill>
        <p:spPr>
          <a:xfrm>
            <a:off x="11214658" y="5493370"/>
            <a:ext cx="1485900" cy="1117600"/>
          </a:xfrm>
          <a:prstGeom prst="rect">
            <a:avLst/>
          </a:prstGeom>
        </p:spPr>
      </p:pic>
      <p:pic>
        <p:nvPicPr>
          <p:cNvPr id="36" name="Graphic 35" descr="User with solid fill">
            <a:extLst>
              <a:ext uri="{FF2B5EF4-FFF2-40B4-BE49-F238E27FC236}">
                <a16:creationId xmlns:a16="http://schemas.microsoft.com/office/drawing/2014/main" xmlns="" id="{F6AB2C79-7EC2-904B-BA73-935C74C75684}"/>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p:blipFill>
        <p:spPr>
          <a:xfrm>
            <a:off x="7827314" y="2185003"/>
            <a:ext cx="1231900" cy="1231900"/>
          </a:xfrm>
          <a:prstGeom prst="rect">
            <a:avLst/>
          </a:prstGeom>
        </p:spPr>
      </p:pic>
      <p:sp>
        <p:nvSpPr>
          <p:cNvPr id="37" name="TextBox 36">
            <a:extLst>
              <a:ext uri="{FF2B5EF4-FFF2-40B4-BE49-F238E27FC236}">
                <a16:creationId xmlns:a16="http://schemas.microsoft.com/office/drawing/2014/main" xmlns="" id="{31938FBE-BE86-D143-AA10-3D95D64510F5}"/>
              </a:ext>
            </a:extLst>
          </p:cNvPr>
          <p:cNvSpPr txBox="1"/>
          <p:nvPr/>
        </p:nvSpPr>
        <p:spPr>
          <a:xfrm>
            <a:off x="7827314" y="3358776"/>
            <a:ext cx="1361976" cy="430887"/>
          </a:xfrm>
          <a:prstGeom prst="rect">
            <a:avLst/>
          </a:prstGeom>
          <a:noFill/>
        </p:spPr>
        <p:txBody>
          <a:bodyPr wrap="none" rtlCol="0">
            <a:spAutoFit/>
          </a:bodyPr>
          <a:lstStyle/>
          <a:p>
            <a:r>
              <a:rPr lang="en-US" dirty="0"/>
              <a:t>Developer</a:t>
            </a:r>
          </a:p>
        </p:txBody>
      </p:sp>
      <p:sp>
        <p:nvSpPr>
          <p:cNvPr id="38" name="TextBox 37">
            <a:extLst>
              <a:ext uri="{FF2B5EF4-FFF2-40B4-BE49-F238E27FC236}">
                <a16:creationId xmlns:a16="http://schemas.microsoft.com/office/drawing/2014/main" xmlns="" id="{ABFAB832-A73E-724F-B7B6-EE0C1289397F}"/>
              </a:ext>
            </a:extLst>
          </p:cNvPr>
          <p:cNvSpPr txBox="1"/>
          <p:nvPr/>
        </p:nvSpPr>
        <p:spPr>
          <a:xfrm>
            <a:off x="13003049" y="5573756"/>
            <a:ext cx="1314847" cy="769441"/>
          </a:xfrm>
          <a:prstGeom prst="rect">
            <a:avLst/>
          </a:prstGeom>
          <a:noFill/>
        </p:spPr>
        <p:txBody>
          <a:bodyPr wrap="none" rtlCol="0">
            <a:spAutoFit/>
          </a:bodyPr>
          <a:lstStyle/>
          <a:p>
            <a:pPr algn="ctr"/>
            <a:r>
              <a:rPr lang="en-US" dirty="0"/>
              <a:t>Terraform</a:t>
            </a:r>
          </a:p>
          <a:p>
            <a:pPr algn="ctr"/>
            <a:r>
              <a:rPr lang="en-US" dirty="0"/>
              <a:t>Cloud</a:t>
            </a:r>
          </a:p>
        </p:txBody>
      </p:sp>
      <p:cxnSp>
        <p:nvCxnSpPr>
          <p:cNvPr id="39" name="Straight Arrow Connector 38">
            <a:extLst>
              <a:ext uri="{FF2B5EF4-FFF2-40B4-BE49-F238E27FC236}">
                <a16:creationId xmlns:a16="http://schemas.microsoft.com/office/drawing/2014/main" xmlns="" id="{06A34FDE-4C48-9945-B60A-F7D8B61C8533}"/>
              </a:ext>
            </a:extLst>
          </p:cNvPr>
          <p:cNvCxnSpPr>
            <a:cxnSpLocks/>
            <a:stCxn id="36" idx="3"/>
          </p:cNvCxnSpPr>
          <p:nvPr/>
        </p:nvCxnSpPr>
        <p:spPr>
          <a:xfrm>
            <a:off x="9059214" y="2800953"/>
            <a:ext cx="2276094" cy="0"/>
          </a:xfrm>
          <a:prstGeom prst="straightConnector1">
            <a:avLst/>
          </a:prstGeom>
          <a:ln w="508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xmlns="" id="{B48EFCFC-EE73-6D4B-B28D-83EF8DA82169}"/>
              </a:ext>
            </a:extLst>
          </p:cNvPr>
          <p:cNvCxnSpPr>
            <a:cxnSpLocks/>
            <a:endCxn id="35" idx="0"/>
          </p:cNvCxnSpPr>
          <p:nvPr/>
        </p:nvCxnSpPr>
        <p:spPr>
          <a:xfrm>
            <a:off x="11957608" y="3416903"/>
            <a:ext cx="0" cy="2076467"/>
          </a:xfrm>
          <a:prstGeom prst="straightConnector1">
            <a:avLst/>
          </a:prstGeom>
          <a:ln w="508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xmlns="" id="{0684A3B2-79FA-C64A-870D-E04119A54099}"/>
              </a:ext>
            </a:extLst>
          </p:cNvPr>
          <p:cNvSpPr txBox="1"/>
          <p:nvPr/>
        </p:nvSpPr>
        <p:spPr>
          <a:xfrm>
            <a:off x="8969546" y="2399795"/>
            <a:ext cx="2365762" cy="369332"/>
          </a:xfrm>
          <a:prstGeom prst="rect">
            <a:avLst/>
          </a:prstGeom>
          <a:noFill/>
        </p:spPr>
        <p:txBody>
          <a:bodyPr wrap="square" rtlCol="0">
            <a:spAutoFit/>
          </a:bodyPr>
          <a:lstStyle/>
          <a:p>
            <a:pPr algn="ctr"/>
            <a:r>
              <a:rPr lang="en-US" sz="1800" dirty="0">
                <a:solidFill>
                  <a:srgbClr val="0070C0"/>
                </a:solidFill>
              </a:rPr>
              <a:t>terraform plan</a:t>
            </a:r>
          </a:p>
        </p:txBody>
      </p:sp>
      <p:sp>
        <p:nvSpPr>
          <p:cNvPr id="42" name="TextBox 41">
            <a:extLst>
              <a:ext uri="{FF2B5EF4-FFF2-40B4-BE49-F238E27FC236}">
                <a16:creationId xmlns:a16="http://schemas.microsoft.com/office/drawing/2014/main" xmlns="" id="{DDE556C1-1AE6-6648-B284-625112CFE000}"/>
              </a:ext>
            </a:extLst>
          </p:cNvPr>
          <p:cNvSpPr txBox="1"/>
          <p:nvPr/>
        </p:nvSpPr>
        <p:spPr>
          <a:xfrm>
            <a:off x="10702014" y="4197555"/>
            <a:ext cx="2511201" cy="369332"/>
          </a:xfrm>
          <a:prstGeom prst="rect">
            <a:avLst/>
          </a:prstGeom>
          <a:noFill/>
        </p:spPr>
        <p:txBody>
          <a:bodyPr wrap="none" rtlCol="0">
            <a:spAutoFit/>
          </a:bodyPr>
          <a:lstStyle/>
          <a:p>
            <a:pPr algn="ctr"/>
            <a:r>
              <a:rPr lang="en-US" sz="1800" dirty="0">
                <a:solidFill>
                  <a:srgbClr val="0070C0"/>
                </a:solidFill>
              </a:rPr>
              <a:t>Runs on Terraform Cloud</a:t>
            </a:r>
          </a:p>
        </p:txBody>
      </p:sp>
      <p:pic>
        <p:nvPicPr>
          <p:cNvPr id="43" name="Graphic 42" descr="Computer with solid fill">
            <a:extLst>
              <a:ext uri="{FF2B5EF4-FFF2-40B4-BE49-F238E27FC236}">
                <a16:creationId xmlns:a16="http://schemas.microsoft.com/office/drawing/2014/main" xmlns="" id="{1198ACEA-0B1D-7A40-AD75-CDDE54D16E3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xmlns="" r:embed="rId7"/>
              </a:ext>
            </a:extLst>
          </a:blip>
          <a:stretch>
            <a:fillRect/>
          </a:stretch>
        </p:blipFill>
        <p:spPr>
          <a:xfrm>
            <a:off x="11396614" y="2012790"/>
            <a:ext cx="1726432" cy="1726432"/>
          </a:xfrm>
          <a:prstGeom prst="rect">
            <a:avLst/>
          </a:prstGeom>
        </p:spPr>
      </p:pic>
      <p:sp>
        <p:nvSpPr>
          <p:cNvPr id="44" name="TextBox 43">
            <a:extLst>
              <a:ext uri="{FF2B5EF4-FFF2-40B4-BE49-F238E27FC236}">
                <a16:creationId xmlns:a16="http://schemas.microsoft.com/office/drawing/2014/main" xmlns="" id="{AA7933DA-4B6B-F24D-BB16-1F730B152FD8}"/>
              </a:ext>
            </a:extLst>
          </p:cNvPr>
          <p:cNvSpPr txBox="1"/>
          <p:nvPr/>
        </p:nvSpPr>
        <p:spPr>
          <a:xfrm>
            <a:off x="8969546" y="2863372"/>
            <a:ext cx="2365762" cy="369332"/>
          </a:xfrm>
          <a:prstGeom prst="rect">
            <a:avLst/>
          </a:prstGeom>
          <a:noFill/>
        </p:spPr>
        <p:txBody>
          <a:bodyPr wrap="square" rtlCol="0">
            <a:spAutoFit/>
          </a:bodyPr>
          <a:lstStyle/>
          <a:p>
            <a:pPr algn="ctr"/>
            <a:r>
              <a:rPr lang="en-US" sz="1800" dirty="0">
                <a:solidFill>
                  <a:srgbClr val="0070C0"/>
                </a:solidFill>
              </a:rPr>
              <a:t>terraform apply</a:t>
            </a:r>
          </a:p>
        </p:txBody>
      </p:sp>
      <p:sp>
        <p:nvSpPr>
          <p:cNvPr id="45" name="TextBox 44">
            <a:extLst>
              <a:ext uri="{FF2B5EF4-FFF2-40B4-BE49-F238E27FC236}">
                <a16:creationId xmlns:a16="http://schemas.microsoft.com/office/drawing/2014/main" xmlns="" id="{DF09BDB7-6F9F-B34E-A532-C0ACC234E523}"/>
              </a:ext>
            </a:extLst>
          </p:cNvPr>
          <p:cNvSpPr txBox="1"/>
          <p:nvPr/>
        </p:nvSpPr>
        <p:spPr>
          <a:xfrm>
            <a:off x="13123046" y="2553683"/>
            <a:ext cx="1124731" cy="769441"/>
          </a:xfrm>
          <a:prstGeom prst="rect">
            <a:avLst/>
          </a:prstGeom>
          <a:noFill/>
        </p:spPr>
        <p:txBody>
          <a:bodyPr wrap="none" rtlCol="0">
            <a:spAutoFit/>
          </a:bodyPr>
          <a:lstStyle/>
          <a:p>
            <a:r>
              <a:rPr lang="en-US" dirty="0"/>
              <a:t>Local</a:t>
            </a:r>
          </a:p>
          <a:p>
            <a:r>
              <a:rPr lang="en-US" dirty="0"/>
              <a:t>Desktop</a:t>
            </a:r>
          </a:p>
        </p:txBody>
      </p:sp>
      <p:cxnSp>
        <p:nvCxnSpPr>
          <p:cNvPr id="4" name="Straight Connector 3">
            <a:extLst>
              <a:ext uri="{FF2B5EF4-FFF2-40B4-BE49-F238E27FC236}">
                <a16:creationId xmlns:a16="http://schemas.microsoft.com/office/drawing/2014/main" xmlns="" id="{252B545D-4A60-0F44-B74D-EFA0E4C015A2}"/>
              </a:ext>
            </a:extLst>
          </p:cNvPr>
          <p:cNvCxnSpPr/>
          <p:nvPr/>
        </p:nvCxnSpPr>
        <p:spPr>
          <a:xfrm>
            <a:off x="7315200" y="241160"/>
            <a:ext cx="0" cy="7295104"/>
          </a:xfrm>
          <a:prstGeom prst="line">
            <a:avLst/>
          </a:prstGeom>
          <a:ln w="66675">
            <a:solidFill>
              <a:srgbClr val="0070C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56606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wipe(down)">
                                      <p:cBhvr>
                                        <p:cTn id="10" dur="500"/>
                                        <p:tgtEl>
                                          <p:spTgt spid="24"/>
                                        </p:tgtEl>
                                      </p:cBhvr>
                                    </p:animEffect>
                                  </p:childTnLst>
                                </p:cTn>
                              </p:par>
                              <p:par>
                                <p:cTn id="11" presetID="22" presetClass="entr" presetSubtype="4" fill="hold" nodeType="withEffect">
                                  <p:stCondLst>
                                    <p:cond delay="0"/>
                                  </p:stCondLst>
                                  <p:childTnLst>
                                    <p:set>
                                      <p:cBhvr>
                                        <p:cTn id="12" dur="1" fill="hold">
                                          <p:stCondLst>
                                            <p:cond delay="0"/>
                                          </p:stCondLst>
                                        </p:cTn>
                                        <p:tgtEl>
                                          <p:spTgt spid="35"/>
                                        </p:tgtEl>
                                        <p:attrNameLst>
                                          <p:attrName>style.visibility</p:attrName>
                                        </p:attrNameLst>
                                      </p:cBhvr>
                                      <p:to>
                                        <p:strVal val="visible"/>
                                      </p:to>
                                    </p:set>
                                    <p:animEffect transition="in" filter="wipe(down)">
                                      <p:cBhvr>
                                        <p:cTn id="13" dur="500"/>
                                        <p:tgtEl>
                                          <p:spTgt spid="35"/>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38"/>
                                        </p:tgtEl>
                                        <p:attrNameLst>
                                          <p:attrName>style.visibility</p:attrName>
                                        </p:attrNameLst>
                                      </p:cBhvr>
                                      <p:to>
                                        <p:strVal val="visible"/>
                                      </p:to>
                                    </p:set>
                                    <p:animEffect transition="in" filter="wipe(down)">
                                      <p:cBhvr>
                                        <p:cTn id="16" dur="500"/>
                                        <p:tgtEl>
                                          <p:spTgt spid="38"/>
                                        </p:tgtEl>
                                      </p:cBhvr>
                                    </p:animEffect>
                                  </p:childTnLst>
                                </p:cTn>
                              </p:par>
                              <p:par>
                                <p:cTn id="17" presetID="22" presetClass="entr" presetSubtype="4" fill="hold" nodeType="withEffect">
                                  <p:stCondLst>
                                    <p:cond delay="0"/>
                                  </p:stCondLst>
                                  <p:childTnLst>
                                    <p:set>
                                      <p:cBhvr>
                                        <p:cTn id="18" dur="1" fill="hold">
                                          <p:stCondLst>
                                            <p:cond delay="0"/>
                                          </p:stCondLst>
                                        </p:cTn>
                                        <p:tgtEl>
                                          <p:spTgt spid="39"/>
                                        </p:tgtEl>
                                        <p:attrNameLst>
                                          <p:attrName>style.visibility</p:attrName>
                                        </p:attrNameLst>
                                      </p:cBhvr>
                                      <p:to>
                                        <p:strVal val="visible"/>
                                      </p:to>
                                    </p:set>
                                    <p:animEffect transition="in" filter="wipe(down)">
                                      <p:cBhvr>
                                        <p:cTn id="19" dur="500"/>
                                        <p:tgtEl>
                                          <p:spTgt spid="39"/>
                                        </p:tgtEl>
                                      </p:cBhvr>
                                    </p:animEffect>
                                  </p:childTnLst>
                                </p:cTn>
                              </p:par>
                              <p:par>
                                <p:cTn id="20" presetID="22" presetClass="entr" presetSubtype="4" fill="hold" nodeType="withEffect">
                                  <p:stCondLst>
                                    <p:cond delay="0"/>
                                  </p:stCondLst>
                                  <p:childTnLst>
                                    <p:set>
                                      <p:cBhvr>
                                        <p:cTn id="21" dur="1" fill="hold">
                                          <p:stCondLst>
                                            <p:cond delay="0"/>
                                          </p:stCondLst>
                                        </p:cTn>
                                        <p:tgtEl>
                                          <p:spTgt spid="40"/>
                                        </p:tgtEl>
                                        <p:attrNameLst>
                                          <p:attrName>style.visibility</p:attrName>
                                        </p:attrNameLst>
                                      </p:cBhvr>
                                      <p:to>
                                        <p:strVal val="visible"/>
                                      </p:to>
                                    </p:set>
                                    <p:animEffect transition="in" filter="wipe(down)">
                                      <p:cBhvr>
                                        <p:cTn id="22" dur="500"/>
                                        <p:tgtEl>
                                          <p:spTgt spid="40"/>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41"/>
                                        </p:tgtEl>
                                        <p:attrNameLst>
                                          <p:attrName>style.visibility</p:attrName>
                                        </p:attrNameLst>
                                      </p:cBhvr>
                                      <p:to>
                                        <p:strVal val="visible"/>
                                      </p:to>
                                    </p:set>
                                    <p:animEffect transition="in" filter="wipe(down)">
                                      <p:cBhvr>
                                        <p:cTn id="25" dur="500"/>
                                        <p:tgtEl>
                                          <p:spTgt spid="41"/>
                                        </p:tgtEl>
                                      </p:cBhvr>
                                    </p:animEffect>
                                  </p:childTnLst>
                                </p:cTn>
                              </p:par>
                              <p:par>
                                <p:cTn id="26" presetID="22" presetClass="entr" presetSubtype="4" fill="hold" grpId="0" nodeType="withEffect">
                                  <p:stCondLst>
                                    <p:cond delay="0"/>
                                  </p:stCondLst>
                                  <p:childTnLst>
                                    <p:set>
                                      <p:cBhvr>
                                        <p:cTn id="27" dur="1" fill="hold">
                                          <p:stCondLst>
                                            <p:cond delay="0"/>
                                          </p:stCondLst>
                                        </p:cTn>
                                        <p:tgtEl>
                                          <p:spTgt spid="42"/>
                                        </p:tgtEl>
                                        <p:attrNameLst>
                                          <p:attrName>style.visibility</p:attrName>
                                        </p:attrNameLst>
                                      </p:cBhvr>
                                      <p:to>
                                        <p:strVal val="visible"/>
                                      </p:to>
                                    </p:set>
                                    <p:animEffect transition="in" filter="wipe(down)">
                                      <p:cBhvr>
                                        <p:cTn id="28" dur="500"/>
                                        <p:tgtEl>
                                          <p:spTgt spid="42"/>
                                        </p:tgtEl>
                                      </p:cBhvr>
                                    </p:animEffect>
                                  </p:childTnLst>
                                </p:cTn>
                              </p:par>
                              <p:par>
                                <p:cTn id="29" presetID="22" presetClass="entr" presetSubtype="4" fill="hold" nodeType="withEffect">
                                  <p:stCondLst>
                                    <p:cond delay="0"/>
                                  </p:stCondLst>
                                  <p:childTnLst>
                                    <p:set>
                                      <p:cBhvr>
                                        <p:cTn id="30" dur="1" fill="hold">
                                          <p:stCondLst>
                                            <p:cond delay="0"/>
                                          </p:stCondLst>
                                        </p:cTn>
                                        <p:tgtEl>
                                          <p:spTgt spid="43"/>
                                        </p:tgtEl>
                                        <p:attrNameLst>
                                          <p:attrName>style.visibility</p:attrName>
                                        </p:attrNameLst>
                                      </p:cBhvr>
                                      <p:to>
                                        <p:strVal val="visible"/>
                                      </p:to>
                                    </p:set>
                                    <p:animEffect transition="in" filter="wipe(down)">
                                      <p:cBhvr>
                                        <p:cTn id="31" dur="500"/>
                                        <p:tgtEl>
                                          <p:spTgt spid="43"/>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44"/>
                                        </p:tgtEl>
                                        <p:attrNameLst>
                                          <p:attrName>style.visibility</p:attrName>
                                        </p:attrNameLst>
                                      </p:cBhvr>
                                      <p:to>
                                        <p:strVal val="visible"/>
                                      </p:to>
                                    </p:set>
                                    <p:animEffect transition="in" filter="wipe(down)">
                                      <p:cBhvr>
                                        <p:cTn id="34" dur="500"/>
                                        <p:tgtEl>
                                          <p:spTgt spid="44"/>
                                        </p:tgtEl>
                                      </p:cBhvr>
                                    </p:animEffect>
                                  </p:childTnLst>
                                </p:cTn>
                              </p:par>
                              <p:par>
                                <p:cTn id="35" presetID="22" presetClass="entr" presetSubtype="4" fill="hold" grpId="0" nodeType="withEffect">
                                  <p:stCondLst>
                                    <p:cond delay="0"/>
                                  </p:stCondLst>
                                  <p:childTnLst>
                                    <p:set>
                                      <p:cBhvr>
                                        <p:cTn id="36" dur="1" fill="hold">
                                          <p:stCondLst>
                                            <p:cond delay="0"/>
                                          </p:stCondLst>
                                        </p:cTn>
                                        <p:tgtEl>
                                          <p:spTgt spid="45"/>
                                        </p:tgtEl>
                                        <p:attrNameLst>
                                          <p:attrName>style.visibility</p:attrName>
                                        </p:attrNameLst>
                                      </p:cBhvr>
                                      <p:to>
                                        <p:strVal val="visible"/>
                                      </p:to>
                                    </p:set>
                                    <p:animEffect transition="in" filter="wipe(down)">
                                      <p:cBhvr>
                                        <p:cTn id="37"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38" grpId="0"/>
      <p:bldP spid="41" grpId="0"/>
      <p:bldP spid="42" grpId="0"/>
      <p:bldP spid="44" grpId="0"/>
      <p:bldP spid="45" grpId="0"/>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E6F00716-456E-C242-B214-BCD7054197B0}"/>
              </a:ext>
            </a:extLst>
          </p:cNvPr>
          <p:cNvSpPr>
            <a:spLocks noGrp="1"/>
          </p:cNvSpPr>
          <p:nvPr>
            <p:ph type="ftr" sz="quarter" idx="10"/>
          </p:nvPr>
        </p:nvSpPr>
        <p:spPr/>
        <p:txBody>
          <a:bodyPr/>
          <a:lstStyle/>
          <a:p>
            <a:pPr algn="l"/>
            <a:r>
              <a:rPr lang="en-US" dirty="0"/>
              <a:t>© </a:t>
            </a:r>
            <a:r>
              <a:rPr lang="en-US" dirty="0" smtClean="0"/>
              <a:t>Gopal</a:t>
            </a:r>
            <a:endParaRPr lang="en-GB" dirty="0"/>
          </a:p>
        </p:txBody>
      </p:sp>
      <p:pic>
        <p:nvPicPr>
          <p:cNvPr id="14" name="Picture 13">
            <a:extLst>
              <a:ext uri="{FF2B5EF4-FFF2-40B4-BE49-F238E27FC236}">
                <a16:creationId xmlns:a16="http://schemas.microsoft.com/office/drawing/2014/main" xmlns="" id="{76326760-2ED2-E744-AAF4-1AA1A21E6BA4}"/>
              </a:ext>
            </a:extLst>
          </p:cNvPr>
          <p:cNvPicPr>
            <a:picLocks noChangeAspect="1"/>
          </p:cNvPicPr>
          <p:nvPr/>
        </p:nvPicPr>
        <p:blipFill>
          <a:blip r:embed="rId2"/>
          <a:stretch>
            <a:fillRect/>
          </a:stretch>
        </p:blipFill>
        <p:spPr>
          <a:xfrm>
            <a:off x="6914033" y="2486453"/>
            <a:ext cx="1244600" cy="1231900"/>
          </a:xfrm>
          <a:prstGeom prst="rect">
            <a:avLst/>
          </a:prstGeom>
        </p:spPr>
      </p:pic>
      <p:pic>
        <p:nvPicPr>
          <p:cNvPr id="15" name="Picture 14">
            <a:extLst>
              <a:ext uri="{FF2B5EF4-FFF2-40B4-BE49-F238E27FC236}">
                <a16:creationId xmlns:a16="http://schemas.microsoft.com/office/drawing/2014/main" xmlns="" id="{752AC8F8-084D-474C-A76D-08B17BFFA769}"/>
              </a:ext>
            </a:extLst>
          </p:cNvPr>
          <p:cNvPicPr>
            <a:picLocks noChangeAspect="1"/>
          </p:cNvPicPr>
          <p:nvPr/>
        </p:nvPicPr>
        <p:blipFill>
          <a:blip r:embed="rId3"/>
          <a:stretch>
            <a:fillRect/>
          </a:stretch>
        </p:blipFill>
        <p:spPr>
          <a:xfrm>
            <a:off x="6793383" y="5794820"/>
            <a:ext cx="1485900" cy="1117600"/>
          </a:xfrm>
          <a:prstGeom prst="rect">
            <a:avLst/>
          </a:prstGeom>
        </p:spPr>
      </p:pic>
      <p:pic>
        <p:nvPicPr>
          <p:cNvPr id="16" name="Graphic 15" descr="User with solid fill">
            <a:extLst>
              <a:ext uri="{FF2B5EF4-FFF2-40B4-BE49-F238E27FC236}">
                <a16:creationId xmlns:a16="http://schemas.microsoft.com/office/drawing/2014/main" xmlns="" id="{51527F6E-C170-E541-B532-2BF8300331AA}"/>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p:blipFill>
        <p:spPr>
          <a:xfrm>
            <a:off x="3406039" y="2486453"/>
            <a:ext cx="1231900" cy="1231900"/>
          </a:xfrm>
          <a:prstGeom prst="rect">
            <a:avLst/>
          </a:prstGeom>
        </p:spPr>
      </p:pic>
      <p:sp>
        <p:nvSpPr>
          <p:cNvPr id="17" name="TextBox 16">
            <a:extLst>
              <a:ext uri="{FF2B5EF4-FFF2-40B4-BE49-F238E27FC236}">
                <a16:creationId xmlns:a16="http://schemas.microsoft.com/office/drawing/2014/main" xmlns="" id="{526C8C6B-BAA9-0749-B2C7-18C73D323CEE}"/>
              </a:ext>
            </a:extLst>
          </p:cNvPr>
          <p:cNvSpPr txBox="1"/>
          <p:nvPr/>
        </p:nvSpPr>
        <p:spPr>
          <a:xfrm>
            <a:off x="8581774" y="2797481"/>
            <a:ext cx="963725" cy="430887"/>
          </a:xfrm>
          <a:prstGeom prst="rect">
            <a:avLst/>
          </a:prstGeom>
          <a:noFill/>
        </p:spPr>
        <p:txBody>
          <a:bodyPr wrap="none" rtlCol="0">
            <a:spAutoFit/>
          </a:bodyPr>
          <a:lstStyle/>
          <a:p>
            <a:r>
              <a:rPr lang="en-US" dirty="0" err="1"/>
              <a:t>Github</a:t>
            </a:r>
            <a:endParaRPr lang="en-US" dirty="0"/>
          </a:p>
        </p:txBody>
      </p:sp>
      <p:sp>
        <p:nvSpPr>
          <p:cNvPr id="18" name="TextBox 17">
            <a:extLst>
              <a:ext uri="{FF2B5EF4-FFF2-40B4-BE49-F238E27FC236}">
                <a16:creationId xmlns:a16="http://schemas.microsoft.com/office/drawing/2014/main" xmlns="" id="{A0D2A410-9211-4845-B2CB-652FAB5CED05}"/>
              </a:ext>
            </a:extLst>
          </p:cNvPr>
          <p:cNvSpPr txBox="1"/>
          <p:nvPr/>
        </p:nvSpPr>
        <p:spPr>
          <a:xfrm>
            <a:off x="3406039" y="3660226"/>
            <a:ext cx="1361976" cy="430887"/>
          </a:xfrm>
          <a:prstGeom prst="rect">
            <a:avLst/>
          </a:prstGeom>
          <a:noFill/>
        </p:spPr>
        <p:txBody>
          <a:bodyPr wrap="none" rtlCol="0">
            <a:spAutoFit/>
          </a:bodyPr>
          <a:lstStyle/>
          <a:p>
            <a:r>
              <a:rPr lang="en-US" dirty="0"/>
              <a:t>Developer</a:t>
            </a:r>
          </a:p>
        </p:txBody>
      </p:sp>
      <p:cxnSp>
        <p:nvCxnSpPr>
          <p:cNvPr id="19" name="Straight Arrow Connector 18">
            <a:extLst>
              <a:ext uri="{FF2B5EF4-FFF2-40B4-BE49-F238E27FC236}">
                <a16:creationId xmlns:a16="http://schemas.microsoft.com/office/drawing/2014/main" xmlns="" id="{2BF2D26F-D96A-C142-9CCB-06DED48465C7}"/>
              </a:ext>
            </a:extLst>
          </p:cNvPr>
          <p:cNvCxnSpPr>
            <a:stCxn id="16" idx="3"/>
            <a:endCxn id="14" idx="1"/>
          </p:cNvCxnSpPr>
          <p:nvPr/>
        </p:nvCxnSpPr>
        <p:spPr>
          <a:xfrm>
            <a:off x="4637939" y="3102403"/>
            <a:ext cx="2276094" cy="0"/>
          </a:xfrm>
          <a:prstGeom prst="straightConnector1">
            <a:avLst/>
          </a:prstGeom>
          <a:ln w="508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xmlns="" id="{2E12C9FD-3D81-4A41-8A47-998451340A04}"/>
              </a:ext>
            </a:extLst>
          </p:cNvPr>
          <p:cNvCxnSpPr>
            <a:stCxn id="14" idx="2"/>
            <a:endCxn id="15" idx="0"/>
          </p:cNvCxnSpPr>
          <p:nvPr/>
        </p:nvCxnSpPr>
        <p:spPr>
          <a:xfrm>
            <a:off x="7536333" y="3718353"/>
            <a:ext cx="0" cy="2076467"/>
          </a:xfrm>
          <a:prstGeom prst="straightConnector1">
            <a:avLst/>
          </a:prstGeom>
          <a:ln w="508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xmlns="" id="{83A9E928-CAF3-EE44-A6AA-DB9A63EE36A3}"/>
              </a:ext>
            </a:extLst>
          </p:cNvPr>
          <p:cNvSpPr txBox="1"/>
          <p:nvPr/>
        </p:nvSpPr>
        <p:spPr>
          <a:xfrm>
            <a:off x="4637939" y="2769492"/>
            <a:ext cx="2365762" cy="923330"/>
          </a:xfrm>
          <a:prstGeom prst="rect">
            <a:avLst/>
          </a:prstGeom>
          <a:noFill/>
        </p:spPr>
        <p:txBody>
          <a:bodyPr wrap="square" rtlCol="0">
            <a:spAutoFit/>
          </a:bodyPr>
          <a:lstStyle/>
          <a:p>
            <a:pPr algn="ctr"/>
            <a:r>
              <a:rPr lang="en-US" sz="1800" dirty="0">
                <a:solidFill>
                  <a:srgbClr val="0070C0"/>
                </a:solidFill>
              </a:rPr>
              <a:t>Check-in Private Module</a:t>
            </a:r>
          </a:p>
          <a:p>
            <a:pPr algn="ctr"/>
            <a:r>
              <a:rPr lang="en-US" sz="1800" dirty="0">
                <a:solidFill>
                  <a:srgbClr val="0070C0"/>
                </a:solidFill>
              </a:rPr>
              <a:t>Files</a:t>
            </a:r>
          </a:p>
        </p:txBody>
      </p:sp>
      <p:sp>
        <p:nvSpPr>
          <p:cNvPr id="22" name="TextBox 21">
            <a:extLst>
              <a:ext uri="{FF2B5EF4-FFF2-40B4-BE49-F238E27FC236}">
                <a16:creationId xmlns:a16="http://schemas.microsoft.com/office/drawing/2014/main" xmlns="" id="{D6422C01-DDB8-8C48-A330-85CB220B30DC}"/>
              </a:ext>
            </a:extLst>
          </p:cNvPr>
          <p:cNvSpPr txBox="1"/>
          <p:nvPr/>
        </p:nvSpPr>
        <p:spPr>
          <a:xfrm>
            <a:off x="6600820" y="4499005"/>
            <a:ext cx="1871026" cy="646331"/>
          </a:xfrm>
          <a:prstGeom prst="rect">
            <a:avLst/>
          </a:prstGeom>
          <a:noFill/>
        </p:spPr>
        <p:txBody>
          <a:bodyPr wrap="none" rtlCol="0">
            <a:spAutoFit/>
          </a:bodyPr>
          <a:lstStyle/>
          <a:p>
            <a:pPr algn="ctr"/>
            <a:r>
              <a:rPr lang="en-US" sz="1800" dirty="0">
                <a:solidFill>
                  <a:srgbClr val="0070C0"/>
                </a:solidFill>
              </a:rPr>
              <a:t>Integrate it in </a:t>
            </a:r>
          </a:p>
          <a:p>
            <a:pPr algn="ctr"/>
            <a:r>
              <a:rPr lang="en-US" sz="1800" dirty="0">
                <a:solidFill>
                  <a:srgbClr val="0070C0"/>
                </a:solidFill>
              </a:rPr>
              <a:t>TF Cloud Modules</a:t>
            </a:r>
          </a:p>
        </p:txBody>
      </p:sp>
      <p:sp>
        <p:nvSpPr>
          <p:cNvPr id="24" name="Rounded Rectangle 23">
            <a:extLst>
              <a:ext uri="{FF2B5EF4-FFF2-40B4-BE49-F238E27FC236}">
                <a16:creationId xmlns:a16="http://schemas.microsoft.com/office/drawing/2014/main" xmlns="" id="{C0294A08-ACF0-C448-B4FC-810DAFF1C8BF}"/>
              </a:ext>
            </a:extLst>
          </p:cNvPr>
          <p:cNvSpPr/>
          <p:nvPr/>
        </p:nvSpPr>
        <p:spPr>
          <a:xfrm>
            <a:off x="2230736" y="472428"/>
            <a:ext cx="9978012" cy="854110"/>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500" dirty="0"/>
              <a:t>Publish </a:t>
            </a:r>
            <a:r>
              <a:rPr lang="en-US" sz="3500" dirty="0">
                <a:solidFill>
                  <a:srgbClr val="FFFF00"/>
                </a:solidFill>
              </a:rPr>
              <a:t>Private Module Registry </a:t>
            </a:r>
            <a:r>
              <a:rPr lang="en-US" sz="3500" dirty="0"/>
              <a:t>in Terraform Cloud</a:t>
            </a:r>
          </a:p>
        </p:txBody>
      </p:sp>
      <p:sp>
        <p:nvSpPr>
          <p:cNvPr id="25" name="TextBox 24">
            <a:extLst>
              <a:ext uri="{FF2B5EF4-FFF2-40B4-BE49-F238E27FC236}">
                <a16:creationId xmlns:a16="http://schemas.microsoft.com/office/drawing/2014/main" xmlns="" id="{02594AAE-A73E-1A46-B71E-F89026467B5A}"/>
              </a:ext>
            </a:extLst>
          </p:cNvPr>
          <p:cNvSpPr txBox="1"/>
          <p:nvPr/>
        </p:nvSpPr>
        <p:spPr>
          <a:xfrm>
            <a:off x="8471846" y="5925988"/>
            <a:ext cx="1314847" cy="769441"/>
          </a:xfrm>
          <a:prstGeom prst="rect">
            <a:avLst/>
          </a:prstGeom>
          <a:noFill/>
        </p:spPr>
        <p:txBody>
          <a:bodyPr wrap="none" rtlCol="0">
            <a:spAutoFit/>
          </a:bodyPr>
          <a:lstStyle/>
          <a:p>
            <a:pPr algn="ctr"/>
            <a:r>
              <a:rPr lang="en-US" dirty="0"/>
              <a:t>Terraform</a:t>
            </a:r>
          </a:p>
          <a:p>
            <a:pPr algn="ctr"/>
            <a:r>
              <a:rPr lang="en-US" dirty="0"/>
              <a:t>Cloud</a:t>
            </a:r>
          </a:p>
        </p:txBody>
      </p:sp>
    </p:spTree>
    <p:extLst>
      <p:ext uri="{BB962C8B-B14F-4D97-AF65-F5344CB8AC3E}">
        <p14:creationId xmlns:p14="http://schemas.microsoft.com/office/powerpoint/2010/main" val="2994783422"/>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72D21C5B-B60F-FA49-A8E1-0A11EF78A645}"/>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4" name="Title 3">
            <a:extLst>
              <a:ext uri="{FF2B5EF4-FFF2-40B4-BE49-F238E27FC236}">
                <a16:creationId xmlns:a16="http://schemas.microsoft.com/office/drawing/2014/main" xmlns="" id="{2C83F249-7073-2E4E-9429-483F307E0971}"/>
              </a:ext>
            </a:extLst>
          </p:cNvPr>
          <p:cNvSpPr>
            <a:spLocks noGrp="1"/>
          </p:cNvSpPr>
          <p:nvPr>
            <p:ph type="title"/>
          </p:nvPr>
        </p:nvSpPr>
        <p:spPr>
          <a:xfrm>
            <a:off x="115556" y="50243"/>
            <a:ext cx="14399288" cy="1188851"/>
          </a:xfrm>
        </p:spPr>
        <p:txBody>
          <a:bodyPr>
            <a:noAutofit/>
          </a:bodyPr>
          <a:lstStyle/>
          <a:p>
            <a:r>
              <a:rPr lang="en-US" sz="4600" dirty="0">
                <a:solidFill>
                  <a:srgbClr val="00B050"/>
                </a:solidFill>
              </a:rPr>
              <a:t>Practical</a:t>
            </a:r>
            <a:r>
              <a:rPr lang="en-US" sz="4600" dirty="0"/>
              <a:t> Examples with </a:t>
            </a:r>
            <a:r>
              <a:rPr lang="en-US" sz="4600" dirty="0">
                <a:solidFill>
                  <a:srgbClr val="00B050"/>
                </a:solidFill>
              </a:rPr>
              <a:t>Step-by-Step</a:t>
            </a:r>
            <a:r>
              <a:rPr lang="en-US" sz="4600" dirty="0"/>
              <a:t> </a:t>
            </a:r>
            <a:r>
              <a:rPr lang="en-US" sz="4600" dirty="0" err="1"/>
              <a:t>Github</a:t>
            </a:r>
            <a:r>
              <a:rPr lang="en-US" sz="4600" dirty="0"/>
              <a:t> Documentation</a:t>
            </a:r>
          </a:p>
        </p:txBody>
      </p:sp>
      <p:pic>
        <p:nvPicPr>
          <p:cNvPr id="3" name="Picture 2">
            <a:extLst>
              <a:ext uri="{FF2B5EF4-FFF2-40B4-BE49-F238E27FC236}">
                <a16:creationId xmlns:a16="http://schemas.microsoft.com/office/drawing/2014/main" xmlns="" id="{8C0FEAF3-D5BC-D446-8DFA-B55CF4FA690A}"/>
              </a:ext>
            </a:extLst>
          </p:cNvPr>
          <p:cNvPicPr>
            <a:picLocks noChangeAspect="1"/>
          </p:cNvPicPr>
          <p:nvPr/>
        </p:nvPicPr>
        <p:blipFill>
          <a:blip r:embed="rId2"/>
          <a:stretch>
            <a:fillRect/>
          </a:stretch>
        </p:blipFill>
        <p:spPr>
          <a:xfrm>
            <a:off x="5496560" y="2230121"/>
            <a:ext cx="8748992" cy="4250690"/>
          </a:xfrm>
          <a:prstGeom prst="rect">
            <a:avLst/>
          </a:prstGeom>
        </p:spPr>
      </p:pic>
      <p:pic>
        <p:nvPicPr>
          <p:cNvPr id="9" name="Picture 8">
            <a:extLst>
              <a:ext uri="{FF2B5EF4-FFF2-40B4-BE49-F238E27FC236}">
                <a16:creationId xmlns:a16="http://schemas.microsoft.com/office/drawing/2014/main" xmlns="" id="{E37A0A0E-7838-1A4C-B890-60F6B7E7C2D1}"/>
              </a:ext>
            </a:extLst>
          </p:cNvPr>
          <p:cNvPicPr>
            <a:picLocks noChangeAspect="1"/>
          </p:cNvPicPr>
          <p:nvPr/>
        </p:nvPicPr>
        <p:blipFill>
          <a:blip r:embed="rId3"/>
          <a:stretch>
            <a:fillRect/>
          </a:stretch>
        </p:blipFill>
        <p:spPr>
          <a:xfrm>
            <a:off x="384848" y="1239094"/>
            <a:ext cx="4452268" cy="5895340"/>
          </a:xfrm>
          <a:prstGeom prst="rect">
            <a:avLst/>
          </a:prstGeom>
        </p:spPr>
      </p:pic>
      <p:sp>
        <p:nvSpPr>
          <p:cNvPr id="10" name="Rounded Rectangle 9">
            <a:extLst>
              <a:ext uri="{FF2B5EF4-FFF2-40B4-BE49-F238E27FC236}">
                <a16:creationId xmlns:a16="http://schemas.microsoft.com/office/drawing/2014/main" xmlns="" id="{B980469F-AF9B-D947-8230-C53E2E605F90}"/>
              </a:ext>
            </a:extLst>
          </p:cNvPr>
          <p:cNvSpPr/>
          <p:nvPr/>
        </p:nvSpPr>
        <p:spPr>
          <a:xfrm>
            <a:off x="12012930" y="2230121"/>
            <a:ext cx="2232622" cy="2776219"/>
          </a:xfrm>
          <a:prstGeom prst="roundRect">
            <a:avLst>
              <a:gd name="adj" fmla="val 11547"/>
            </a:avLst>
          </a:prstGeom>
          <a:noFill/>
          <a:ln w="8572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xmlns="" id="{5510C461-5D1C-DD48-A04E-E0E35B9AD764}"/>
              </a:ext>
            </a:extLst>
          </p:cNvPr>
          <p:cNvSpPr/>
          <p:nvPr/>
        </p:nvSpPr>
        <p:spPr>
          <a:xfrm>
            <a:off x="12092940" y="5184063"/>
            <a:ext cx="2152612" cy="1171017"/>
          </a:xfrm>
          <a:prstGeom prst="roundRect">
            <a:avLst>
              <a:gd name="adj" fmla="val 11547"/>
            </a:avLst>
          </a:prstGeom>
          <a:noFill/>
          <a:ln w="857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65778407"/>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FEFA5D3F-8C42-704D-9C77-85D0D7EBD68C}"/>
              </a:ext>
            </a:extLst>
          </p:cNvPr>
          <p:cNvSpPr>
            <a:spLocks noGrp="1"/>
          </p:cNvSpPr>
          <p:nvPr>
            <p:ph type="ftr" sz="quarter" idx="10"/>
          </p:nvPr>
        </p:nvSpPr>
        <p:spPr/>
        <p:txBody>
          <a:bodyPr/>
          <a:lstStyle/>
          <a:p>
            <a:pPr algn="l"/>
            <a:r>
              <a:rPr lang="en-US" dirty="0"/>
              <a:t>© </a:t>
            </a:r>
            <a:r>
              <a:rPr lang="en-US" dirty="0" smtClean="0"/>
              <a:t>Gopal</a:t>
            </a:r>
            <a:endParaRPr lang="en-GB" dirty="0"/>
          </a:p>
        </p:txBody>
      </p:sp>
      <p:pic>
        <p:nvPicPr>
          <p:cNvPr id="5" name="Content Placeholder 4">
            <a:extLst>
              <a:ext uri="{FF2B5EF4-FFF2-40B4-BE49-F238E27FC236}">
                <a16:creationId xmlns:a16="http://schemas.microsoft.com/office/drawing/2014/main" xmlns="" id="{0DF8AA86-01E2-CA4F-9FF1-BD1E5B6709AE}"/>
              </a:ext>
            </a:extLst>
          </p:cNvPr>
          <p:cNvPicPr>
            <a:picLocks noGrp="1" noChangeAspect="1"/>
          </p:cNvPicPr>
          <p:nvPr>
            <p:ph idx="1"/>
          </p:nvPr>
        </p:nvPicPr>
        <p:blipFill>
          <a:blip r:embed="rId2"/>
          <a:stretch>
            <a:fillRect/>
          </a:stretch>
        </p:blipFill>
        <p:spPr>
          <a:xfrm>
            <a:off x="543337" y="1602317"/>
            <a:ext cx="13825805" cy="3878613"/>
          </a:xfrm>
          <a:prstGeom prst="rect">
            <a:avLst/>
          </a:prstGeom>
        </p:spPr>
      </p:pic>
      <p:sp>
        <p:nvSpPr>
          <p:cNvPr id="4" name="Title 3">
            <a:extLst>
              <a:ext uri="{FF2B5EF4-FFF2-40B4-BE49-F238E27FC236}">
                <a16:creationId xmlns:a16="http://schemas.microsoft.com/office/drawing/2014/main" xmlns="" id="{16A37481-1F52-9443-B254-E1560B751C08}"/>
              </a:ext>
            </a:extLst>
          </p:cNvPr>
          <p:cNvSpPr>
            <a:spLocks noGrp="1"/>
          </p:cNvSpPr>
          <p:nvPr>
            <p:ph type="title"/>
          </p:nvPr>
        </p:nvSpPr>
        <p:spPr/>
        <p:txBody>
          <a:bodyPr/>
          <a:lstStyle/>
          <a:p>
            <a:r>
              <a:rPr lang="en-US" dirty="0"/>
              <a:t>Terraform Pricing</a:t>
            </a:r>
          </a:p>
        </p:txBody>
      </p:sp>
      <p:sp>
        <p:nvSpPr>
          <p:cNvPr id="6" name="Rounded Rectangle 5">
            <a:extLst>
              <a:ext uri="{FF2B5EF4-FFF2-40B4-BE49-F238E27FC236}">
                <a16:creationId xmlns:a16="http://schemas.microsoft.com/office/drawing/2014/main" xmlns="" id="{B7DD3A68-FDB5-0148-8F8B-1F6A636D18E7}"/>
              </a:ext>
            </a:extLst>
          </p:cNvPr>
          <p:cNvSpPr/>
          <p:nvPr/>
        </p:nvSpPr>
        <p:spPr>
          <a:xfrm>
            <a:off x="3387158" y="5843511"/>
            <a:ext cx="7478763" cy="783772"/>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https://</a:t>
            </a:r>
            <a:r>
              <a:rPr lang="en-US" dirty="0" err="1"/>
              <a:t>www.hashicorp.com</a:t>
            </a:r>
            <a:r>
              <a:rPr lang="en-US" dirty="0"/>
              <a:t>/products/terraform/pricing</a:t>
            </a:r>
          </a:p>
        </p:txBody>
      </p:sp>
    </p:spTree>
    <p:extLst>
      <p:ext uri="{BB962C8B-B14F-4D97-AF65-F5344CB8AC3E}">
        <p14:creationId xmlns:p14="http://schemas.microsoft.com/office/powerpoint/2010/main" val="3320314324"/>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A0A0BD00-D8DC-45C9-9C82-0E8430B96A5E}"/>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8" name="Content Placeholder 2">
            <a:extLst>
              <a:ext uri="{FF2B5EF4-FFF2-40B4-BE49-F238E27FC236}">
                <a16:creationId xmlns:a16="http://schemas.microsoft.com/office/drawing/2014/main" xmlns="" id="{09329F3B-B988-4BA0-9BEA-4847C35EA442}"/>
              </a:ext>
            </a:extLst>
          </p:cNvPr>
          <p:cNvSpPr>
            <a:spLocks noGrp="1"/>
          </p:cNvSpPr>
          <p:nvPr>
            <p:ph idx="1"/>
          </p:nvPr>
        </p:nvSpPr>
        <p:spPr>
          <a:xfrm>
            <a:off x="2758922" y="2214766"/>
            <a:ext cx="8489371" cy="2321286"/>
          </a:xfrm>
        </p:spPr>
        <p:txBody>
          <a:bodyPr>
            <a:noAutofit/>
          </a:bodyPr>
          <a:lstStyle/>
          <a:p>
            <a:pPr marL="0" indent="0" algn="ctr">
              <a:buNone/>
            </a:pPr>
            <a:r>
              <a:rPr lang="en-US" sz="7000" b="1" dirty="0">
                <a:solidFill>
                  <a:schemeClr val="accent6">
                    <a:lumMod val="75000"/>
                  </a:schemeClr>
                </a:solidFill>
              </a:rPr>
              <a:t>Terraform</a:t>
            </a:r>
          </a:p>
          <a:p>
            <a:pPr marL="0" indent="0" algn="ctr">
              <a:buNone/>
            </a:pPr>
            <a:r>
              <a:rPr lang="en-US" sz="7000" b="1" dirty="0">
                <a:solidFill>
                  <a:srgbClr val="00B050"/>
                </a:solidFill>
              </a:rPr>
              <a:t>Cloud</a:t>
            </a:r>
          </a:p>
          <a:p>
            <a:pPr marL="0" indent="0" algn="ctr">
              <a:buNone/>
            </a:pPr>
            <a:r>
              <a:rPr lang="en-US" sz="7000" b="1" dirty="0">
                <a:solidFill>
                  <a:srgbClr val="0070C0"/>
                </a:solidFill>
              </a:rPr>
              <a:t>Version Control Workflow</a:t>
            </a:r>
          </a:p>
        </p:txBody>
      </p:sp>
      <p:pic>
        <p:nvPicPr>
          <p:cNvPr id="3" name="Picture 2" descr="HashiCorp Terraform">
            <a:extLst>
              <a:ext uri="{FF2B5EF4-FFF2-40B4-BE49-F238E27FC236}">
                <a16:creationId xmlns:a16="http://schemas.microsoft.com/office/drawing/2014/main" xmlns=""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55201" y="1828305"/>
            <a:ext cx="4268190" cy="4268190"/>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xmlns=""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xmlns=""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xmlns=""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xmlns="" id="{B6F2FFF6-2662-1A44-B9D0-D42F1B5BFF55}"/>
              </a:ext>
            </a:extLst>
          </p:cNvPr>
          <p:cNvPicPr>
            <a:picLocks noChangeAspect="1"/>
          </p:cNvPicPr>
          <p:nvPr/>
        </p:nvPicPr>
        <p:blipFill>
          <a:blip r:embed="rId3"/>
          <a:stretch>
            <a:fillRect/>
          </a:stretch>
        </p:blipFill>
        <p:spPr>
          <a:xfrm>
            <a:off x="271405" y="2387917"/>
            <a:ext cx="3339911" cy="3221684"/>
          </a:xfrm>
          <a:prstGeom prst="rect">
            <a:avLst/>
          </a:prstGeom>
        </p:spPr>
      </p:pic>
    </p:spTree>
    <p:extLst>
      <p:ext uri="{BB962C8B-B14F-4D97-AF65-F5344CB8AC3E}">
        <p14:creationId xmlns:p14="http://schemas.microsoft.com/office/powerpoint/2010/main" val="1709117306"/>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0EF0A66C-E606-1446-BDF3-FB9F1B133553}"/>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4" name="Title 3">
            <a:extLst>
              <a:ext uri="{FF2B5EF4-FFF2-40B4-BE49-F238E27FC236}">
                <a16:creationId xmlns:a16="http://schemas.microsoft.com/office/drawing/2014/main" xmlns="" id="{C606153F-4820-ED45-8D0D-038B73968C92}"/>
              </a:ext>
            </a:extLst>
          </p:cNvPr>
          <p:cNvSpPr>
            <a:spLocks noGrp="1"/>
          </p:cNvSpPr>
          <p:nvPr>
            <p:ph type="title"/>
          </p:nvPr>
        </p:nvSpPr>
        <p:spPr>
          <a:xfrm>
            <a:off x="1005840" y="50243"/>
            <a:ext cx="12618720" cy="651641"/>
          </a:xfrm>
        </p:spPr>
        <p:txBody>
          <a:bodyPr>
            <a:normAutofit fontScale="90000"/>
          </a:bodyPr>
          <a:lstStyle/>
          <a:p>
            <a:r>
              <a:rPr lang="en-US" dirty="0"/>
              <a:t>Terraform VCS Integration</a:t>
            </a:r>
          </a:p>
        </p:txBody>
      </p:sp>
      <p:sp>
        <p:nvSpPr>
          <p:cNvPr id="5" name="Rounded Rectangle 4">
            <a:extLst>
              <a:ext uri="{FF2B5EF4-FFF2-40B4-BE49-F238E27FC236}">
                <a16:creationId xmlns:a16="http://schemas.microsoft.com/office/drawing/2014/main" xmlns="" id="{5EED3E6B-0183-5747-98FA-BDC04DAE9478}"/>
              </a:ext>
            </a:extLst>
          </p:cNvPr>
          <p:cNvSpPr/>
          <p:nvPr/>
        </p:nvSpPr>
        <p:spPr>
          <a:xfrm>
            <a:off x="271305" y="768321"/>
            <a:ext cx="14087789" cy="1080575"/>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Terraform Cloud is more powerful when you integrate it with your </a:t>
            </a:r>
            <a:r>
              <a:rPr lang="en-US" sz="3000" dirty="0">
                <a:solidFill>
                  <a:srgbClr val="FFFF00"/>
                </a:solidFill>
              </a:rPr>
              <a:t>version control system </a:t>
            </a:r>
            <a:r>
              <a:rPr lang="en-US" sz="3000" dirty="0"/>
              <a:t>(VCS) provider (</a:t>
            </a:r>
            <a:r>
              <a:rPr lang="en-US" sz="3000" dirty="0" err="1"/>
              <a:t>Github</a:t>
            </a:r>
            <a:r>
              <a:rPr lang="en-US" sz="3000" dirty="0"/>
              <a:t>, Bitbucket, Gitlab).</a:t>
            </a:r>
          </a:p>
        </p:txBody>
      </p:sp>
      <p:sp>
        <p:nvSpPr>
          <p:cNvPr id="6" name="Rounded Rectangle 5">
            <a:extLst>
              <a:ext uri="{FF2B5EF4-FFF2-40B4-BE49-F238E27FC236}">
                <a16:creationId xmlns:a16="http://schemas.microsoft.com/office/drawing/2014/main" xmlns="" id="{F165B980-8E34-BE4A-8412-6765697DCED7}"/>
              </a:ext>
            </a:extLst>
          </p:cNvPr>
          <p:cNvSpPr/>
          <p:nvPr/>
        </p:nvSpPr>
        <p:spPr>
          <a:xfrm>
            <a:off x="271305" y="2097847"/>
            <a:ext cx="6842928" cy="1360589"/>
          </a:xfrm>
          <a:prstGeom prst="roundRect">
            <a:avLst/>
          </a:prstGeom>
          <a:solidFill>
            <a:srgbClr val="246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Terraform Cloud can </a:t>
            </a:r>
            <a:r>
              <a:rPr lang="en-US" sz="2800" dirty="0">
                <a:solidFill>
                  <a:srgbClr val="FFFF00"/>
                </a:solidFill>
              </a:rPr>
              <a:t>automatically initiate </a:t>
            </a:r>
            <a:r>
              <a:rPr lang="en-US" sz="2800" dirty="0"/>
              <a:t>Terraform runs</a:t>
            </a:r>
          </a:p>
        </p:txBody>
      </p:sp>
      <p:sp>
        <p:nvSpPr>
          <p:cNvPr id="7" name="Rounded Rectangle 6">
            <a:extLst>
              <a:ext uri="{FF2B5EF4-FFF2-40B4-BE49-F238E27FC236}">
                <a16:creationId xmlns:a16="http://schemas.microsoft.com/office/drawing/2014/main" xmlns="" id="{B24ABFD3-A7A4-A14E-9CB9-E8E1DC9CE951}"/>
              </a:ext>
            </a:extLst>
          </p:cNvPr>
          <p:cNvSpPr/>
          <p:nvPr/>
        </p:nvSpPr>
        <p:spPr>
          <a:xfrm>
            <a:off x="271305" y="3955890"/>
            <a:ext cx="6842928" cy="1360589"/>
          </a:xfrm>
          <a:prstGeom prst="roundRect">
            <a:avLst/>
          </a:prstGeom>
          <a:solidFill>
            <a:srgbClr val="246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Terraform Cloud makes </a:t>
            </a:r>
            <a:r>
              <a:rPr lang="en-US" sz="2800" dirty="0">
                <a:solidFill>
                  <a:srgbClr val="FFFF00"/>
                </a:solidFill>
              </a:rPr>
              <a:t>code review easier by automatically predicting </a:t>
            </a:r>
            <a:r>
              <a:rPr lang="en-US" sz="2800" dirty="0"/>
              <a:t>how pull requests will affect infrastructure.</a:t>
            </a:r>
          </a:p>
        </p:txBody>
      </p:sp>
      <p:sp>
        <p:nvSpPr>
          <p:cNvPr id="8" name="Rounded Rectangle 7">
            <a:extLst>
              <a:ext uri="{FF2B5EF4-FFF2-40B4-BE49-F238E27FC236}">
                <a16:creationId xmlns:a16="http://schemas.microsoft.com/office/drawing/2014/main" xmlns="" id="{B2870830-4BB6-1B49-9F0B-9F9C6029CD73}"/>
              </a:ext>
            </a:extLst>
          </p:cNvPr>
          <p:cNvSpPr/>
          <p:nvPr/>
        </p:nvSpPr>
        <p:spPr>
          <a:xfrm>
            <a:off x="271305" y="5684288"/>
            <a:ext cx="6842928" cy="1360589"/>
          </a:xfrm>
          <a:prstGeom prst="roundRect">
            <a:avLst/>
          </a:prstGeom>
          <a:solidFill>
            <a:srgbClr val="246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Publishing </a:t>
            </a:r>
            <a:r>
              <a:rPr lang="en-US" sz="2800" dirty="0">
                <a:solidFill>
                  <a:srgbClr val="FFFF00"/>
                </a:solidFill>
              </a:rPr>
              <a:t>new versions of a private Terraform module</a:t>
            </a:r>
            <a:r>
              <a:rPr lang="en-US" sz="2800" dirty="0"/>
              <a:t> is as easy as pushing a tag to the module's repository.</a:t>
            </a:r>
          </a:p>
        </p:txBody>
      </p:sp>
      <p:pic>
        <p:nvPicPr>
          <p:cNvPr id="9" name="Picture 8">
            <a:extLst>
              <a:ext uri="{FF2B5EF4-FFF2-40B4-BE49-F238E27FC236}">
                <a16:creationId xmlns:a16="http://schemas.microsoft.com/office/drawing/2014/main" xmlns="" id="{745E531B-678C-1B4D-91EC-FA75BA123181}"/>
              </a:ext>
            </a:extLst>
          </p:cNvPr>
          <p:cNvPicPr>
            <a:picLocks noChangeAspect="1"/>
          </p:cNvPicPr>
          <p:nvPr/>
        </p:nvPicPr>
        <p:blipFill>
          <a:blip r:embed="rId2"/>
          <a:stretch>
            <a:fillRect/>
          </a:stretch>
        </p:blipFill>
        <p:spPr>
          <a:xfrm>
            <a:off x="11415695" y="2375921"/>
            <a:ext cx="1244600" cy="1231900"/>
          </a:xfrm>
          <a:prstGeom prst="rect">
            <a:avLst/>
          </a:prstGeom>
        </p:spPr>
      </p:pic>
      <p:pic>
        <p:nvPicPr>
          <p:cNvPr id="10" name="Picture 9">
            <a:extLst>
              <a:ext uri="{FF2B5EF4-FFF2-40B4-BE49-F238E27FC236}">
                <a16:creationId xmlns:a16="http://schemas.microsoft.com/office/drawing/2014/main" xmlns="" id="{969F6CD4-ADD1-854F-9202-3550D6729D97}"/>
              </a:ext>
            </a:extLst>
          </p:cNvPr>
          <p:cNvPicPr>
            <a:picLocks noChangeAspect="1"/>
          </p:cNvPicPr>
          <p:nvPr/>
        </p:nvPicPr>
        <p:blipFill>
          <a:blip r:embed="rId3"/>
          <a:stretch>
            <a:fillRect/>
          </a:stretch>
        </p:blipFill>
        <p:spPr>
          <a:xfrm>
            <a:off x="11295045" y="5684288"/>
            <a:ext cx="1485900" cy="1117600"/>
          </a:xfrm>
          <a:prstGeom prst="rect">
            <a:avLst/>
          </a:prstGeom>
        </p:spPr>
      </p:pic>
      <p:pic>
        <p:nvPicPr>
          <p:cNvPr id="14" name="Graphic 13" descr="User with solid fill">
            <a:extLst>
              <a:ext uri="{FF2B5EF4-FFF2-40B4-BE49-F238E27FC236}">
                <a16:creationId xmlns:a16="http://schemas.microsoft.com/office/drawing/2014/main" xmlns="" id="{FC601325-00DA-924A-A591-48B3589F6684}"/>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p:blipFill>
        <p:spPr>
          <a:xfrm>
            <a:off x="7907701" y="2375921"/>
            <a:ext cx="1231900" cy="1231900"/>
          </a:xfrm>
          <a:prstGeom prst="rect">
            <a:avLst/>
          </a:prstGeom>
        </p:spPr>
      </p:pic>
      <p:sp>
        <p:nvSpPr>
          <p:cNvPr id="15" name="TextBox 14">
            <a:extLst>
              <a:ext uri="{FF2B5EF4-FFF2-40B4-BE49-F238E27FC236}">
                <a16:creationId xmlns:a16="http://schemas.microsoft.com/office/drawing/2014/main" xmlns="" id="{62BEE622-0F57-9C42-9EC7-A37323EADEAA}"/>
              </a:ext>
            </a:extLst>
          </p:cNvPr>
          <p:cNvSpPr txBox="1"/>
          <p:nvPr/>
        </p:nvSpPr>
        <p:spPr>
          <a:xfrm>
            <a:off x="13083436" y="2686949"/>
            <a:ext cx="963725" cy="430887"/>
          </a:xfrm>
          <a:prstGeom prst="rect">
            <a:avLst/>
          </a:prstGeom>
          <a:noFill/>
        </p:spPr>
        <p:txBody>
          <a:bodyPr wrap="none" rtlCol="0">
            <a:spAutoFit/>
          </a:bodyPr>
          <a:lstStyle/>
          <a:p>
            <a:r>
              <a:rPr lang="en-US" dirty="0" err="1"/>
              <a:t>Github</a:t>
            </a:r>
            <a:endParaRPr lang="en-US" dirty="0"/>
          </a:p>
        </p:txBody>
      </p:sp>
      <p:sp>
        <p:nvSpPr>
          <p:cNvPr id="16" name="TextBox 15">
            <a:extLst>
              <a:ext uri="{FF2B5EF4-FFF2-40B4-BE49-F238E27FC236}">
                <a16:creationId xmlns:a16="http://schemas.microsoft.com/office/drawing/2014/main" xmlns="" id="{D8B89459-6717-DD47-9043-7D0EBE21EE8C}"/>
              </a:ext>
            </a:extLst>
          </p:cNvPr>
          <p:cNvSpPr txBox="1"/>
          <p:nvPr/>
        </p:nvSpPr>
        <p:spPr>
          <a:xfrm>
            <a:off x="7907701" y="3549694"/>
            <a:ext cx="1361976" cy="430887"/>
          </a:xfrm>
          <a:prstGeom prst="rect">
            <a:avLst/>
          </a:prstGeom>
          <a:noFill/>
        </p:spPr>
        <p:txBody>
          <a:bodyPr wrap="none" rtlCol="0">
            <a:spAutoFit/>
          </a:bodyPr>
          <a:lstStyle/>
          <a:p>
            <a:r>
              <a:rPr lang="en-US" dirty="0"/>
              <a:t>Developer</a:t>
            </a:r>
          </a:p>
        </p:txBody>
      </p:sp>
      <p:sp>
        <p:nvSpPr>
          <p:cNvPr id="17" name="TextBox 16">
            <a:extLst>
              <a:ext uri="{FF2B5EF4-FFF2-40B4-BE49-F238E27FC236}">
                <a16:creationId xmlns:a16="http://schemas.microsoft.com/office/drawing/2014/main" xmlns="" id="{0CBF513D-E684-BE45-8F1C-0BE67D1C5656}"/>
              </a:ext>
            </a:extLst>
          </p:cNvPr>
          <p:cNvSpPr txBox="1"/>
          <p:nvPr/>
        </p:nvSpPr>
        <p:spPr>
          <a:xfrm>
            <a:off x="13083436" y="5764674"/>
            <a:ext cx="1314847" cy="769441"/>
          </a:xfrm>
          <a:prstGeom prst="rect">
            <a:avLst/>
          </a:prstGeom>
          <a:noFill/>
        </p:spPr>
        <p:txBody>
          <a:bodyPr wrap="none" rtlCol="0">
            <a:spAutoFit/>
          </a:bodyPr>
          <a:lstStyle/>
          <a:p>
            <a:pPr algn="ctr"/>
            <a:r>
              <a:rPr lang="en-US" dirty="0"/>
              <a:t>Terraform</a:t>
            </a:r>
          </a:p>
          <a:p>
            <a:pPr algn="ctr"/>
            <a:r>
              <a:rPr lang="en-US" dirty="0"/>
              <a:t>Cloud</a:t>
            </a:r>
          </a:p>
        </p:txBody>
      </p:sp>
      <p:cxnSp>
        <p:nvCxnSpPr>
          <p:cNvPr id="19" name="Straight Arrow Connector 18">
            <a:extLst>
              <a:ext uri="{FF2B5EF4-FFF2-40B4-BE49-F238E27FC236}">
                <a16:creationId xmlns:a16="http://schemas.microsoft.com/office/drawing/2014/main" xmlns="" id="{645C89CE-66BB-1042-8617-E7760A3F97BC}"/>
              </a:ext>
            </a:extLst>
          </p:cNvPr>
          <p:cNvCxnSpPr>
            <a:stCxn id="14" idx="3"/>
            <a:endCxn id="9" idx="1"/>
          </p:cNvCxnSpPr>
          <p:nvPr/>
        </p:nvCxnSpPr>
        <p:spPr>
          <a:xfrm>
            <a:off x="9139601" y="2991871"/>
            <a:ext cx="2276094" cy="0"/>
          </a:xfrm>
          <a:prstGeom prst="straightConnector1">
            <a:avLst/>
          </a:prstGeom>
          <a:ln w="508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xmlns="" id="{C14A92FA-258B-9F41-AA2C-F9BC180CA137}"/>
              </a:ext>
            </a:extLst>
          </p:cNvPr>
          <p:cNvCxnSpPr>
            <a:stCxn id="9" idx="2"/>
            <a:endCxn id="10" idx="0"/>
          </p:cNvCxnSpPr>
          <p:nvPr/>
        </p:nvCxnSpPr>
        <p:spPr>
          <a:xfrm>
            <a:off x="12037995" y="3607821"/>
            <a:ext cx="0" cy="2076467"/>
          </a:xfrm>
          <a:prstGeom prst="straightConnector1">
            <a:avLst/>
          </a:prstGeom>
          <a:ln w="508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xmlns="" id="{4C6D41BD-B13A-FF44-83E9-01C403D7E6DE}"/>
              </a:ext>
            </a:extLst>
          </p:cNvPr>
          <p:cNvSpPr txBox="1"/>
          <p:nvPr/>
        </p:nvSpPr>
        <p:spPr>
          <a:xfrm>
            <a:off x="9260251" y="2593476"/>
            <a:ext cx="1724511" cy="369332"/>
          </a:xfrm>
          <a:prstGeom prst="rect">
            <a:avLst/>
          </a:prstGeom>
          <a:noFill/>
        </p:spPr>
        <p:txBody>
          <a:bodyPr wrap="none" rtlCol="0">
            <a:spAutoFit/>
          </a:bodyPr>
          <a:lstStyle/>
          <a:p>
            <a:r>
              <a:rPr lang="en-US" sz="1800" dirty="0">
                <a:solidFill>
                  <a:srgbClr val="0070C0"/>
                </a:solidFill>
              </a:rPr>
              <a:t>Check-in TF Files</a:t>
            </a:r>
          </a:p>
        </p:txBody>
      </p:sp>
      <p:sp>
        <p:nvSpPr>
          <p:cNvPr id="26" name="TextBox 25">
            <a:extLst>
              <a:ext uri="{FF2B5EF4-FFF2-40B4-BE49-F238E27FC236}">
                <a16:creationId xmlns:a16="http://schemas.microsoft.com/office/drawing/2014/main" xmlns="" id="{CA4746E5-9997-6646-8FC1-11E437069BC0}"/>
              </a:ext>
            </a:extLst>
          </p:cNvPr>
          <p:cNvSpPr txBox="1"/>
          <p:nvPr/>
        </p:nvSpPr>
        <p:spPr>
          <a:xfrm>
            <a:off x="11175739" y="4470389"/>
            <a:ext cx="1891993" cy="646331"/>
          </a:xfrm>
          <a:prstGeom prst="rect">
            <a:avLst/>
          </a:prstGeom>
          <a:noFill/>
        </p:spPr>
        <p:txBody>
          <a:bodyPr wrap="none" rtlCol="0">
            <a:spAutoFit/>
          </a:bodyPr>
          <a:lstStyle/>
          <a:p>
            <a:pPr algn="ctr"/>
            <a:r>
              <a:rPr lang="en-US" sz="1800" dirty="0">
                <a:solidFill>
                  <a:srgbClr val="0070C0"/>
                </a:solidFill>
              </a:rPr>
              <a:t>Triggers Terraform</a:t>
            </a:r>
          </a:p>
          <a:p>
            <a:pPr algn="ctr"/>
            <a:r>
              <a:rPr lang="en-US" sz="1800" dirty="0">
                <a:solidFill>
                  <a:srgbClr val="0070C0"/>
                </a:solidFill>
              </a:rPr>
              <a:t>Runs</a:t>
            </a:r>
          </a:p>
        </p:txBody>
      </p:sp>
    </p:spTree>
    <p:extLst>
      <p:ext uri="{BB962C8B-B14F-4D97-AF65-F5344CB8AC3E}">
        <p14:creationId xmlns:p14="http://schemas.microsoft.com/office/powerpoint/2010/main" val="3149376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down)">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down)">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wipe(down)">
                                      <p:cBhvr>
                                        <p:cTn id="22" dur="500"/>
                                        <p:tgtEl>
                                          <p:spTgt spid="14"/>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wipe(down)">
                                      <p:cBhvr>
                                        <p:cTn id="25" dur="500"/>
                                        <p:tgtEl>
                                          <p:spTgt spid="16"/>
                                        </p:tgtEl>
                                      </p:cBhvr>
                                    </p:animEffect>
                                  </p:childTnLst>
                                </p:cTn>
                              </p:par>
                              <p:par>
                                <p:cTn id="26" presetID="22" presetClass="entr" presetSubtype="4" fill="hold" nodeType="with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wipe(down)">
                                      <p:cBhvr>
                                        <p:cTn id="28" dur="500"/>
                                        <p:tgtEl>
                                          <p:spTgt spid="9"/>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wipe(down)">
                                      <p:cBhvr>
                                        <p:cTn id="31" dur="500"/>
                                        <p:tgtEl>
                                          <p:spTgt spid="15"/>
                                        </p:tgtEl>
                                      </p:cBhvr>
                                    </p:animEffect>
                                  </p:childTnLst>
                                </p:cTn>
                              </p:par>
                              <p:par>
                                <p:cTn id="32" presetID="22" presetClass="entr" presetSubtype="4" fill="hold" nodeType="with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wipe(down)">
                                      <p:cBhvr>
                                        <p:cTn id="34" dur="500"/>
                                        <p:tgtEl>
                                          <p:spTgt spid="10"/>
                                        </p:tgtEl>
                                      </p:cBhvr>
                                    </p:animEffect>
                                  </p:childTnLst>
                                </p:cTn>
                              </p:par>
                              <p:par>
                                <p:cTn id="35" presetID="22" presetClass="entr" presetSubtype="4" fill="hold" grpId="0" nodeType="with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wipe(down)">
                                      <p:cBhvr>
                                        <p:cTn id="37" dur="500"/>
                                        <p:tgtEl>
                                          <p:spTgt spid="17"/>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nodeType="click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wipe(down)">
                                      <p:cBhvr>
                                        <p:cTn id="42" dur="500"/>
                                        <p:tgtEl>
                                          <p:spTgt spid="19"/>
                                        </p:tgtEl>
                                      </p:cBhvr>
                                    </p:animEffect>
                                  </p:childTnLst>
                                </p:cTn>
                              </p:par>
                              <p:par>
                                <p:cTn id="43" presetID="22" presetClass="entr" presetSubtype="4" fill="hold" grpId="0" nodeType="withEffect">
                                  <p:stCondLst>
                                    <p:cond delay="0"/>
                                  </p:stCondLst>
                                  <p:childTnLst>
                                    <p:set>
                                      <p:cBhvr>
                                        <p:cTn id="44" dur="1" fill="hold">
                                          <p:stCondLst>
                                            <p:cond delay="0"/>
                                          </p:stCondLst>
                                        </p:cTn>
                                        <p:tgtEl>
                                          <p:spTgt spid="25"/>
                                        </p:tgtEl>
                                        <p:attrNameLst>
                                          <p:attrName>style.visibility</p:attrName>
                                        </p:attrNameLst>
                                      </p:cBhvr>
                                      <p:to>
                                        <p:strVal val="visible"/>
                                      </p:to>
                                    </p:set>
                                    <p:animEffect transition="in" filter="wipe(down)">
                                      <p:cBhvr>
                                        <p:cTn id="45" dur="500"/>
                                        <p:tgtEl>
                                          <p:spTgt spid="25"/>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4" fill="hold" nodeType="clickEffect">
                                  <p:stCondLst>
                                    <p:cond delay="0"/>
                                  </p:stCondLst>
                                  <p:childTnLst>
                                    <p:set>
                                      <p:cBhvr>
                                        <p:cTn id="49" dur="1" fill="hold">
                                          <p:stCondLst>
                                            <p:cond delay="0"/>
                                          </p:stCondLst>
                                        </p:cTn>
                                        <p:tgtEl>
                                          <p:spTgt spid="22"/>
                                        </p:tgtEl>
                                        <p:attrNameLst>
                                          <p:attrName>style.visibility</p:attrName>
                                        </p:attrNameLst>
                                      </p:cBhvr>
                                      <p:to>
                                        <p:strVal val="visible"/>
                                      </p:to>
                                    </p:set>
                                    <p:animEffect transition="in" filter="wipe(down)">
                                      <p:cBhvr>
                                        <p:cTn id="50" dur="500"/>
                                        <p:tgtEl>
                                          <p:spTgt spid="22"/>
                                        </p:tgtEl>
                                      </p:cBhvr>
                                    </p:animEffect>
                                  </p:childTnLst>
                                </p:cTn>
                              </p:par>
                              <p:par>
                                <p:cTn id="51" presetID="22" presetClass="entr" presetSubtype="4" fill="hold" grpId="0" nodeType="withEffect">
                                  <p:stCondLst>
                                    <p:cond delay="0"/>
                                  </p:stCondLst>
                                  <p:childTnLst>
                                    <p:set>
                                      <p:cBhvr>
                                        <p:cTn id="52" dur="1" fill="hold">
                                          <p:stCondLst>
                                            <p:cond delay="0"/>
                                          </p:stCondLst>
                                        </p:cTn>
                                        <p:tgtEl>
                                          <p:spTgt spid="26"/>
                                        </p:tgtEl>
                                        <p:attrNameLst>
                                          <p:attrName>style.visibility</p:attrName>
                                        </p:attrNameLst>
                                      </p:cBhvr>
                                      <p:to>
                                        <p:strVal val="visible"/>
                                      </p:to>
                                    </p:set>
                                    <p:animEffect transition="in" filter="wipe(down)">
                                      <p:cBhvr>
                                        <p:cTn id="53"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5" grpId="0"/>
      <p:bldP spid="16" grpId="0"/>
      <p:bldP spid="17" grpId="0"/>
      <p:bldP spid="25" grpId="0"/>
      <p:bldP spid="26" grpId="0"/>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57566339-2BCD-2A4B-8C0E-511A1FC6CDE5}"/>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4" name="Title 3">
            <a:extLst>
              <a:ext uri="{FF2B5EF4-FFF2-40B4-BE49-F238E27FC236}">
                <a16:creationId xmlns:a16="http://schemas.microsoft.com/office/drawing/2014/main" xmlns="" id="{9D48C6BF-800B-8E4D-98E1-D45C539D6A26}"/>
              </a:ext>
            </a:extLst>
          </p:cNvPr>
          <p:cNvSpPr>
            <a:spLocks noGrp="1"/>
          </p:cNvSpPr>
          <p:nvPr>
            <p:ph type="title"/>
          </p:nvPr>
        </p:nvSpPr>
        <p:spPr>
          <a:xfrm>
            <a:off x="1005840" y="50243"/>
            <a:ext cx="12618720" cy="1188851"/>
          </a:xfrm>
        </p:spPr>
        <p:txBody>
          <a:bodyPr/>
          <a:lstStyle/>
          <a:p>
            <a:r>
              <a:rPr lang="en-US" dirty="0"/>
              <a:t>Terraform Cloud – Supported VCS Providers</a:t>
            </a:r>
          </a:p>
        </p:txBody>
      </p:sp>
      <p:pic>
        <p:nvPicPr>
          <p:cNvPr id="5" name="Picture 4">
            <a:extLst>
              <a:ext uri="{FF2B5EF4-FFF2-40B4-BE49-F238E27FC236}">
                <a16:creationId xmlns:a16="http://schemas.microsoft.com/office/drawing/2014/main" xmlns="" id="{667E6E80-8AA5-8E49-876C-4E6BB7710096}"/>
              </a:ext>
            </a:extLst>
          </p:cNvPr>
          <p:cNvPicPr>
            <a:picLocks noChangeAspect="1"/>
          </p:cNvPicPr>
          <p:nvPr/>
        </p:nvPicPr>
        <p:blipFill>
          <a:blip r:embed="rId2"/>
          <a:stretch>
            <a:fillRect/>
          </a:stretch>
        </p:blipFill>
        <p:spPr>
          <a:xfrm>
            <a:off x="1185158" y="1080654"/>
            <a:ext cx="5045195" cy="6068291"/>
          </a:xfrm>
          <a:prstGeom prst="rect">
            <a:avLst/>
          </a:prstGeom>
        </p:spPr>
      </p:pic>
      <p:sp>
        <p:nvSpPr>
          <p:cNvPr id="6" name="Rounded Rectangle 5">
            <a:extLst>
              <a:ext uri="{FF2B5EF4-FFF2-40B4-BE49-F238E27FC236}">
                <a16:creationId xmlns:a16="http://schemas.microsoft.com/office/drawing/2014/main" xmlns="" id="{28B4BA4C-F064-704B-A8F3-93A4BDEE7826}"/>
              </a:ext>
            </a:extLst>
          </p:cNvPr>
          <p:cNvSpPr/>
          <p:nvPr/>
        </p:nvSpPr>
        <p:spPr>
          <a:xfrm>
            <a:off x="7006442" y="4251366"/>
            <a:ext cx="6618118" cy="783772"/>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https://</a:t>
            </a:r>
            <a:r>
              <a:rPr lang="en-US" dirty="0" err="1"/>
              <a:t>www.terraform.io</a:t>
            </a:r>
            <a:r>
              <a:rPr lang="en-US" dirty="0"/>
              <a:t>/docs/cloud/</a:t>
            </a:r>
            <a:r>
              <a:rPr lang="en-US" dirty="0" err="1"/>
              <a:t>vcs</a:t>
            </a:r>
            <a:r>
              <a:rPr lang="en-US" dirty="0"/>
              <a:t>/</a:t>
            </a:r>
            <a:r>
              <a:rPr lang="en-US" dirty="0" err="1"/>
              <a:t>index.html</a:t>
            </a:r>
            <a:endParaRPr lang="en-US" dirty="0"/>
          </a:p>
        </p:txBody>
      </p:sp>
    </p:spTree>
    <p:extLst>
      <p:ext uri="{BB962C8B-B14F-4D97-AF65-F5344CB8AC3E}">
        <p14:creationId xmlns:p14="http://schemas.microsoft.com/office/powerpoint/2010/main" val="11490633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41AA8757-1F13-1940-8E2E-5C8F10C4F36A}"/>
              </a:ext>
            </a:extLst>
          </p:cNvPr>
          <p:cNvSpPr>
            <a:spLocks noGrp="1"/>
          </p:cNvSpPr>
          <p:nvPr>
            <p:ph type="ftr" sz="quarter" idx="10"/>
          </p:nvPr>
        </p:nvSpPr>
        <p:spPr/>
        <p:txBody>
          <a:bodyPr/>
          <a:lstStyle/>
          <a:p>
            <a:pPr algn="l"/>
            <a:r>
              <a:rPr lang="en-US" dirty="0"/>
              <a:t>© </a:t>
            </a:r>
            <a:r>
              <a:rPr lang="en-US" dirty="0" smtClean="0"/>
              <a:t>Gopal</a:t>
            </a:r>
            <a:endParaRPr lang="en-GB" dirty="0"/>
          </a:p>
        </p:txBody>
      </p:sp>
      <p:graphicFrame>
        <p:nvGraphicFramePr>
          <p:cNvPr id="6" name="Diagram 5">
            <a:extLst>
              <a:ext uri="{FF2B5EF4-FFF2-40B4-BE49-F238E27FC236}">
                <a16:creationId xmlns:a16="http://schemas.microsoft.com/office/drawing/2014/main" xmlns="" id="{21C99002-099A-DE49-B824-DE6DBD84A1A5}"/>
              </a:ext>
            </a:extLst>
          </p:cNvPr>
          <p:cNvGraphicFramePr/>
          <p:nvPr>
            <p:extLst>
              <p:ext uri="{D42A27DB-BD31-4B8C-83A1-F6EECF244321}">
                <p14:modId xmlns:p14="http://schemas.microsoft.com/office/powerpoint/2010/main" val="2976072497"/>
              </p:ext>
            </p:extLst>
          </p:nvPr>
        </p:nvGraphicFramePr>
        <p:xfrm>
          <a:off x="135082" y="944716"/>
          <a:ext cx="14360235" cy="35969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Oval 6">
            <a:extLst>
              <a:ext uri="{FF2B5EF4-FFF2-40B4-BE49-F238E27FC236}">
                <a16:creationId xmlns:a16="http://schemas.microsoft.com/office/drawing/2014/main" xmlns="" id="{A161CE93-17E0-9D44-98AD-D4837A3A3DD5}"/>
              </a:ext>
            </a:extLst>
          </p:cNvPr>
          <p:cNvSpPr/>
          <p:nvPr/>
        </p:nvSpPr>
        <p:spPr>
          <a:xfrm>
            <a:off x="1316183" y="1309254"/>
            <a:ext cx="467591" cy="477982"/>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8" name="Oval 7">
            <a:extLst>
              <a:ext uri="{FF2B5EF4-FFF2-40B4-BE49-F238E27FC236}">
                <a16:creationId xmlns:a16="http://schemas.microsoft.com/office/drawing/2014/main" xmlns="" id="{80A41790-BF06-9A49-9D2E-C12021E9D759}"/>
              </a:ext>
            </a:extLst>
          </p:cNvPr>
          <p:cNvSpPr/>
          <p:nvPr/>
        </p:nvSpPr>
        <p:spPr>
          <a:xfrm>
            <a:off x="4035137" y="1309254"/>
            <a:ext cx="467591" cy="477982"/>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9" name="Oval 8">
            <a:extLst>
              <a:ext uri="{FF2B5EF4-FFF2-40B4-BE49-F238E27FC236}">
                <a16:creationId xmlns:a16="http://schemas.microsoft.com/office/drawing/2014/main" xmlns="" id="{80FF8689-3E6C-9E45-AF11-DA6AFBA29F5A}"/>
              </a:ext>
            </a:extLst>
          </p:cNvPr>
          <p:cNvSpPr/>
          <p:nvPr/>
        </p:nvSpPr>
        <p:spPr>
          <a:xfrm>
            <a:off x="6847609" y="1309254"/>
            <a:ext cx="467591" cy="47798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10" name="Oval 9">
            <a:extLst>
              <a:ext uri="{FF2B5EF4-FFF2-40B4-BE49-F238E27FC236}">
                <a16:creationId xmlns:a16="http://schemas.microsoft.com/office/drawing/2014/main" xmlns="" id="{5146D40A-581C-3C47-80C6-76F25ACE8ED5}"/>
              </a:ext>
            </a:extLst>
          </p:cNvPr>
          <p:cNvSpPr/>
          <p:nvPr/>
        </p:nvSpPr>
        <p:spPr>
          <a:xfrm>
            <a:off x="9660081" y="1309254"/>
            <a:ext cx="467591" cy="477982"/>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11" name="Oval 10">
            <a:extLst>
              <a:ext uri="{FF2B5EF4-FFF2-40B4-BE49-F238E27FC236}">
                <a16:creationId xmlns:a16="http://schemas.microsoft.com/office/drawing/2014/main" xmlns="" id="{1E0C8899-83C5-9B42-99AB-8B988F1ED88A}"/>
              </a:ext>
            </a:extLst>
          </p:cNvPr>
          <p:cNvSpPr/>
          <p:nvPr/>
        </p:nvSpPr>
        <p:spPr>
          <a:xfrm>
            <a:off x="12566072" y="1309254"/>
            <a:ext cx="467591" cy="477982"/>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12" name="Rectangle 11">
            <a:extLst>
              <a:ext uri="{FF2B5EF4-FFF2-40B4-BE49-F238E27FC236}">
                <a16:creationId xmlns:a16="http://schemas.microsoft.com/office/drawing/2014/main" xmlns="" id="{18C97AF1-5C1C-0048-A78D-3A72CA11CA19}"/>
              </a:ext>
            </a:extLst>
          </p:cNvPr>
          <p:cNvSpPr/>
          <p:nvPr/>
        </p:nvSpPr>
        <p:spPr>
          <a:xfrm>
            <a:off x="135083" y="3532909"/>
            <a:ext cx="2535382" cy="4010891"/>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Arial" panose="020B0604020202020204" pitchFamily="34" charset="0"/>
              <a:buChar char="•"/>
            </a:pPr>
            <a:r>
              <a:rPr lang="en-US" sz="1900" dirty="0"/>
              <a:t>Used to Initialize a working directory containing terraform config files</a:t>
            </a:r>
          </a:p>
          <a:p>
            <a:pPr marL="342900" indent="-342900">
              <a:buFont typeface="Arial" panose="020B0604020202020204" pitchFamily="34" charset="0"/>
              <a:buChar char="•"/>
            </a:pPr>
            <a:r>
              <a:rPr lang="en-IN" sz="1900" dirty="0"/>
              <a:t>This is the first command that should be run after writing a new Terraform configuration</a:t>
            </a:r>
          </a:p>
          <a:p>
            <a:pPr marL="342900" indent="-342900">
              <a:buFont typeface="Arial" panose="020B0604020202020204" pitchFamily="34" charset="0"/>
              <a:buChar char="•"/>
            </a:pPr>
            <a:r>
              <a:rPr lang="en-IN" sz="1900" dirty="0"/>
              <a:t>Downloads </a:t>
            </a:r>
            <a:r>
              <a:rPr lang="en-IN" sz="1900" dirty="0">
                <a:solidFill>
                  <a:srgbClr val="FFFF00"/>
                </a:solidFill>
              </a:rPr>
              <a:t>Providers</a:t>
            </a:r>
            <a:endParaRPr lang="en-US" sz="1900" dirty="0">
              <a:solidFill>
                <a:srgbClr val="FFFF00"/>
              </a:solidFill>
            </a:endParaRPr>
          </a:p>
          <a:p>
            <a:pPr marL="342900" indent="-342900">
              <a:buFont typeface="Arial" panose="020B0604020202020204" pitchFamily="34" charset="0"/>
              <a:buChar char="•"/>
            </a:pPr>
            <a:endParaRPr lang="en-US" sz="2000" dirty="0"/>
          </a:p>
        </p:txBody>
      </p:sp>
      <p:sp>
        <p:nvSpPr>
          <p:cNvPr id="14" name="Rectangle 13">
            <a:extLst>
              <a:ext uri="{FF2B5EF4-FFF2-40B4-BE49-F238E27FC236}">
                <a16:creationId xmlns:a16="http://schemas.microsoft.com/office/drawing/2014/main" xmlns="" id="{FC0460A0-E145-FF4E-A86D-3C0C48402798}"/>
              </a:ext>
            </a:extLst>
          </p:cNvPr>
          <p:cNvSpPr/>
          <p:nvPr/>
        </p:nvSpPr>
        <p:spPr>
          <a:xfrm>
            <a:off x="3001241" y="3532908"/>
            <a:ext cx="2535382" cy="401089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Arial" panose="020B0604020202020204" pitchFamily="34" charset="0"/>
              <a:buChar char="•"/>
            </a:pPr>
            <a:r>
              <a:rPr lang="en-US" sz="2000" dirty="0"/>
              <a:t>Validates the terraform configurations files in that respective directory to ensure they are </a:t>
            </a:r>
            <a:r>
              <a:rPr lang="en-US" sz="2000" dirty="0">
                <a:solidFill>
                  <a:srgbClr val="FFFF00"/>
                </a:solidFill>
              </a:rPr>
              <a:t>syntactically valid and internally consistent. </a:t>
            </a:r>
          </a:p>
          <a:p>
            <a:pPr marL="342900" indent="-342900">
              <a:buFont typeface="Arial" panose="020B0604020202020204" pitchFamily="34" charset="0"/>
              <a:buChar char="•"/>
            </a:pPr>
            <a:endParaRPr lang="en-US" sz="2000" dirty="0"/>
          </a:p>
        </p:txBody>
      </p:sp>
      <p:sp>
        <p:nvSpPr>
          <p:cNvPr id="15" name="Rectangle 14">
            <a:extLst>
              <a:ext uri="{FF2B5EF4-FFF2-40B4-BE49-F238E27FC236}">
                <a16:creationId xmlns:a16="http://schemas.microsoft.com/office/drawing/2014/main" xmlns="" id="{4657BB7F-D76F-5C45-AFC3-7EFF8C1C080D}"/>
              </a:ext>
            </a:extLst>
          </p:cNvPr>
          <p:cNvSpPr/>
          <p:nvPr/>
        </p:nvSpPr>
        <p:spPr>
          <a:xfrm>
            <a:off x="5813713" y="3543297"/>
            <a:ext cx="2535382" cy="4010891"/>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Arial" panose="020B0604020202020204" pitchFamily="34" charset="0"/>
              <a:buChar char="•"/>
            </a:pPr>
            <a:r>
              <a:rPr lang="en-US" sz="2000" dirty="0"/>
              <a:t>Creates an execution plan</a:t>
            </a:r>
          </a:p>
          <a:p>
            <a:pPr marL="342900" indent="-342900">
              <a:buFont typeface="Arial" panose="020B0604020202020204" pitchFamily="34" charset="0"/>
              <a:buChar char="•"/>
            </a:pPr>
            <a:r>
              <a:rPr lang="en-US" sz="2000" dirty="0"/>
              <a:t>Terraform performs a refresh and determines what actions are necessary to achieve the </a:t>
            </a:r>
            <a:r>
              <a:rPr lang="en-US" sz="2000" dirty="0">
                <a:solidFill>
                  <a:srgbClr val="FFFF00"/>
                </a:solidFill>
              </a:rPr>
              <a:t>desired state </a:t>
            </a:r>
            <a:r>
              <a:rPr lang="en-US" sz="2000" dirty="0"/>
              <a:t>specified in configuration files</a:t>
            </a:r>
          </a:p>
        </p:txBody>
      </p:sp>
      <p:sp>
        <p:nvSpPr>
          <p:cNvPr id="16" name="Rectangle 15">
            <a:extLst>
              <a:ext uri="{FF2B5EF4-FFF2-40B4-BE49-F238E27FC236}">
                <a16:creationId xmlns:a16="http://schemas.microsoft.com/office/drawing/2014/main" xmlns="" id="{6E2E1547-D5E2-F24E-B189-1D9E635BB5E2}"/>
              </a:ext>
            </a:extLst>
          </p:cNvPr>
          <p:cNvSpPr/>
          <p:nvPr/>
        </p:nvSpPr>
        <p:spPr>
          <a:xfrm>
            <a:off x="8626185" y="3532907"/>
            <a:ext cx="2535382" cy="4010891"/>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Arial" panose="020B0604020202020204" pitchFamily="34" charset="0"/>
              <a:buChar char="•"/>
            </a:pPr>
            <a:r>
              <a:rPr lang="en-US" sz="2000" dirty="0"/>
              <a:t>Used to apply the changes required </a:t>
            </a:r>
            <a:r>
              <a:rPr lang="en-US" sz="2000" dirty="0">
                <a:solidFill>
                  <a:srgbClr val="FFFF00"/>
                </a:solidFill>
              </a:rPr>
              <a:t>to reach the desired state</a:t>
            </a:r>
            <a:r>
              <a:rPr lang="en-US" sz="2000" dirty="0"/>
              <a:t> of the configuration.</a:t>
            </a:r>
          </a:p>
          <a:p>
            <a:pPr marL="342900" indent="-342900">
              <a:buFont typeface="Arial" panose="020B0604020202020204" pitchFamily="34" charset="0"/>
              <a:buChar char="•"/>
            </a:pPr>
            <a:r>
              <a:rPr lang="en-IN" sz="2000" dirty="0"/>
              <a:t>By default, apply scans the current directory for the configuration and applies the changes appropriately.</a:t>
            </a:r>
            <a:endParaRPr lang="en-US" sz="2000" dirty="0"/>
          </a:p>
        </p:txBody>
      </p:sp>
      <p:sp>
        <p:nvSpPr>
          <p:cNvPr id="17" name="Rectangle 16">
            <a:extLst>
              <a:ext uri="{FF2B5EF4-FFF2-40B4-BE49-F238E27FC236}">
                <a16:creationId xmlns:a16="http://schemas.microsoft.com/office/drawing/2014/main" xmlns="" id="{8C794B5E-6FBE-B841-B471-8F0A441CCFDB}"/>
              </a:ext>
            </a:extLst>
          </p:cNvPr>
          <p:cNvSpPr/>
          <p:nvPr/>
        </p:nvSpPr>
        <p:spPr>
          <a:xfrm>
            <a:off x="11435193" y="3532906"/>
            <a:ext cx="2535382" cy="401089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Arial" panose="020B0604020202020204" pitchFamily="34" charset="0"/>
              <a:buChar char="•"/>
            </a:pPr>
            <a:r>
              <a:rPr lang="en-IN" sz="2000" dirty="0"/>
              <a:t>Used to destroy the Terraform-managed infrastructure</a:t>
            </a:r>
          </a:p>
          <a:p>
            <a:pPr marL="342900" indent="-342900">
              <a:buFont typeface="Arial" panose="020B0604020202020204" pitchFamily="34" charset="0"/>
              <a:buChar char="•"/>
            </a:pPr>
            <a:r>
              <a:rPr lang="en-US" sz="2000" dirty="0"/>
              <a:t>This will ask for confirmation before destroying.</a:t>
            </a:r>
          </a:p>
        </p:txBody>
      </p:sp>
      <p:sp>
        <p:nvSpPr>
          <p:cNvPr id="20" name="Rounded Rectangle 19">
            <a:extLst>
              <a:ext uri="{FF2B5EF4-FFF2-40B4-BE49-F238E27FC236}">
                <a16:creationId xmlns:a16="http://schemas.microsoft.com/office/drawing/2014/main" xmlns="" id="{9C04A9AB-1307-5548-87DE-B927514C2815}"/>
              </a:ext>
            </a:extLst>
          </p:cNvPr>
          <p:cNvSpPr/>
          <p:nvPr/>
        </p:nvSpPr>
        <p:spPr>
          <a:xfrm>
            <a:off x="135083" y="103051"/>
            <a:ext cx="14360234" cy="841665"/>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t>Terraform Workflow</a:t>
            </a:r>
          </a:p>
        </p:txBody>
      </p:sp>
    </p:spTree>
    <p:extLst>
      <p:ext uri="{BB962C8B-B14F-4D97-AF65-F5344CB8AC3E}">
        <p14:creationId xmlns:p14="http://schemas.microsoft.com/office/powerpoint/2010/main" val="597219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down)">
                                      <p:cBhvr>
                                        <p:cTn id="10" dur="500"/>
                                        <p:tgtEl>
                                          <p:spTgt spid="8"/>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wipe(down)">
                                      <p:cBhvr>
                                        <p:cTn id="13" dur="500"/>
                                        <p:tgtEl>
                                          <p:spTgt spid="9"/>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wipe(down)">
                                      <p:cBhvr>
                                        <p:cTn id="16" dur="500"/>
                                        <p:tgtEl>
                                          <p:spTgt spid="10"/>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wipe(down)">
                                      <p:cBhvr>
                                        <p:cTn id="19" dur="500"/>
                                        <p:tgtEl>
                                          <p:spTgt spid="11"/>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wipe(down)">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wipe(down)">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wipe(down)">
                                      <p:cBhvr>
                                        <p:cTn id="32" dur="500"/>
                                        <p:tgtEl>
                                          <p:spTgt spid="14"/>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wipe(down)">
                                      <p:cBhvr>
                                        <p:cTn id="37" dur="500"/>
                                        <p:tgtEl>
                                          <p:spTgt spid="15"/>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wipe(down)">
                                      <p:cBhvr>
                                        <p:cTn id="42" dur="500"/>
                                        <p:tgtEl>
                                          <p:spTgt spid="16"/>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wipe(down)">
                                      <p:cBhvr>
                                        <p:cTn id="4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P spid="7" grpId="0" animBg="1"/>
      <p:bldP spid="8" grpId="0" animBg="1"/>
      <p:bldP spid="9" grpId="0" animBg="1"/>
      <p:bldP spid="10" grpId="0" animBg="1"/>
      <p:bldP spid="11" grpId="0" animBg="1"/>
      <p:bldP spid="12" grpId="0" animBg="1"/>
      <p:bldP spid="14" grpId="0" animBg="1"/>
      <p:bldP spid="15" grpId="0" animBg="1"/>
      <p:bldP spid="16" grpId="0" animBg="1"/>
      <p:bldP spid="17" grpId="0" animBg="1"/>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24242AC9-A61F-0B41-91FD-849B285EDA28}"/>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4" name="Title 3">
            <a:extLst>
              <a:ext uri="{FF2B5EF4-FFF2-40B4-BE49-F238E27FC236}">
                <a16:creationId xmlns:a16="http://schemas.microsoft.com/office/drawing/2014/main" xmlns="" id="{C316B748-D7B0-2E44-AF66-C207D403177A}"/>
              </a:ext>
            </a:extLst>
          </p:cNvPr>
          <p:cNvSpPr>
            <a:spLocks noGrp="1"/>
          </p:cNvSpPr>
          <p:nvPr>
            <p:ph type="title"/>
          </p:nvPr>
        </p:nvSpPr>
        <p:spPr>
          <a:xfrm>
            <a:off x="1005840" y="-205406"/>
            <a:ext cx="12618720" cy="1188851"/>
          </a:xfrm>
        </p:spPr>
        <p:txBody>
          <a:bodyPr/>
          <a:lstStyle/>
          <a:p>
            <a:r>
              <a:rPr lang="en-US" dirty="0"/>
              <a:t>Terraform Cloud – </a:t>
            </a:r>
            <a:r>
              <a:rPr lang="en-US" dirty="0">
                <a:solidFill>
                  <a:srgbClr val="389954"/>
                </a:solidFill>
              </a:rPr>
              <a:t>Overview Tab</a:t>
            </a:r>
          </a:p>
        </p:txBody>
      </p:sp>
      <p:pic>
        <p:nvPicPr>
          <p:cNvPr id="3" name="Picture 2">
            <a:extLst>
              <a:ext uri="{FF2B5EF4-FFF2-40B4-BE49-F238E27FC236}">
                <a16:creationId xmlns:a16="http://schemas.microsoft.com/office/drawing/2014/main" xmlns="" id="{DA30EBA3-7DA8-EF49-AA7C-33A23E0F1024}"/>
              </a:ext>
            </a:extLst>
          </p:cNvPr>
          <p:cNvPicPr>
            <a:picLocks noChangeAspect="1"/>
          </p:cNvPicPr>
          <p:nvPr/>
        </p:nvPicPr>
        <p:blipFill>
          <a:blip r:embed="rId2"/>
          <a:stretch>
            <a:fillRect/>
          </a:stretch>
        </p:blipFill>
        <p:spPr>
          <a:xfrm>
            <a:off x="1163782" y="895844"/>
            <a:ext cx="12195958" cy="6574384"/>
          </a:xfrm>
          <a:prstGeom prst="rect">
            <a:avLst/>
          </a:prstGeom>
        </p:spPr>
      </p:pic>
    </p:spTree>
    <p:extLst>
      <p:ext uri="{BB962C8B-B14F-4D97-AF65-F5344CB8AC3E}">
        <p14:creationId xmlns:p14="http://schemas.microsoft.com/office/powerpoint/2010/main" val="3650214434"/>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0BD57C66-D0CD-7945-9E4C-55E9520B1E25}"/>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4" name="Title 3">
            <a:extLst>
              <a:ext uri="{FF2B5EF4-FFF2-40B4-BE49-F238E27FC236}">
                <a16:creationId xmlns:a16="http://schemas.microsoft.com/office/drawing/2014/main" xmlns="" id="{62216963-26D8-B34F-A90E-A32DF124DF6D}"/>
              </a:ext>
            </a:extLst>
          </p:cNvPr>
          <p:cNvSpPr>
            <a:spLocks noGrp="1"/>
          </p:cNvSpPr>
          <p:nvPr>
            <p:ph type="title"/>
          </p:nvPr>
        </p:nvSpPr>
        <p:spPr>
          <a:xfrm>
            <a:off x="1005840" y="-72263"/>
            <a:ext cx="12618720" cy="1188851"/>
          </a:xfrm>
        </p:spPr>
        <p:txBody>
          <a:bodyPr/>
          <a:lstStyle/>
          <a:p>
            <a:r>
              <a:rPr lang="en-US" dirty="0"/>
              <a:t>Terraform Cloud – </a:t>
            </a:r>
            <a:r>
              <a:rPr lang="en-US" dirty="0">
                <a:solidFill>
                  <a:srgbClr val="389954"/>
                </a:solidFill>
              </a:rPr>
              <a:t>Runs Tab</a:t>
            </a:r>
          </a:p>
        </p:txBody>
      </p:sp>
      <p:pic>
        <p:nvPicPr>
          <p:cNvPr id="5" name="Picture 4">
            <a:extLst>
              <a:ext uri="{FF2B5EF4-FFF2-40B4-BE49-F238E27FC236}">
                <a16:creationId xmlns:a16="http://schemas.microsoft.com/office/drawing/2014/main" xmlns="" id="{F103EA0D-2FA0-9A47-82C3-D668E6AECC31}"/>
              </a:ext>
            </a:extLst>
          </p:cNvPr>
          <p:cNvPicPr>
            <a:picLocks noChangeAspect="1"/>
          </p:cNvPicPr>
          <p:nvPr/>
        </p:nvPicPr>
        <p:blipFill>
          <a:blip r:embed="rId2"/>
          <a:stretch>
            <a:fillRect/>
          </a:stretch>
        </p:blipFill>
        <p:spPr>
          <a:xfrm>
            <a:off x="1189314" y="994123"/>
            <a:ext cx="12435246" cy="6454888"/>
          </a:xfrm>
          <a:prstGeom prst="rect">
            <a:avLst/>
          </a:prstGeom>
        </p:spPr>
      </p:pic>
    </p:spTree>
    <p:extLst>
      <p:ext uri="{BB962C8B-B14F-4D97-AF65-F5344CB8AC3E}">
        <p14:creationId xmlns:p14="http://schemas.microsoft.com/office/powerpoint/2010/main" val="214189036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2E187A82-525B-1943-AEAD-DC508EA13D90}"/>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4" name="Title 3">
            <a:extLst>
              <a:ext uri="{FF2B5EF4-FFF2-40B4-BE49-F238E27FC236}">
                <a16:creationId xmlns:a16="http://schemas.microsoft.com/office/drawing/2014/main" xmlns="" id="{0FBE60E4-7DB3-D94A-BA84-CD97C0425EF3}"/>
              </a:ext>
            </a:extLst>
          </p:cNvPr>
          <p:cNvSpPr>
            <a:spLocks noGrp="1"/>
          </p:cNvSpPr>
          <p:nvPr>
            <p:ph type="title"/>
          </p:nvPr>
        </p:nvSpPr>
        <p:spPr>
          <a:xfrm>
            <a:off x="1005840" y="81815"/>
            <a:ext cx="12618720" cy="1188851"/>
          </a:xfrm>
        </p:spPr>
        <p:txBody>
          <a:bodyPr/>
          <a:lstStyle/>
          <a:p>
            <a:r>
              <a:rPr lang="en-US" dirty="0"/>
              <a:t>Terraform Cloud – </a:t>
            </a:r>
            <a:r>
              <a:rPr lang="en-US" dirty="0">
                <a:solidFill>
                  <a:srgbClr val="389954"/>
                </a:solidFill>
              </a:rPr>
              <a:t>States Tab</a:t>
            </a:r>
          </a:p>
        </p:txBody>
      </p:sp>
      <p:pic>
        <p:nvPicPr>
          <p:cNvPr id="5" name="Picture 4">
            <a:extLst>
              <a:ext uri="{FF2B5EF4-FFF2-40B4-BE49-F238E27FC236}">
                <a16:creationId xmlns:a16="http://schemas.microsoft.com/office/drawing/2014/main" xmlns="" id="{ED3C6FB0-A490-7F4C-8DCE-32036C10FC8A}"/>
              </a:ext>
            </a:extLst>
          </p:cNvPr>
          <p:cNvPicPr>
            <a:picLocks noChangeAspect="1"/>
          </p:cNvPicPr>
          <p:nvPr/>
        </p:nvPicPr>
        <p:blipFill>
          <a:blip r:embed="rId2"/>
          <a:stretch>
            <a:fillRect/>
          </a:stretch>
        </p:blipFill>
        <p:spPr>
          <a:xfrm>
            <a:off x="1415217" y="1270666"/>
            <a:ext cx="12007463" cy="6244910"/>
          </a:xfrm>
          <a:prstGeom prst="rect">
            <a:avLst/>
          </a:prstGeom>
        </p:spPr>
      </p:pic>
    </p:spTree>
    <p:extLst>
      <p:ext uri="{BB962C8B-B14F-4D97-AF65-F5344CB8AC3E}">
        <p14:creationId xmlns:p14="http://schemas.microsoft.com/office/powerpoint/2010/main" val="3546889428"/>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113B519B-DF6D-794D-9B93-ECCEAF13FB68}"/>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4" name="Title 3">
            <a:extLst>
              <a:ext uri="{FF2B5EF4-FFF2-40B4-BE49-F238E27FC236}">
                <a16:creationId xmlns:a16="http://schemas.microsoft.com/office/drawing/2014/main" xmlns="" id="{A2A390D4-280A-0245-8AC0-8F6949DCB596}"/>
              </a:ext>
            </a:extLst>
          </p:cNvPr>
          <p:cNvSpPr>
            <a:spLocks noGrp="1"/>
          </p:cNvSpPr>
          <p:nvPr>
            <p:ph type="title"/>
          </p:nvPr>
        </p:nvSpPr>
        <p:spPr>
          <a:xfrm>
            <a:off x="1005840" y="0"/>
            <a:ext cx="12618720" cy="1188851"/>
          </a:xfrm>
        </p:spPr>
        <p:txBody>
          <a:bodyPr/>
          <a:lstStyle/>
          <a:p>
            <a:r>
              <a:rPr lang="en-US" dirty="0"/>
              <a:t>Terraform Cloud – </a:t>
            </a:r>
            <a:r>
              <a:rPr lang="en-US" dirty="0">
                <a:solidFill>
                  <a:srgbClr val="389954"/>
                </a:solidFill>
              </a:rPr>
              <a:t>Variables Tab</a:t>
            </a:r>
          </a:p>
        </p:txBody>
      </p:sp>
      <p:pic>
        <p:nvPicPr>
          <p:cNvPr id="5" name="Picture 4">
            <a:extLst>
              <a:ext uri="{FF2B5EF4-FFF2-40B4-BE49-F238E27FC236}">
                <a16:creationId xmlns:a16="http://schemas.microsoft.com/office/drawing/2014/main" xmlns="" id="{B4CFA134-F2BA-B441-83AD-5D7612D19B6C}"/>
              </a:ext>
            </a:extLst>
          </p:cNvPr>
          <p:cNvPicPr>
            <a:picLocks noChangeAspect="1"/>
          </p:cNvPicPr>
          <p:nvPr/>
        </p:nvPicPr>
        <p:blipFill>
          <a:blip r:embed="rId2"/>
          <a:stretch>
            <a:fillRect/>
          </a:stretch>
        </p:blipFill>
        <p:spPr>
          <a:xfrm>
            <a:off x="4181014" y="1360193"/>
            <a:ext cx="10211881" cy="5998086"/>
          </a:xfrm>
          <a:prstGeom prst="rect">
            <a:avLst/>
          </a:prstGeom>
        </p:spPr>
      </p:pic>
      <p:sp>
        <p:nvSpPr>
          <p:cNvPr id="6" name="Oval 5">
            <a:extLst>
              <a:ext uri="{FF2B5EF4-FFF2-40B4-BE49-F238E27FC236}">
                <a16:creationId xmlns:a16="http://schemas.microsoft.com/office/drawing/2014/main" xmlns="" id="{9F5FC3B3-36E0-A740-AF20-EA1B2FEE1696}"/>
              </a:ext>
            </a:extLst>
          </p:cNvPr>
          <p:cNvSpPr/>
          <p:nvPr/>
        </p:nvSpPr>
        <p:spPr>
          <a:xfrm>
            <a:off x="118754" y="2671949"/>
            <a:ext cx="4476997" cy="2446316"/>
          </a:xfrm>
          <a:prstGeom prst="ellipse">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Environment Variables</a:t>
            </a:r>
          </a:p>
          <a:p>
            <a:pPr algn="ctr"/>
            <a:r>
              <a:rPr lang="en-US" dirty="0"/>
              <a:t>defined with</a:t>
            </a:r>
          </a:p>
          <a:p>
            <a:pPr algn="ctr"/>
            <a:r>
              <a:rPr lang="en-US" dirty="0"/>
              <a:t>Azure Client ID and Secret to Connect to Azure Cloud</a:t>
            </a:r>
          </a:p>
        </p:txBody>
      </p:sp>
    </p:spTree>
    <p:extLst>
      <p:ext uri="{BB962C8B-B14F-4D97-AF65-F5344CB8AC3E}">
        <p14:creationId xmlns:p14="http://schemas.microsoft.com/office/powerpoint/2010/main" val="1661784487"/>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20625B7D-FE0D-BF41-947A-2D3B77DE84DD}"/>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4" name="Title 3">
            <a:extLst>
              <a:ext uri="{FF2B5EF4-FFF2-40B4-BE49-F238E27FC236}">
                <a16:creationId xmlns:a16="http://schemas.microsoft.com/office/drawing/2014/main" xmlns="" id="{2389E3B4-B139-1248-86E1-01E7A7114056}"/>
              </a:ext>
            </a:extLst>
          </p:cNvPr>
          <p:cNvSpPr>
            <a:spLocks noGrp="1"/>
          </p:cNvSpPr>
          <p:nvPr>
            <p:ph type="title"/>
          </p:nvPr>
        </p:nvSpPr>
        <p:spPr>
          <a:xfrm>
            <a:off x="133004" y="2925949"/>
            <a:ext cx="4937760" cy="1188851"/>
          </a:xfrm>
        </p:spPr>
        <p:txBody>
          <a:bodyPr>
            <a:normAutofit fontScale="90000"/>
          </a:bodyPr>
          <a:lstStyle/>
          <a:p>
            <a:r>
              <a:rPr lang="en-US" dirty="0"/>
              <a:t>Terraform Cloud</a:t>
            </a:r>
            <a:br>
              <a:rPr lang="en-US" dirty="0"/>
            </a:br>
            <a:r>
              <a:rPr lang="en-US" dirty="0">
                <a:solidFill>
                  <a:srgbClr val="389954"/>
                </a:solidFill>
              </a:rPr>
              <a:t>Settings Tab</a:t>
            </a:r>
          </a:p>
        </p:txBody>
      </p:sp>
      <p:pic>
        <p:nvPicPr>
          <p:cNvPr id="5" name="Picture 4">
            <a:extLst>
              <a:ext uri="{FF2B5EF4-FFF2-40B4-BE49-F238E27FC236}">
                <a16:creationId xmlns:a16="http://schemas.microsoft.com/office/drawing/2014/main" xmlns="" id="{9B5CF87B-7EF1-C244-92AD-169E7BBCC83F}"/>
              </a:ext>
            </a:extLst>
          </p:cNvPr>
          <p:cNvPicPr>
            <a:picLocks noChangeAspect="1"/>
          </p:cNvPicPr>
          <p:nvPr/>
        </p:nvPicPr>
        <p:blipFill>
          <a:blip r:embed="rId2"/>
          <a:stretch>
            <a:fillRect/>
          </a:stretch>
        </p:blipFill>
        <p:spPr>
          <a:xfrm>
            <a:off x="5527146" y="463137"/>
            <a:ext cx="7832594" cy="6468531"/>
          </a:xfrm>
          <a:prstGeom prst="rect">
            <a:avLst/>
          </a:prstGeom>
        </p:spPr>
      </p:pic>
    </p:spTree>
    <p:extLst>
      <p:ext uri="{BB962C8B-B14F-4D97-AF65-F5344CB8AC3E}">
        <p14:creationId xmlns:p14="http://schemas.microsoft.com/office/powerpoint/2010/main" val="132105052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A0A0BD00-D8DC-45C9-9C82-0E8430B96A5E}"/>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8" name="Content Placeholder 2">
            <a:extLst>
              <a:ext uri="{FF2B5EF4-FFF2-40B4-BE49-F238E27FC236}">
                <a16:creationId xmlns:a16="http://schemas.microsoft.com/office/drawing/2014/main" xmlns="" id="{09329F3B-B988-4BA0-9BEA-4847C35EA442}"/>
              </a:ext>
            </a:extLst>
          </p:cNvPr>
          <p:cNvSpPr>
            <a:spLocks noGrp="1"/>
          </p:cNvSpPr>
          <p:nvPr>
            <p:ph idx="1"/>
          </p:nvPr>
        </p:nvSpPr>
        <p:spPr>
          <a:xfrm>
            <a:off x="2689497" y="1983194"/>
            <a:ext cx="8489371" cy="2321286"/>
          </a:xfrm>
        </p:spPr>
        <p:txBody>
          <a:bodyPr>
            <a:noAutofit/>
          </a:bodyPr>
          <a:lstStyle/>
          <a:p>
            <a:pPr marL="0" indent="0" algn="ctr">
              <a:buNone/>
            </a:pPr>
            <a:r>
              <a:rPr lang="en-US" sz="7000" b="1" dirty="0">
                <a:solidFill>
                  <a:schemeClr val="accent6">
                    <a:lumMod val="75000"/>
                  </a:schemeClr>
                </a:solidFill>
              </a:rPr>
              <a:t>Terraform</a:t>
            </a:r>
          </a:p>
          <a:p>
            <a:pPr marL="0" indent="0" algn="ctr">
              <a:buNone/>
            </a:pPr>
            <a:r>
              <a:rPr lang="en-US" sz="7000" b="1" dirty="0">
                <a:solidFill>
                  <a:srgbClr val="00B050"/>
                </a:solidFill>
              </a:rPr>
              <a:t>Cloud</a:t>
            </a:r>
          </a:p>
          <a:p>
            <a:pPr marL="0" indent="0" algn="ctr">
              <a:buNone/>
            </a:pPr>
            <a:r>
              <a:rPr lang="en-US" sz="7000" b="1" dirty="0">
                <a:solidFill>
                  <a:srgbClr val="0070C0"/>
                </a:solidFill>
              </a:rPr>
              <a:t>Private Module</a:t>
            </a:r>
          </a:p>
          <a:p>
            <a:pPr marL="0" indent="0" algn="ctr">
              <a:buNone/>
            </a:pPr>
            <a:r>
              <a:rPr lang="en-US" sz="7000" b="1" dirty="0">
                <a:solidFill>
                  <a:srgbClr val="0070C0"/>
                </a:solidFill>
              </a:rPr>
              <a:t>Registry</a:t>
            </a:r>
          </a:p>
        </p:txBody>
      </p:sp>
      <p:pic>
        <p:nvPicPr>
          <p:cNvPr id="3" name="Picture 2" descr="HashiCorp Terraform">
            <a:extLst>
              <a:ext uri="{FF2B5EF4-FFF2-40B4-BE49-F238E27FC236}">
                <a16:creationId xmlns:a16="http://schemas.microsoft.com/office/drawing/2014/main" xmlns=""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72389" y="1909208"/>
            <a:ext cx="4106383" cy="4106383"/>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xmlns=""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xmlns=""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xmlns=""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xmlns="" id="{64B67CD5-301A-6540-8E39-BDF52AE6CBE0}"/>
              </a:ext>
            </a:extLst>
          </p:cNvPr>
          <p:cNvPicPr>
            <a:picLocks noChangeAspect="1"/>
          </p:cNvPicPr>
          <p:nvPr/>
        </p:nvPicPr>
        <p:blipFill>
          <a:blip r:embed="rId3"/>
          <a:stretch>
            <a:fillRect/>
          </a:stretch>
        </p:blipFill>
        <p:spPr>
          <a:xfrm>
            <a:off x="271405" y="2387917"/>
            <a:ext cx="3339911" cy="3221684"/>
          </a:xfrm>
          <a:prstGeom prst="rect">
            <a:avLst/>
          </a:prstGeom>
        </p:spPr>
      </p:pic>
    </p:spTree>
    <p:extLst>
      <p:ext uri="{BB962C8B-B14F-4D97-AF65-F5344CB8AC3E}">
        <p14:creationId xmlns:p14="http://schemas.microsoft.com/office/powerpoint/2010/main" val="498942520"/>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DE0368B5-92AA-8545-881D-561B3D1F51B7}"/>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4" name="Title 3">
            <a:extLst>
              <a:ext uri="{FF2B5EF4-FFF2-40B4-BE49-F238E27FC236}">
                <a16:creationId xmlns:a16="http://schemas.microsoft.com/office/drawing/2014/main" xmlns="" id="{210BBE86-0D16-004C-A2EC-C2F5BB92B601}"/>
              </a:ext>
            </a:extLst>
          </p:cNvPr>
          <p:cNvSpPr>
            <a:spLocks noGrp="1"/>
          </p:cNvSpPr>
          <p:nvPr>
            <p:ph type="title"/>
          </p:nvPr>
        </p:nvSpPr>
        <p:spPr>
          <a:xfrm>
            <a:off x="1005840" y="0"/>
            <a:ext cx="12618720" cy="822463"/>
          </a:xfrm>
        </p:spPr>
        <p:txBody>
          <a:bodyPr>
            <a:normAutofit fontScale="90000"/>
          </a:bodyPr>
          <a:lstStyle/>
          <a:p>
            <a:r>
              <a:rPr lang="en-US" dirty="0"/>
              <a:t>Terraform Private Module Registry</a:t>
            </a:r>
          </a:p>
        </p:txBody>
      </p:sp>
      <p:sp>
        <p:nvSpPr>
          <p:cNvPr id="5" name="Rounded Rectangle 4">
            <a:extLst>
              <a:ext uri="{FF2B5EF4-FFF2-40B4-BE49-F238E27FC236}">
                <a16:creationId xmlns:a16="http://schemas.microsoft.com/office/drawing/2014/main" xmlns="" id="{DFE2F9AF-46BA-1F4E-9A9F-2DDB5550FED2}"/>
              </a:ext>
            </a:extLst>
          </p:cNvPr>
          <p:cNvSpPr/>
          <p:nvPr/>
        </p:nvSpPr>
        <p:spPr>
          <a:xfrm>
            <a:off x="271305" y="768321"/>
            <a:ext cx="14087789" cy="1080575"/>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Terraform Cloud's </a:t>
            </a:r>
            <a:r>
              <a:rPr lang="en-US" sz="3000" dirty="0">
                <a:solidFill>
                  <a:srgbClr val="FFFF00"/>
                </a:solidFill>
              </a:rPr>
              <a:t>private module registry </a:t>
            </a:r>
            <a:r>
              <a:rPr lang="en-US" sz="3000" dirty="0"/>
              <a:t>helps you </a:t>
            </a:r>
            <a:r>
              <a:rPr lang="en-US" sz="3000" dirty="0">
                <a:solidFill>
                  <a:srgbClr val="FFFF00"/>
                </a:solidFill>
              </a:rPr>
              <a:t>share Terraform modules </a:t>
            </a:r>
            <a:r>
              <a:rPr lang="en-US" sz="3000" dirty="0"/>
              <a:t>across your organization.</a:t>
            </a:r>
          </a:p>
        </p:txBody>
      </p:sp>
      <p:sp>
        <p:nvSpPr>
          <p:cNvPr id="6" name="Rounded Rectangle 5">
            <a:extLst>
              <a:ext uri="{FF2B5EF4-FFF2-40B4-BE49-F238E27FC236}">
                <a16:creationId xmlns:a16="http://schemas.microsoft.com/office/drawing/2014/main" xmlns="" id="{9A9E7A37-84E6-0846-B4C8-0B6A982AF693}"/>
              </a:ext>
            </a:extLst>
          </p:cNvPr>
          <p:cNvSpPr/>
          <p:nvPr/>
        </p:nvSpPr>
        <p:spPr>
          <a:xfrm>
            <a:off x="271305" y="2097847"/>
            <a:ext cx="6842928" cy="2112412"/>
          </a:xfrm>
          <a:prstGeom prst="roundRect">
            <a:avLst/>
          </a:prstGeom>
          <a:solidFill>
            <a:srgbClr val="246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It includes support for </a:t>
            </a:r>
            <a:r>
              <a:rPr lang="en-US" sz="2800" dirty="0">
                <a:solidFill>
                  <a:srgbClr val="FFFF00"/>
                </a:solidFill>
              </a:rPr>
              <a:t>module versioning</a:t>
            </a:r>
            <a:r>
              <a:rPr lang="en-US" sz="2800" dirty="0"/>
              <a:t>, a </a:t>
            </a:r>
            <a:r>
              <a:rPr lang="en-US" sz="2800" dirty="0">
                <a:solidFill>
                  <a:srgbClr val="FFFF00"/>
                </a:solidFill>
              </a:rPr>
              <a:t>searchable and filterable list of available modules</a:t>
            </a:r>
            <a:r>
              <a:rPr lang="en-US" sz="2800" dirty="0"/>
              <a:t>, and a </a:t>
            </a:r>
            <a:r>
              <a:rPr lang="en-US" sz="2800" dirty="0">
                <a:solidFill>
                  <a:srgbClr val="FFFF00"/>
                </a:solidFill>
              </a:rPr>
              <a:t>configuration designer </a:t>
            </a:r>
            <a:r>
              <a:rPr lang="en-US" sz="2800" dirty="0"/>
              <a:t>to help you build new workspaces faster.</a:t>
            </a:r>
          </a:p>
        </p:txBody>
      </p:sp>
      <p:sp>
        <p:nvSpPr>
          <p:cNvPr id="8" name="Rounded Rectangle 7">
            <a:extLst>
              <a:ext uri="{FF2B5EF4-FFF2-40B4-BE49-F238E27FC236}">
                <a16:creationId xmlns:a16="http://schemas.microsoft.com/office/drawing/2014/main" xmlns="" id="{3B343A15-22A5-784D-BC4E-220C09E6645A}"/>
              </a:ext>
            </a:extLst>
          </p:cNvPr>
          <p:cNvSpPr/>
          <p:nvPr/>
        </p:nvSpPr>
        <p:spPr>
          <a:xfrm>
            <a:off x="271305" y="4632290"/>
            <a:ext cx="6842928" cy="2412587"/>
          </a:xfrm>
          <a:prstGeom prst="roundRect">
            <a:avLst/>
          </a:prstGeom>
          <a:solidFill>
            <a:srgbClr val="246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By design, the private module registry works </a:t>
            </a:r>
            <a:r>
              <a:rPr lang="en-US" sz="2800" dirty="0">
                <a:solidFill>
                  <a:srgbClr val="FFFF00"/>
                </a:solidFill>
              </a:rPr>
              <a:t>much like the public Terraform Registry</a:t>
            </a:r>
            <a:r>
              <a:rPr lang="en-US" sz="2800" dirty="0"/>
              <a:t>. If you're already used the public registry, Terraform Cloud's registry will feel familiar.</a:t>
            </a:r>
          </a:p>
        </p:txBody>
      </p:sp>
      <p:pic>
        <p:nvPicPr>
          <p:cNvPr id="9" name="Picture 8">
            <a:extLst>
              <a:ext uri="{FF2B5EF4-FFF2-40B4-BE49-F238E27FC236}">
                <a16:creationId xmlns:a16="http://schemas.microsoft.com/office/drawing/2014/main" xmlns="" id="{2DAD65FF-18BB-5F48-86A5-8A8D475D7940}"/>
              </a:ext>
            </a:extLst>
          </p:cNvPr>
          <p:cNvPicPr>
            <a:picLocks noChangeAspect="1"/>
          </p:cNvPicPr>
          <p:nvPr/>
        </p:nvPicPr>
        <p:blipFill>
          <a:blip r:embed="rId2"/>
          <a:stretch>
            <a:fillRect/>
          </a:stretch>
        </p:blipFill>
        <p:spPr>
          <a:xfrm>
            <a:off x="11415695" y="2375921"/>
            <a:ext cx="1244600" cy="1231900"/>
          </a:xfrm>
          <a:prstGeom prst="rect">
            <a:avLst/>
          </a:prstGeom>
        </p:spPr>
      </p:pic>
      <p:pic>
        <p:nvPicPr>
          <p:cNvPr id="10" name="Picture 9">
            <a:extLst>
              <a:ext uri="{FF2B5EF4-FFF2-40B4-BE49-F238E27FC236}">
                <a16:creationId xmlns:a16="http://schemas.microsoft.com/office/drawing/2014/main" xmlns="" id="{2EA4664C-058F-6245-B85E-202235F31CB5}"/>
              </a:ext>
            </a:extLst>
          </p:cNvPr>
          <p:cNvPicPr>
            <a:picLocks noChangeAspect="1"/>
          </p:cNvPicPr>
          <p:nvPr/>
        </p:nvPicPr>
        <p:blipFill>
          <a:blip r:embed="rId3"/>
          <a:stretch>
            <a:fillRect/>
          </a:stretch>
        </p:blipFill>
        <p:spPr>
          <a:xfrm>
            <a:off x="11295045" y="5684288"/>
            <a:ext cx="1485900" cy="1117600"/>
          </a:xfrm>
          <a:prstGeom prst="rect">
            <a:avLst/>
          </a:prstGeom>
        </p:spPr>
      </p:pic>
      <p:pic>
        <p:nvPicPr>
          <p:cNvPr id="11" name="Graphic 10" descr="User with solid fill">
            <a:extLst>
              <a:ext uri="{FF2B5EF4-FFF2-40B4-BE49-F238E27FC236}">
                <a16:creationId xmlns:a16="http://schemas.microsoft.com/office/drawing/2014/main" xmlns="" id="{6EEC9B8C-A72E-AA4B-B8CB-8441379995F0}"/>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p:blipFill>
        <p:spPr>
          <a:xfrm>
            <a:off x="7907701" y="2375921"/>
            <a:ext cx="1231900" cy="1231900"/>
          </a:xfrm>
          <a:prstGeom prst="rect">
            <a:avLst/>
          </a:prstGeom>
        </p:spPr>
      </p:pic>
      <p:sp>
        <p:nvSpPr>
          <p:cNvPr id="12" name="TextBox 11">
            <a:extLst>
              <a:ext uri="{FF2B5EF4-FFF2-40B4-BE49-F238E27FC236}">
                <a16:creationId xmlns:a16="http://schemas.microsoft.com/office/drawing/2014/main" xmlns="" id="{F4EF7447-09AB-7A4B-B474-6236633CA9FF}"/>
              </a:ext>
            </a:extLst>
          </p:cNvPr>
          <p:cNvSpPr txBox="1"/>
          <p:nvPr/>
        </p:nvSpPr>
        <p:spPr>
          <a:xfrm>
            <a:off x="13083436" y="2686949"/>
            <a:ext cx="963725" cy="430887"/>
          </a:xfrm>
          <a:prstGeom prst="rect">
            <a:avLst/>
          </a:prstGeom>
          <a:noFill/>
        </p:spPr>
        <p:txBody>
          <a:bodyPr wrap="none" rtlCol="0">
            <a:spAutoFit/>
          </a:bodyPr>
          <a:lstStyle/>
          <a:p>
            <a:r>
              <a:rPr lang="en-US" dirty="0" err="1"/>
              <a:t>Github</a:t>
            </a:r>
            <a:endParaRPr lang="en-US" dirty="0"/>
          </a:p>
        </p:txBody>
      </p:sp>
      <p:sp>
        <p:nvSpPr>
          <p:cNvPr id="13" name="TextBox 12">
            <a:extLst>
              <a:ext uri="{FF2B5EF4-FFF2-40B4-BE49-F238E27FC236}">
                <a16:creationId xmlns:a16="http://schemas.microsoft.com/office/drawing/2014/main" xmlns="" id="{CD469407-AB86-2741-B2BC-C3F8A5B2EF7E}"/>
              </a:ext>
            </a:extLst>
          </p:cNvPr>
          <p:cNvSpPr txBox="1"/>
          <p:nvPr/>
        </p:nvSpPr>
        <p:spPr>
          <a:xfrm>
            <a:off x="7907701" y="3549694"/>
            <a:ext cx="1361976" cy="430887"/>
          </a:xfrm>
          <a:prstGeom prst="rect">
            <a:avLst/>
          </a:prstGeom>
          <a:noFill/>
        </p:spPr>
        <p:txBody>
          <a:bodyPr wrap="none" rtlCol="0">
            <a:spAutoFit/>
          </a:bodyPr>
          <a:lstStyle/>
          <a:p>
            <a:r>
              <a:rPr lang="en-US" dirty="0"/>
              <a:t>Developer</a:t>
            </a:r>
          </a:p>
        </p:txBody>
      </p:sp>
      <p:sp>
        <p:nvSpPr>
          <p:cNvPr id="14" name="TextBox 13">
            <a:extLst>
              <a:ext uri="{FF2B5EF4-FFF2-40B4-BE49-F238E27FC236}">
                <a16:creationId xmlns:a16="http://schemas.microsoft.com/office/drawing/2014/main" xmlns="" id="{7CCE94B5-4ABF-AF4E-8B1F-1DA6C17E646C}"/>
              </a:ext>
            </a:extLst>
          </p:cNvPr>
          <p:cNvSpPr txBox="1"/>
          <p:nvPr/>
        </p:nvSpPr>
        <p:spPr>
          <a:xfrm>
            <a:off x="13083436" y="5764674"/>
            <a:ext cx="1314847" cy="769441"/>
          </a:xfrm>
          <a:prstGeom prst="rect">
            <a:avLst/>
          </a:prstGeom>
          <a:noFill/>
        </p:spPr>
        <p:txBody>
          <a:bodyPr wrap="none" rtlCol="0">
            <a:spAutoFit/>
          </a:bodyPr>
          <a:lstStyle/>
          <a:p>
            <a:pPr algn="ctr"/>
            <a:r>
              <a:rPr lang="en-US" dirty="0"/>
              <a:t>Terraform</a:t>
            </a:r>
          </a:p>
          <a:p>
            <a:pPr algn="ctr"/>
            <a:r>
              <a:rPr lang="en-US" dirty="0"/>
              <a:t>Cloud</a:t>
            </a:r>
          </a:p>
        </p:txBody>
      </p:sp>
      <p:cxnSp>
        <p:nvCxnSpPr>
          <p:cNvPr id="15" name="Straight Arrow Connector 14">
            <a:extLst>
              <a:ext uri="{FF2B5EF4-FFF2-40B4-BE49-F238E27FC236}">
                <a16:creationId xmlns:a16="http://schemas.microsoft.com/office/drawing/2014/main" xmlns="" id="{7FF6AC08-2F19-0B4C-A2D7-8051D2D96D72}"/>
              </a:ext>
            </a:extLst>
          </p:cNvPr>
          <p:cNvCxnSpPr>
            <a:stCxn id="11" idx="3"/>
            <a:endCxn id="9" idx="1"/>
          </p:cNvCxnSpPr>
          <p:nvPr/>
        </p:nvCxnSpPr>
        <p:spPr>
          <a:xfrm>
            <a:off x="9139601" y="2991871"/>
            <a:ext cx="2276094" cy="0"/>
          </a:xfrm>
          <a:prstGeom prst="straightConnector1">
            <a:avLst/>
          </a:prstGeom>
          <a:ln w="508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xmlns="" id="{BDB1384D-E371-3246-A1F1-3B278CB89A7C}"/>
              </a:ext>
            </a:extLst>
          </p:cNvPr>
          <p:cNvCxnSpPr>
            <a:stCxn id="9" idx="2"/>
            <a:endCxn id="10" idx="0"/>
          </p:cNvCxnSpPr>
          <p:nvPr/>
        </p:nvCxnSpPr>
        <p:spPr>
          <a:xfrm>
            <a:off x="12037995" y="3607821"/>
            <a:ext cx="0" cy="2076467"/>
          </a:xfrm>
          <a:prstGeom prst="straightConnector1">
            <a:avLst/>
          </a:prstGeom>
          <a:ln w="508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xmlns="" id="{A9EB1CC1-2270-5C45-A1F8-98B4D781C4F7}"/>
              </a:ext>
            </a:extLst>
          </p:cNvPr>
          <p:cNvSpPr txBox="1"/>
          <p:nvPr/>
        </p:nvSpPr>
        <p:spPr>
          <a:xfrm>
            <a:off x="9139601" y="2658960"/>
            <a:ext cx="2365762" cy="923330"/>
          </a:xfrm>
          <a:prstGeom prst="rect">
            <a:avLst/>
          </a:prstGeom>
          <a:noFill/>
        </p:spPr>
        <p:txBody>
          <a:bodyPr wrap="square" rtlCol="0">
            <a:spAutoFit/>
          </a:bodyPr>
          <a:lstStyle/>
          <a:p>
            <a:pPr algn="ctr"/>
            <a:r>
              <a:rPr lang="en-US" sz="1800" dirty="0">
                <a:solidFill>
                  <a:srgbClr val="0070C0"/>
                </a:solidFill>
              </a:rPr>
              <a:t>Check-in Private Module</a:t>
            </a:r>
          </a:p>
          <a:p>
            <a:pPr algn="ctr"/>
            <a:r>
              <a:rPr lang="en-US" sz="1800" dirty="0">
                <a:solidFill>
                  <a:srgbClr val="0070C0"/>
                </a:solidFill>
              </a:rPr>
              <a:t>Files</a:t>
            </a:r>
          </a:p>
        </p:txBody>
      </p:sp>
      <p:sp>
        <p:nvSpPr>
          <p:cNvPr id="18" name="TextBox 17">
            <a:extLst>
              <a:ext uri="{FF2B5EF4-FFF2-40B4-BE49-F238E27FC236}">
                <a16:creationId xmlns:a16="http://schemas.microsoft.com/office/drawing/2014/main" xmlns="" id="{8ADC834D-BC67-854A-A0CD-3BD4DB197E4A}"/>
              </a:ext>
            </a:extLst>
          </p:cNvPr>
          <p:cNvSpPr txBox="1"/>
          <p:nvPr/>
        </p:nvSpPr>
        <p:spPr>
          <a:xfrm>
            <a:off x="11038079" y="4388473"/>
            <a:ext cx="1999843" cy="646331"/>
          </a:xfrm>
          <a:prstGeom prst="rect">
            <a:avLst/>
          </a:prstGeom>
          <a:noFill/>
        </p:spPr>
        <p:txBody>
          <a:bodyPr wrap="none" rtlCol="0">
            <a:spAutoFit/>
          </a:bodyPr>
          <a:lstStyle/>
          <a:p>
            <a:pPr algn="ctr"/>
            <a:r>
              <a:rPr lang="en-US" sz="1800" dirty="0">
                <a:solidFill>
                  <a:srgbClr val="0070C0"/>
                </a:solidFill>
              </a:rPr>
              <a:t>Publish Module </a:t>
            </a:r>
          </a:p>
          <a:p>
            <a:pPr algn="ctr"/>
            <a:r>
              <a:rPr lang="en-US" sz="1800" dirty="0">
                <a:solidFill>
                  <a:srgbClr val="0070C0"/>
                </a:solidFill>
              </a:rPr>
              <a:t>on Terraform Cloud</a:t>
            </a:r>
          </a:p>
        </p:txBody>
      </p:sp>
    </p:spTree>
    <p:extLst>
      <p:ext uri="{BB962C8B-B14F-4D97-AF65-F5344CB8AC3E}">
        <p14:creationId xmlns:p14="http://schemas.microsoft.com/office/powerpoint/2010/main" val="2982042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down)">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wipe(down)">
                                      <p:cBhvr>
                                        <p:cTn id="22" dur="500"/>
                                        <p:tgtEl>
                                          <p:spTgt spid="9"/>
                                        </p:tgtEl>
                                      </p:cBhvr>
                                    </p:animEffect>
                                  </p:childTnLst>
                                </p:cTn>
                              </p:par>
                              <p:par>
                                <p:cTn id="23" presetID="22" presetClass="entr" presetSubtype="4" fill="hold" nodeType="with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wipe(down)">
                                      <p:cBhvr>
                                        <p:cTn id="25" dur="500"/>
                                        <p:tgtEl>
                                          <p:spTgt spid="10"/>
                                        </p:tgtEl>
                                      </p:cBhvr>
                                    </p:animEffect>
                                  </p:childTnLst>
                                </p:cTn>
                              </p:par>
                              <p:par>
                                <p:cTn id="26" presetID="22" presetClass="entr" presetSubtype="4" fill="hold" nodeType="with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wipe(down)">
                                      <p:cBhvr>
                                        <p:cTn id="28" dur="500"/>
                                        <p:tgtEl>
                                          <p:spTgt spid="11"/>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wipe(down)">
                                      <p:cBhvr>
                                        <p:cTn id="31" dur="500"/>
                                        <p:tgtEl>
                                          <p:spTgt spid="12"/>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wipe(down)">
                                      <p:cBhvr>
                                        <p:cTn id="34" dur="500"/>
                                        <p:tgtEl>
                                          <p:spTgt spid="13"/>
                                        </p:tgtEl>
                                      </p:cBhvr>
                                    </p:animEffect>
                                  </p:childTnLst>
                                </p:cTn>
                              </p:par>
                              <p:par>
                                <p:cTn id="35" presetID="22" presetClass="entr" presetSubtype="4" fill="hold" grpId="0" nodeType="with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wipe(down)">
                                      <p:cBhvr>
                                        <p:cTn id="37" dur="500"/>
                                        <p:tgtEl>
                                          <p:spTgt spid="14"/>
                                        </p:tgtEl>
                                      </p:cBhvr>
                                    </p:animEffect>
                                  </p:childTnLst>
                                </p:cTn>
                              </p:par>
                              <p:par>
                                <p:cTn id="38" presetID="22" presetClass="entr" presetSubtype="4" fill="hold" nodeType="with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wipe(down)">
                                      <p:cBhvr>
                                        <p:cTn id="40" dur="500"/>
                                        <p:tgtEl>
                                          <p:spTgt spid="15"/>
                                        </p:tgtEl>
                                      </p:cBhvr>
                                    </p:animEffect>
                                  </p:childTnLst>
                                </p:cTn>
                              </p:par>
                              <p:par>
                                <p:cTn id="41" presetID="22" presetClass="entr" presetSubtype="4" fill="hold" nodeType="with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wipe(down)">
                                      <p:cBhvr>
                                        <p:cTn id="43" dur="500"/>
                                        <p:tgtEl>
                                          <p:spTgt spid="16"/>
                                        </p:tgtEl>
                                      </p:cBhvr>
                                    </p:animEffect>
                                  </p:childTnLst>
                                </p:cTn>
                              </p:par>
                              <p:par>
                                <p:cTn id="44" presetID="22" presetClass="entr" presetSubtype="4" fill="hold" grpId="0" nodeType="withEffect">
                                  <p:stCondLst>
                                    <p:cond delay="0"/>
                                  </p:stCondLst>
                                  <p:childTnLst>
                                    <p:set>
                                      <p:cBhvr>
                                        <p:cTn id="45" dur="1" fill="hold">
                                          <p:stCondLst>
                                            <p:cond delay="0"/>
                                          </p:stCondLst>
                                        </p:cTn>
                                        <p:tgtEl>
                                          <p:spTgt spid="17"/>
                                        </p:tgtEl>
                                        <p:attrNameLst>
                                          <p:attrName>style.visibility</p:attrName>
                                        </p:attrNameLst>
                                      </p:cBhvr>
                                      <p:to>
                                        <p:strVal val="visible"/>
                                      </p:to>
                                    </p:set>
                                    <p:animEffect transition="in" filter="wipe(down)">
                                      <p:cBhvr>
                                        <p:cTn id="46" dur="500"/>
                                        <p:tgtEl>
                                          <p:spTgt spid="17"/>
                                        </p:tgtEl>
                                      </p:cBhvr>
                                    </p:animEffect>
                                  </p:childTnLst>
                                </p:cTn>
                              </p:par>
                              <p:par>
                                <p:cTn id="47" presetID="22" presetClass="entr" presetSubtype="4" fill="hold" grpId="0" nodeType="withEffect">
                                  <p:stCondLst>
                                    <p:cond delay="0"/>
                                  </p:stCondLst>
                                  <p:childTnLst>
                                    <p:set>
                                      <p:cBhvr>
                                        <p:cTn id="48" dur="1" fill="hold">
                                          <p:stCondLst>
                                            <p:cond delay="0"/>
                                          </p:stCondLst>
                                        </p:cTn>
                                        <p:tgtEl>
                                          <p:spTgt spid="18"/>
                                        </p:tgtEl>
                                        <p:attrNameLst>
                                          <p:attrName>style.visibility</p:attrName>
                                        </p:attrNameLst>
                                      </p:cBhvr>
                                      <p:to>
                                        <p:strVal val="visible"/>
                                      </p:to>
                                    </p:set>
                                    <p:animEffect transition="in" filter="wipe(down)">
                                      <p:cBhvr>
                                        <p:cTn id="49"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8" grpId="0" animBg="1"/>
      <p:bldP spid="12" grpId="0"/>
      <p:bldP spid="13" grpId="0"/>
      <p:bldP spid="14" grpId="0"/>
      <p:bldP spid="17" grpId="0"/>
      <p:bldP spid="18" grpId="0"/>
    </p:bld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90D3245C-36B7-8540-B5A7-C7BE35A3B530}"/>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4" name="Title 3">
            <a:extLst>
              <a:ext uri="{FF2B5EF4-FFF2-40B4-BE49-F238E27FC236}">
                <a16:creationId xmlns:a16="http://schemas.microsoft.com/office/drawing/2014/main" xmlns="" id="{2F0B92F6-EB4A-AD44-B89C-6A873C99E89B}"/>
              </a:ext>
            </a:extLst>
          </p:cNvPr>
          <p:cNvSpPr>
            <a:spLocks noGrp="1"/>
          </p:cNvSpPr>
          <p:nvPr>
            <p:ph type="title"/>
          </p:nvPr>
        </p:nvSpPr>
        <p:spPr/>
        <p:txBody>
          <a:bodyPr/>
          <a:lstStyle/>
          <a:p>
            <a:r>
              <a:rPr lang="en-US" dirty="0"/>
              <a:t>Terraform Cloud – </a:t>
            </a:r>
            <a:r>
              <a:rPr lang="en-US" dirty="0">
                <a:solidFill>
                  <a:srgbClr val="00B050"/>
                </a:solidFill>
              </a:rPr>
              <a:t>Private Module Registry</a:t>
            </a:r>
          </a:p>
        </p:txBody>
      </p:sp>
      <p:pic>
        <p:nvPicPr>
          <p:cNvPr id="3" name="Picture 2">
            <a:extLst>
              <a:ext uri="{FF2B5EF4-FFF2-40B4-BE49-F238E27FC236}">
                <a16:creationId xmlns:a16="http://schemas.microsoft.com/office/drawing/2014/main" xmlns="" id="{0B61DC5F-5D22-5240-A124-DB04872CA10D}"/>
              </a:ext>
            </a:extLst>
          </p:cNvPr>
          <p:cNvPicPr>
            <a:picLocks noChangeAspect="1"/>
          </p:cNvPicPr>
          <p:nvPr/>
        </p:nvPicPr>
        <p:blipFill>
          <a:blip r:embed="rId2"/>
          <a:stretch>
            <a:fillRect/>
          </a:stretch>
        </p:blipFill>
        <p:spPr>
          <a:xfrm>
            <a:off x="570016" y="1843818"/>
            <a:ext cx="13784501" cy="4541964"/>
          </a:xfrm>
          <a:prstGeom prst="rect">
            <a:avLst/>
          </a:prstGeom>
        </p:spPr>
      </p:pic>
    </p:spTree>
    <p:extLst>
      <p:ext uri="{BB962C8B-B14F-4D97-AF65-F5344CB8AC3E}">
        <p14:creationId xmlns:p14="http://schemas.microsoft.com/office/powerpoint/2010/main" val="3145619359"/>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90D3245C-36B7-8540-B5A7-C7BE35A3B530}"/>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4" name="Title 3">
            <a:extLst>
              <a:ext uri="{FF2B5EF4-FFF2-40B4-BE49-F238E27FC236}">
                <a16:creationId xmlns:a16="http://schemas.microsoft.com/office/drawing/2014/main" xmlns="" id="{2F0B92F6-EB4A-AD44-B89C-6A873C99E89B}"/>
              </a:ext>
            </a:extLst>
          </p:cNvPr>
          <p:cNvSpPr>
            <a:spLocks noGrp="1"/>
          </p:cNvSpPr>
          <p:nvPr>
            <p:ph type="title"/>
          </p:nvPr>
        </p:nvSpPr>
        <p:spPr>
          <a:xfrm>
            <a:off x="1005840" y="-177111"/>
            <a:ext cx="12618720" cy="1188851"/>
          </a:xfrm>
        </p:spPr>
        <p:txBody>
          <a:bodyPr/>
          <a:lstStyle/>
          <a:p>
            <a:r>
              <a:rPr lang="en-US" dirty="0"/>
              <a:t>Terraform Cloud – </a:t>
            </a:r>
            <a:r>
              <a:rPr lang="en-US" dirty="0">
                <a:solidFill>
                  <a:srgbClr val="00B050"/>
                </a:solidFill>
              </a:rPr>
              <a:t>Private Module Registry</a:t>
            </a:r>
          </a:p>
        </p:txBody>
      </p:sp>
      <p:pic>
        <p:nvPicPr>
          <p:cNvPr id="5" name="Picture 4">
            <a:extLst>
              <a:ext uri="{FF2B5EF4-FFF2-40B4-BE49-F238E27FC236}">
                <a16:creationId xmlns:a16="http://schemas.microsoft.com/office/drawing/2014/main" xmlns="" id="{E3DDEC36-3C30-074B-A551-A80CB5864563}"/>
              </a:ext>
            </a:extLst>
          </p:cNvPr>
          <p:cNvPicPr>
            <a:picLocks noChangeAspect="1"/>
          </p:cNvPicPr>
          <p:nvPr/>
        </p:nvPicPr>
        <p:blipFill>
          <a:blip r:embed="rId2"/>
          <a:stretch>
            <a:fillRect/>
          </a:stretch>
        </p:blipFill>
        <p:spPr>
          <a:xfrm>
            <a:off x="469075" y="875433"/>
            <a:ext cx="13692249" cy="6196660"/>
          </a:xfrm>
          <a:prstGeom prst="rect">
            <a:avLst/>
          </a:prstGeom>
        </p:spPr>
      </p:pic>
    </p:spTree>
    <p:extLst>
      <p:ext uri="{BB962C8B-B14F-4D97-AF65-F5344CB8AC3E}">
        <p14:creationId xmlns:p14="http://schemas.microsoft.com/office/powerpoint/2010/main" val="2261398887"/>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A0A0BD00-D8DC-45C9-9C82-0E8430B96A5E}"/>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8" name="Content Placeholder 2">
            <a:extLst>
              <a:ext uri="{FF2B5EF4-FFF2-40B4-BE49-F238E27FC236}">
                <a16:creationId xmlns:a16="http://schemas.microsoft.com/office/drawing/2014/main" xmlns="" id="{09329F3B-B988-4BA0-9BEA-4847C35EA442}"/>
              </a:ext>
            </a:extLst>
          </p:cNvPr>
          <p:cNvSpPr>
            <a:spLocks noGrp="1"/>
          </p:cNvSpPr>
          <p:nvPr>
            <p:ph idx="1"/>
          </p:nvPr>
        </p:nvSpPr>
        <p:spPr>
          <a:xfrm>
            <a:off x="825071" y="2098314"/>
            <a:ext cx="8489371" cy="2321286"/>
          </a:xfrm>
        </p:spPr>
        <p:txBody>
          <a:bodyPr>
            <a:noAutofit/>
          </a:bodyPr>
          <a:lstStyle/>
          <a:p>
            <a:pPr marL="0" indent="0" algn="ctr">
              <a:buNone/>
            </a:pPr>
            <a:r>
              <a:rPr lang="en-US" sz="7000" b="1" dirty="0">
                <a:solidFill>
                  <a:schemeClr val="accent6">
                    <a:lumMod val="75000"/>
                  </a:schemeClr>
                </a:solidFill>
              </a:rPr>
              <a:t>Terraform</a:t>
            </a:r>
          </a:p>
          <a:p>
            <a:pPr marL="0" indent="0" algn="ctr">
              <a:buNone/>
            </a:pPr>
            <a:r>
              <a:rPr lang="en-US" sz="7000" b="1" dirty="0">
                <a:solidFill>
                  <a:srgbClr val="00B050"/>
                </a:solidFill>
              </a:rPr>
              <a:t>Cloud</a:t>
            </a:r>
          </a:p>
          <a:p>
            <a:pPr marL="0" indent="0" algn="ctr">
              <a:buNone/>
            </a:pPr>
            <a:r>
              <a:rPr lang="en-US" sz="7000" b="1" dirty="0">
                <a:solidFill>
                  <a:srgbClr val="0070C0"/>
                </a:solidFill>
              </a:rPr>
              <a:t>CLI Driven Workflow</a:t>
            </a:r>
          </a:p>
        </p:txBody>
      </p:sp>
      <p:pic>
        <p:nvPicPr>
          <p:cNvPr id="3" name="Picture 2" descr="HashiCorp Terraform">
            <a:extLst>
              <a:ext uri="{FF2B5EF4-FFF2-40B4-BE49-F238E27FC236}">
                <a16:creationId xmlns:a16="http://schemas.microsoft.com/office/drawing/2014/main" xmlns=""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67353" y="1503218"/>
            <a:ext cx="4918363" cy="4918363"/>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xmlns=""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xmlns=""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xmlns=""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6183986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A0A0BD00-D8DC-45C9-9C82-0E8430B96A5E}"/>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8" name="Content Placeholder 2">
            <a:extLst>
              <a:ext uri="{FF2B5EF4-FFF2-40B4-BE49-F238E27FC236}">
                <a16:creationId xmlns:a16="http://schemas.microsoft.com/office/drawing/2014/main" xmlns="" id="{09329F3B-B988-4BA0-9BEA-4847C35EA442}"/>
              </a:ext>
            </a:extLst>
          </p:cNvPr>
          <p:cNvSpPr>
            <a:spLocks noGrp="1"/>
          </p:cNvSpPr>
          <p:nvPr>
            <p:ph idx="1"/>
          </p:nvPr>
        </p:nvSpPr>
        <p:spPr>
          <a:xfrm>
            <a:off x="2468880" y="2521127"/>
            <a:ext cx="8489371" cy="2321286"/>
          </a:xfrm>
        </p:spPr>
        <p:txBody>
          <a:bodyPr>
            <a:noAutofit/>
          </a:bodyPr>
          <a:lstStyle/>
          <a:p>
            <a:pPr marL="0" indent="0" algn="ctr">
              <a:buNone/>
            </a:pPr>
            <a:r>
              <a:rPr lang="en-US" sz="7000" b="1" dirty="0">
                <a:solidFill>
                  <a:schemeClr val="accent6">
                    <a:lumMod val="75000"/>
                  </a:schemeClr>
                </a:solidFill>
              </a:rPr>
              <a:t>Terraform</a:t>
            </a:r>
          </a:p>
          <a:p>
            <a:pPr marL="0" indent="0" algn="ctr">
              <a:buNone/>
            </a:pPr>
            <a:r>
              <a:rPr lang="en-US" sz="7000" b="1" dirty="0">
                <a:solidFill>
                  <a:srgbClr val="00B050"/>
                </a:solidFill>
              </a:rPr>
              <a:t>Language Basics</a:t>
            </a:r>
          </a:p>
          <a:p>
            <a:pPr marL="0" indent="0" algn="ctr">
              <a:buNone/>
            </a:pPr>
            <a:r>
              <a:rPr lang="en-US" sz="4000" b="1" dirty="0">
                <a:solidFill>
                  <a:srgbClr val="C00000"/>
                </a:solidFill>
              </a:rPr>
              <a:t>Theoretical but Very Important</a:t>
            </a:r>
          </a:p>
          <a:p>
            <a:pPr marL="0" indent="0" algn="ctr">
              <a:buNone/>
            </a:pPr>
            <a:endParaRPr lang="en-US" sz="7000" b="1" dirty="0">
              <a:solidFill>
                <a:srgbClr val="0070C0"/>
              </a:solidFill>
            </a:endParaRPr>
          </a:p>
        </p:txBody>
      </p:sp>
      <p:pic>
        <p:nvPicPr>
          <p:cNvPr id="3" name="Picture 2" descr="HashiCorp Terraform">
            <a:extLst>
              <a:ext uri="{FF2B5EF4-FFF2-40B4-BE49-F238E27FC236}">
                <a16:creationId xmlns:a16="http://schemas.microsoft.com/office/drawing/2014/main" xmlns=""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51417" y="1808018"/>
            <a:ext cx="4918363" cy="4918363"/>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xmlns=""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xmlns=""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xmlns=""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xmlns="" id="{BE2412E5-031B-3445-9DC6-1D77CF8A5741}"/>
              </a:ext>
            </a:extLst>
          </p:cNvPr>
          <p:cNvPicPr>
            <a:picLocks noChangeAspect="1"/>
          </p:cNvPicPr>
          <p:nvPr/>
        </p:nvPicPr>
        <p:blipFill>
          <a:blip r:embed="rId3"/>
          <a:stretch>
            <a:fillRect/>
          </a:stretch>
        </p:blipFill>
        <p:spPr>
          <a:xfrm>
            <a:off x="160618" y="2521128"/>
            <a:ext cx="3304309" cy="3187342"/>
          </a:xfrm>
          <a:prstGeom prst="rect">
            <a:avLst/>
          </a:prstGeom>
        </p:spPr>
      </p:pic>
    </p:spTree>
    <p:extLst>
      <p:ext uri="{BB962C8B-B14F-4D97-AF65-F5344CB8AC3E}">
        <p14:creationId xmlns:p14="http://schemas.microsoft.com/office/powerpoint/2010/main" val="2965769546"/>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DE0368B5-92AA-8545-881D-561B3D1F51B7}"/>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4" name="Title 3">
            <a:extLst>
              <a:ext uri="{FF2B5EF4-FFF2-40B4-BE49-F238E27FC236}">
                <a16:creationId xmlns:a16="http://schemas.microsoft.com/office/drawing/2014/main" xmlns="" id="{210BBE86-0D16-004C-A2EC-C2F5BB92B601}"/>
              </a:ext>
            </a:extLst>
          </p:cNvPr>
          <p:cNvSpPr>
            <a:spLocks noGrp="1"/>
          </p:cNvSpPr>
          <p:nvPr>
            <p:ph type="title"/>
          </p:nvPr>
        </p:nvSpPr>
        <p:spPr>
          <a:xfrm>
            <a:off x="1005840" y="0"/>
            <a:ext cx="12618720" cy="822463"/>
          </a:xfrm>
        </p:spPr>
        <p:txBody>
          <a:bodyPr>
            <a:normAutofit fontScale="90000"/>
          </a:bodyPr>
          <a:lstStyle/>
          <a:p>
            <a:r>
              <a:rPr lang="en-US" dirty="0"/>
              <a:t>Terraform Cloud - </a:t>
            </a:r>
            <a:r>
              <a:rPr lang="en-US" dirty="0">
                <a:solidFill>
                  <a:srgbClr val="00B050"/>
                </a:solidFill>
              </a:rPr>
              <a:t>CLI Driven Workflow</a:t>
            </a:r>
          </a:p>
        </p:txBody>
      </p:sp>
      <p:sp>
        <p:nvSpPr>
          <p:cNvPr id="5" name="Rounded Rectangle 4">
            <a:extLst>
              <a:ext uri="{FF2B5EF4-FFF2-40B4-BE49-F238E27FC236}">
                <a16:creationId xmlns:a16="http://schemas.microsoft.com/office/drawing/2014/main" xmlns="" id="{DFE2F9AF-46BA-1F4E-9A9F-2DDB5550FED2}"/>
              </a:ext>
            </a:extLst>
          </p:cNvPr>
          <p:cNvSpPr/>
          <p:nvPr/>
        </p:nvSpPr>
        <p:spPr>
          <a:xfrm>
            <a:off x="271305" y="768321"/>
            <a:ext cx="14087789" cy="1080575"/>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The </a:t>
            </a:r>
            <a:r>
              <a:rPr lang="en-US" sz="3000" dirty="0">
                <a:solidFill>
                  <a:srgbClr val="FFFF00"/>
                </a:solidFill>
              </a:rPr>
              <a:t>CLI-driven</a:t>
            </a:r>
            <a:r>
              <a:rPr lang="en-US" sz="3000" dirty="0"/>
              <a:t> run workflow uses </a:t>
            </a:r>
            <a:r>
              <a:rPr lang="en-US" sz="3000" dirty="0" err="1"/>
              <a:t>Terraform's</a:t>
            </a:r>
            <a:r>
              <a:rPr lang="en-US" sz="3000" dirty="0"/>
              <a:t> </a:t>
            </a:r>
            <a:r>
              <a:rPr lang="en-US" sz="3000" dirty="0">
                <a:solidFill>
                  <a:srgbClr val="FFFF00"/>
                </a:solidFill>
              </a:rPr>
              <a:t>standard CLI tools </a:t>
            </a:r>
            <a:r>
              <a:rPr lang="en-US" sz="3000" dirty="0"/>
              <a:t>to execute </a:t>
            </a:r>
            <a:r>
              <a:rPr lang="en-US" sz="3000" dirty="0">
                <a:solidFill>
                  <a:srgbClr val="FFFF00"/>
                </a:solidFill>
              </a:rPr>
              <a:t>runs</a:t>
            </a:r>
            <a:r>
              <a:rPr lang="en-US" sz="3000" dirty="0"/>
              <a:t> in Terraform Cloud.</a:t>
            </a:r>
          </a:p>
        </p:txBody>
      </p:sp>
      <p:sp>
        <p:nvSpPr>
          <p:cNvPr id="6" name="Rounded Rectangle 5">
            <a:extLst>
              <a:ext uri="{FF2B5EF4-FFF2-40B4-BE49-F238E27FC236}">
                <a16:creationId xmlns:a16="http://schemas.microsoft.com/office/drawing/2014/main" xmlns="" id="{9A9E7A37-84E6-0846-B4C8-0B6A982AF693}"/>
              </a:ext>
            </a:extLst>
          </p:cNvPr>
          <p:cNvSpPr/>
          <p:nvPr/>
        </p:nvSpPr>
        <p:spPr>
          <a:xfrm>
            <a:off x="271305" y="2097847"/>
            <a:ext cx="6842928" cy="1080575"/>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t>The Terraform </a:t>
            </a:r>
            <a:r>
              <a:rPr lang="en-US" sz="2400" dirty="0">
                <a:solidFill>
                  <a:srgbClr val="FFFF00"/>
                </a:solidFill>
              </a:rPr>
              <a:t>remote backend </a:t>
            </a:r>
            <a:r>
              <a:rPr lang="en-US" sz="2400" dirty="0"/>
              <a:t>brings Terraform Cloud's collaboration features into the familiar </a:t>
            </a:r>
            <a:r>
              <a:rPr lang="en-US" sz="2400" dirty="0">
                <a:solidFill>
                  <a:srgbClr val="FFFF00"/>
                </a:solidFill>
              </a:rPr>
              <a:t>Terraform CLI workflow</a:t>
            </a:r>
          </a:p>
        </p:txBody>
      </p:sp>
      <p:pic>
        <p:nvPicPr>
          <p:cNvPr id="10" name="Picture 9">
            <a:extLst>
              <a:ext uri="{FF2B5EF4-FFF2-40B4-BE49-F238E27FC236}">
                <a16:creationId xmlns:a16="http://schemas.microsoft.com/office/drawing/2014/main" xmlns="" id="{2EA4664C-058F-6245-B85E-202235F31CB5}"/>
              </a:ext>
            </a:extLst>
          </p:cNvPr>
          <p:cNvPicPr>
            <a:picLocks noChangeAspect="1"/>
          </p:cNvPicPr>
          <p:nvPr/>
        </p:nvPicPr>
        <p:blipFill>
          <a:blip r:embed="rId2"/>
          <a:stretch>
            <a:fillRect/>
          </a:stretch>
        </p:blipFill>
        <p:spPr>
          <a:xfrm>
            <a:off x="11295045" y="5684288"/>
            <a:ext cx="1485900" cy="1117600"/>
          </a:xfrm>
          <a:prstGeom prst="rect">
            <a:avLst/>
          </a:prstGeom>
        </p:spPr>
      </p:pic>
      <p:pic>
        <p:nvPicPr>
          <p:cNvPr id="11" name="Graphic 10" descr="User with solid fill">
            <a:extLst>
              <a:ext uri="{FF2B5EF4-FFF2-40B4-BE49-F238E27FC236}">
                <a16:creationId xmlns:a16="http://schemas.microsoft.com/office/drawing/2014/main" xmlns="" id="{6EEC9B8C-A72E-AA4B-B8CB-8441379995F0}"/>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7907701" y="2375921"/>
            <a:ext cx="1231900" cy="1231900"/>
          </a:xfrm>
          <a:prstGeom prst="rect">
            <a:avLst/>
          </a:prstGeom>
        </p:spPr>
      </p:pic>
      <p:sp>
        <p:nvSpPr>
          <p:cNvPr id="13" name="TextBox 12">
            <a:extLst>
              <a:ext uri="{FF2B5EF4-FFF2-40B4-BE49-F238E27FC236}">
                <a16:creationId xmlns:a16="http://schemas.microsoft.com/office/drawing/2014/main" xmlns="" id="{CD469407-AB86-2741-B2BC-C3F8A5B2EF7E}"/>
              </a:ext>
            </a:extLst>
          </p:cNvPr>
          <p:cNvSpPr txBox="1"/>
          <p:nvPr/>
        </p:nvSpPr>
        <p:spPr>
          <a:xfrm>
            <a:off x="7907701" y="3549694"/>
            <a:ext cx="1361976" cy="430887"/>
          </a:xfrm>
          <a:prstGeom prst="rect">
            <a:avLst/>
          </a:prstGeom>
          <a:noFill/>
        </p:spPr>
        <p:txBody>
          <a:bodyPr wrap="none" rtlCol="0">
            <a:spAutoFit/>
          </a:bodyPr>
          <a:lstStyle/>
          <a:p>
            <a:r>
              <a:rPr lang="en-US" dirty="0"/>
              <a:t>Developer</a:t>
            </a:r>
          </a:p>
        </p:txBody>
      </p:sp>
      <p:sp>
        <p:nvSpPr>
          <p:cNvPr id="14" name="TextBox 13">
            <a:extLst>
              <a:ext uri="{FF2B5EF4-FFF2-40B4-BE49-F238E27FC236}">
                <a16:creationId xmlns:a16="http://schemas.microsoft.com/office/drawing/2014/main" xmlns="" id="{7CCE94B5-4ABF-AF4E-8B1F-1DA6C17E646C}"/>
              </a:ext>
            </a:extLst>
          </p:cNvPr>
          <p:cNvSpPr txBox="1"/>
          <p:nvPr/>
        </p:nvSpPr>
        <p:spPr>
          <a:xfrm>
            <a:off x="13083436" y="5764674"/>
            <a:ext cx="1314847" cy="769441"/>
          </a:xfrm>
          <a:prstGeom prst="rect">
            <a:avLst/>
          </a:prstGeom>
          <a:noFill/>
        </p:spPr>
        <p:txBody>
          <a:bodyPr wrap="none" rtlCol="0">
            <a:spAutoFit/>
          </a:bodyPr>
          <a:lstStyle/>
          <a:p>
            <a:pPr algn="ctr"/>
            <a:r>
              <a:rPr lang="en-US" dirty="0"/>
              <a:t>Terraform</a:t>
            </a:r>
          </a:p>
          <a:p>
            <a:pPr algn="ctr"/>
            <a:r>
              <a:rPr lang="en-US" dirty="0"/>
              <a:t>Cloud</a:t>
            </a:r>
          </a:p>
        </p:txBody>
      </p:sp>
      <p:cxnSp>
        <p:nvCxnSpPr>
          <p:cNvPr id="15" name="Straight Arrow Connector 14">
            <a:extLst>
              <a:ext uri="{FF2B5EF4-FFF2-40B4-BE49-F238E27FC236}">
                <a16:creationId xmlns:a16="http://schemas.microsoft.com/office/drawing/2014/main" xmlns="" id="{7FF6AC08-2F19-0B4C-A2D7-8051D2D96D72}"/>
              </a:ext>
            </a:extLst>
          </p:cNvPr>
          <p:cNvCxnSpPr>
            <a:cxnSpLocks/>
            <a:stCxn id="11" idx="3"/>
          </p:cNvCxnSpPr>
          <p:nvPr/>
        </p:nvCxnSpPr>
        <p:spPr>
          <a:xfrm>
            <a:off x="9139601" y="2991871"/>
            <a:ext cx="2276094" cy="0"/>
          </a:xfrm>
          <a:prstGeom prst="straightConnector1">
            <a:avLst/>
          </a:prstGeom>
          <a:ln w="508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xmlns="" id="{BDB1384D-E371-3246-A1F1-3B278CB89A7C}"/>
              </a:ext>
            </a:extLst>
          </p:cNvPr>
          <p:cNvCxnSpPr>
            <a:cxnSpLocks/>
            <a:endCxn id="10" idx="0"/>
          </p:cNvCxnSpPr>
          <p:nvPr/>
        </p:nvCxnSpPr>
        <p:spPr>
          <a:xfrm>
            <a:off x="12037995" y="3607821"/>
            <a:ext cx="0" cy="2076467"/>
          </a:xfrm>
          <a:prstGeom prst="straightConnector1">
            <a:avLst/>
          </a:prstGeom>
          <a:ln w="508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xmlns="" id="{A9EB1CC1-2270-5C45-A1F8-98B4D781C4F7}"/>
              </a:ext>
            </a:extLst>
          </p:cNvPr>
          <p:cNvSpPr txBox="1"/>
          <p:nvPr/>
        </p:nvSpPr>
        <p:spPr>
          <a:xfrm>
            <a:off x="9049933" y="2590713"/>
            <a:ext cx="2365762" cy="369332"/>
          </a:xfrm>
          <a:prstGeom prst="rect">
            <a:avLst/>
          </a:prstGeom>
          <a:noFill/>
        </p:spPr>
        <p:txBody>
          <a:bodyPr wrap="square" rtlCol="0">
            <a:spAutoFit/>
          </a:bodyPr>
          <a:lstStyle/>
          <a:p>
            <a:pPr algn="ctr"/>
            <a:r>
              <a:rPr lang="en-US" sz="1800" dirty="0">
                <a:solidFill>
                  <a:srgbClr val="0070C0"/>
                </a:solidFill>
              </a:rPr>
              <a:t>terraform plan</a:t>
            </a:r>
          </a:p>
        </p:txBody>
      </p:sp>
      <p:sp>
        <p:nvSpPr>
          <p:cNvPr id="18" name="TextBox 17">
            <a:extLst>
              <a:ext uri="{FF2B5EF4-FFF2-40B4-BE49-F238E27FC236}">
                <a16:creationId xmlns:a16="http://schemas.microsoft.com/office/drawing/2014/main" xmlns="" id="{8ADC834D-BC67-854A-A0CD-3BD4DB197E4A}"/>
              </a:ext>
            </a:extLst>
          </p:cNvPr>
          <p:cNvSpPr txBox="1"/>
          <p:nvPr/>
        </p:nvSpPr>
        <p:spPr>
          <a:xfrm>
            <a:off x="10782401" y="4388473"/>
            <a:ext cx="2511201" cy="369332"/>
          </a:xfrm>
          <a:prstGeom prst="rect">
            <a:avLst/>
          </a:prstGeom>
          <a:noFill/>
        </p:spPr>
        <p:txBody>
          <a:bodyPr wrap="none" rtlCol="0">
            <a:spAutoFit/>
          </a:bodyPr>
          <a:lstStyle/>
          <a:p>
            <a:pPr algn="ctr"/>
            <a:r>
              <a:rPr lang="en-US" sz="1800" dirty="0">
                <a:solidFill>
                  <a:srgbClr val="0070C0"/>
                </a:solidFill>
              </a:rPr>
              <a:t>Runs on Terraform Cloud</a:t>
            </a:r>
          </a:p>
        </p:txBody>
      </p:sp>
      <p:pic>
        <p:nvPicPr>
          <p:cNvPr id="7" name="Graphic 6" descr="Computer with solid fill">
            <a:extLst>
              <a:ext uri="{FF2B5EF4-FFF2-40B4-BE49-F238E27FC236}">
                <a16:creationId xmlns:a16="http://schemas.microsoft.com/office/drawing/2014/main" xmlns="" id="{4DE89F3D-B153-914F-B8C9-F806C513AAE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p:blipFill>
        <p:spPr>
          <a:xfrm>
            <a:off x="11477001" y="2203708"/>
            <a:ext cx="1726432" cy="1726432"/>
          </a:xfrm>
          <a:prstGeom prst="rect">
            <a:avLst/>
          </a:prstGeom>
        </p:spPr>
      </p:pic>
      <p:sp>
        <p:nvSpPr>
          <p:cNvPr id="19" name="Rounded Rectangle 18">
            <a:extLst>
              <a:ext uri="{FF2B5EF4-FFF2-40B4-BE49-F238E27FC236}">
                <a16:creationId xmlns:a16="http://schemas.microsoft.com/office/drawing/2014/main" xmlns="" id="{EC4628B2-767A-DC47-B805-05A922066250}"/>
              </a:ext>
            </a:extLst>
          </p:cNvPr>
          <p:cNvSpPr/>
          <p:nvPr/>
        </p:nvSpPr>
        <p:spPr>
          <a:xfrm>
            <a:off x="216688" y="3403586"/>
            <a:ext cx="6842928" cy="1452682"/>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t>Users can start runs with the standard </a:t>
            </a:r>
            <a:r>
              <a:rPr lang="en-US" sz="2400" dirty="0">
                <a:solidFill>
                  <a:srgbClr val="FFFF00"/>
                </a:solidFill>
              </a:rPr>
              <a:t>terraform plan </a:t>
            </a:r>
            <a:r>
              <a:rPr lang="en-US" sz="2400" dirty="0"/>
              <a:t>and </a:t>
            </a:r>
            <a:r>
              <a:rPr lang="en-US" sz="2400" dirty="0">
                <a:solidFill>
                  <a:srgbClr val="FFFF00"/>
                </a:solidFill>
              </a:rPr>
              <a:t>terraform apply </a:t>
            </a:r>
            <a:r>
              <a:rPr lang="en-US" sz="2400" dirty="0"/>
              <a:t>commands, and can watch the progress of the run without leaving their terminal.</a:t>
            </a:r>
          </a:p>
        </p:txBody>
      </p:sp>
      <p:sp>
        <p:nvSpPr>
          <p:cNvPr id="21" name="Rounded Rectangle 20">
            <a:extLst>
              <a:ext uri="{FF2B5EF4-FFF2-40B4-BE49-F238E27FC236}">
                <a16:creationId xmlns:a16="http://schemas.microsoft.com/office/drawing/2014/main" xmlns="" id="{0014375B-E1DC-3848-B3F9-F3110F63A286}"/>
              </a:ext>
            </a:extLst>
          </p:cNvPr>
          <p:cNvSpPr/>
          <p:nvPr/>
        </p:nvSpPr>
        <p:spPr>
          <a:xfrm>
            <a:off x="216688" y="5081432"/>
            <a:ext cx="6842928" cy="2076467"/>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t>These </a:t>
            </a:r>
            <a:r>
              <a:rPr lang="en-US" sz="2400" dirty="0">
                <a:solidFill>
                  <a:srgbClr val="FFFF00"/>
                </a:solidFill>
              </a:rPr>
              <a:t>runs</a:t>
            </a:r>
            <a:r>
              <a:rPr lang="en-US" sz="2400" dirty="0"/>
              <a:t> execute </a:t>
            </a:r>
            <a:r>
              <a:rPr lang="en-US" sz="2400" dirty="0">
                <a:solidFill>
                  <a:srgbClr val="FFFF00"/>
                </a:solidFill>
              </a:rPr>
              <a:t>remotely in Terraform Cloud</a:t>
            </a:r>
            <a:r>
              <a:rPr lang="en-US" sz="2400" dirty="0"/>
              <a:t>; they use </a:t>
            </a:r>
            <a:r>
              <a:rPr lang="en-US" sz="2400" dirty="0">
                <a:solidFill>
                  <a:srgbClr val="FFFF00"/>
                </a:solidFill>
              </a:rPr>
              <a:t>variables</a:t>
            </a:r>
            <a:r>
              <a:rPr lang="en-US" sz="2400" dirty="0"/>
              <a:t> from the appropriate </a:t>
            </a:r>
            <a:r>
              <a:rPr lang="en-US" sz="2400" dirty="0">
                <a:solidFill>
                  <a:srgbClr val="FFFF00"/>
                </a:solidFill>
              </a:rPr>
              <a:t>workspace</a:t>
            </a:r>
            <a:r>
              <a:rPr lang="en-US" sz="2400" dirty="0"/>
              <a:t>, </a:t>
            </a:r>
            <a:r>
              <a:rPr lang="en-US" sz="2400" dirty="0">
                <a:solidFill>
                  <a:srgbClr val="FFFF00"/>
                </a:solidFill>
              </a:rPr>
              <a:t>enforce any applicable Sentinel polici</a:t>
            </a:r>
            <a:r>
              <a:rPr lang="en-US" sz="2400" dirty="0"/>
              <a:t>es, and can access Terraform Cloud's </a:t>
            </a:r>
            <a:r>
              <a:rPr lang="en-US" sz="2400" dirty="0">
                <a:solidFill>
                  <a:srgbClr val="FFFF00"/>
                </a:solidFill>
              </a:rPr>
              <a:t>private module registry</a:t>
            </a:r>
            <a:r>
              <a:rPr lang="en-US" sz="2400" dirty="0"/>
              <a:t> and remote state inputs.</a:t>
            </a:r>
          </a:p>
        </p:txBody>
      </p:sp>
      <p:sp>
        <p:nvSpPr>
          <p:cNvPr id="22" name="TextBox 21">
            <a:extLst>
              <a:ext uri="{FF2B5EF4-FFF2-40B4-BE49-F238E27FC236}">
                <a16:creationId xmlns:a16="http://schemas.microsoft.com/office/drawing/2014/main" xmlns="" id="{C7B04BD0-A370-084E-ADE1-7CDEEB3B6E03}"/>
              </a:ext>
            </a:extLst>
          </p:cNvPr>
          <p:cNvSpPr txBox="1"/>
          <p:nvPr/>
        </p:nvSpPr>
        <p:spPr>
          <a:xfrm>
            <a:off x="9049933" y="3054290"/>
            <a:ext cx="2365762" cy="369332"/>
          </a:xfrm>
          <a:prstGeom prst="rect">
            <a:avLst/>
          </a:prstGeom>
          <a:noFill/>
        </p:spPr>
        <p:txBody>
          <a:bodyPr wrap="square" rtlCol="0">
            <a:spAutoFit/>
          </a:bodyPr>
          <a:lstStyle/>
          <a:p>
            <a:pPr algn="ctr"/>
            <a:r>
              <a:rPr lang="en-US" sz="1800" dirty="0">
                <a:solidFill>
                  <a:srgbClr val="0070C0"/>
                </a:solidFill>
              </a:rPr>
              <a:t>terraform apply</a:t>
            </a:r>
          </a:p>
        </p:txBody>
      </p:sp>
      <p:sp>
        <p:nvSpPr>
          <p:cNvPr id="23" name="TextBox 22">
            <a:extLst>
              <a:ext uri="{FF2B5EF4-FFF2-40B4-BE49-F238E27FC236}">
                <a16:creationId xmlns:a16="http://schemas.microsoft.com/office/drawing/2014/main" xmlns="" id="{AAA5D0F5-08F1-D849-82AF-815FDC3730B0}"/>
              </a:ext>
            </a:extLst>
          </p:cNvPr>
          <p:cNvSpPr txBox="1"/>
          <p:nvPr/>
        </p:nvSpPr>
        <p:spPr>
          <a:xfrm>
            <a:off x="13203433" y="2744601"/>
            <a:ext cx="1124731" cy="769441"/>
          </a:xfrm>
          <a:prstGeom prst="rect">
            <a:avLst/>
          </a:prstGeom>
          <a:noFill/>
        </p:spPr>
        <p:txBody>
          <a:bodyPr wrap="none" rtlCol="0">
            <a:spAutoFit/>
          </a:bodyPr>
          <a:lstStyle/>
          <a:p>
            <a:r>
              <a:rPr lang="en-US" dirty="0"/>
              <a:t>Local</a:t>
            </a:r>
          </a:p>
          <a:p>
            <a:r>
              <a:rPr lang="en-US" dirty="0"/>
              <a:t>Desktop</a:t>
            </a:r>
          </a:p>
        </p:txBody>
      </p:sp>
      <p:sp>
        <p:nvSpPr>
          <p:cNvPr id="3" name="Oval 2">
            <a:extLst>
              <a:ext uri="{FF2B5EF4-FFF2-40B4-BE49-F238E27FC236}">
                <a16:creationId xmlns:a16="http://schemas.microsoft.com/office/drawing/2014/main" xmlns="" id="{C93B202F-45FC-314F-94E3-9E7B1C5D3044}"/>
              </a:ext>
            </a:extLst>
          </p:cNvPr>
          <p:cNvSpPr/>
          <p:nvPr/>
        </p:nvSpPr>
        <p:spPr>
          <a:xfrm>
            <a:off x="7294545" y="5081432"/>
            <a:ext cx="3246120" cy="1924546"/>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We can maintain track of </a:t>
            </a:r>
            <a:r>
              <a:rPr lang="en-US" dirty="0">
                <a:solidFill>
                  <a:srgbClr val="FF0000"/>
                </a:solidFill>
              </a:rPr>
              <a:t>apply and destroy plans </a:t>
            </a:r>
            <a:r>
              <a:rPr lang="en-US" dirty="0"/>
              <a:t>on TF Cloud</a:t>
            </a:r>
          </a:p>
        </p:txBody>
      </p:sp>
      <p:sp>
        <p:nvSpPr>
          <p:cNvPr id="20" name="TextBox 19">
            <a:extLst>
              <a:ext uri="{FF2B5EF4-FFF2-40B4-BE49-F238E27FC236}">
                <a16:creationId xmlns:a16="http://schemas.microsoft.com/office/drawing/2014/main" xmlns="" id="{D027E312-8CFB-CD4C-AC73-BF4140A50E67}"/>
              </a:ext>
            </a:extLst>
          </p:cNvPr>
          <p:cNvSpPr txBox="1"/>
          <p:nvPr/>
        </p:nvSpPr>
        <p:spPr>
          <a:xfrm>
            <a:off x="9308425" y="3381604"/>
            <a:ext cx="2059594" cy="369332"/>
          </a:xfrm>
          <a:prstGeom prst="rect">
            <a:avLst/>
          </a:prstGeom>
          <a:noFill/>
        </p:spPr>
        <p:txBody>
          <a:bodyPr wrap="square" rtlCol="0">
            <a:spAutoFit/>
          </a:bodyPr>
          <a:lstStyle/>
          <a:p>
            <a:pPr algn="ctr"/>
            <a:r>
              <a:rPr lang="en-US" sz="1800" dirty="0">
                <a:solidFill>
                  <a:srgbClr val="0070C0"/>
                </a:solidFill>
              </a:rPr>
              <a:t>terraform destroy</a:t>
            </a:r>
          </a:p>
        </p:txBody>
      </p:sp>
    </p:spTree>
    <p:extLst>
      <p:ext uri="{BB962C8B-B14F-4D97-AF65-F5344CB8AC3E}">
        <p14:creationId xmlns:p14="http://schemas.microsoft.com/office/powerpoint/2010/main" val="4018677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wipe(down)">
                                      <p:cBhvr>
                                        <p:cTn id="17" dur="500"/>
                                        <p:tgtEl>
                                          <p:spTgt spid="1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wipe(down)">
                                      <p:cBhvr>
                                        <p:cTn id="22" dur="500"/>
                                        <p:tgtEl>
                                          <p:spTgt spid="2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wipe(down)">
                                      <p:cBhvr>
                                        <p:cTn id="27" dur="500"/>
                                        <p:tgtEl>
                                          <p:spTgt spid="10"/>
                                        </p:tgtEl>
                                      </p:cBhvr>
                                    </p:animEffect>
                                  </p:childTnLst>
                                </p:cTn>
                              </p:par>
                              <p:par>
                                <p:cTn id="28" presetID="22" presetClass="entr" presetSubtype="4" fill="hold" nodeType="with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wipe(down)">
                                      <p:cBhvr>
                                        <p:cTn id="30" dur="500"/>
                                        <p:tgtEl>
                                          <p:spTgt spid="11"/>
                                        </p:tgtEl>
                                      </p:cBhvr>
                                    </p:animEffect>
                                  </p:childTnLst>
                                </p:cTn>
                              </p:par>
                              <p:par>
                                <p:cTn id="31" presetID="22" presetClass="entr" presetSubtype="4" fill="hold" grpId="0" nodeType="with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wipe(down)">
                                      <p:cBhvr>
                                        <p:cTn id="33" dur="500"/>
                                        <p:tgtEl>
                                          <p:spTgt spid="13"/>
                                        </p:tgtEl>
                                      </p:cBhvr>
                                    </p:animEffect>
                                  </p:childTnLst>
                                </p:cTn>
                              </p:par>
                              <p:par>
                                <p:cTn id="34" presetID="22" presetClass="entr" presetSubtype="4" fill="hold" grpId="0" nodeType="with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wipe(down)">
                                      <p:cBhvr>
                                        <p:cTn id="36" dur="500"/>
                                        <p:tgtEl>
                                          <p:spTgt spid="14"/>
                                        </p:tgtEl>
                                      </p:cBhvr>
                                    </p:animEffect>
                                  </p:childTnLst>
                                </p:cTn>
                              </p:par>
                              <p:par>
                                <p:cTn id="37" presetID="22" presetClass="entr" presetSubtype="4" fill="hold" nodeType="with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wipe(down)">
                                      <p:cBhvr>
                                        <p:cTn id="39" dur="500"/>
                                        <p:tgtEl>
                                          <p:spTgt spid="15"/>
                                        </p:tgtEl>
                                      </p:cBhvr>
                                    </p:animEffect>
                                  </p:childTnLst>
                                </p:cTn>
                              </p:par>
                              <p:par>
                                <p:cTn id="40" presetID="22" presetClass="entr" presetSubtype="4" fill="hold" nodeType="with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wipe(down)">
                                      <p:cBhvr>
                                        <p:cTn id="42" dur="500"/>
                                        <p:tgtEl>
                                          <p:spTgt spid="16"/>
                                        </p:tgtEl>
                                      </p:cBhvr>
                                    </p:animEffect>
                                  </p:childTnLst>
                                </p:cTn>
                              </p:par>
                              <p:par>
                                <p:cTn id="43" presetID="22" presetClass="entr" presetSubtype="4" fill="hold" grpId="0" nodeType="withEffect">
                                  <p:stCondLst>
                                    <p:cond delay="0"/>
                                  </p:stCondLst>
                                  <p:childTnLst>
                                    <p:set>
                                      <p:cBhvr>
                                        <p:cTn id="44" dur="1" fill="hold">
                                          <p:stCondLst>
                                            <p:cond delay="0"/>
                                          </p:stCondLst>
                                        </p:cTn>
                                        <p:tgtEl>
                                          <p:spTgt spid="17"/>
                                        </p:tgtEl>
                                        <p:attrNameLst>
                                          <p:attrName>style.visibility</p:attrName>
                                        </p:attrNameLst>
                                      </p:cBhvr>
                                      <p:to>
                                        <p:strVal val="visible"/>
                                      </p:to>
                                    </p:set>
                                    <p:animEffect transition="in" filter="wipe(down)">
                                      <p:cBhvr>
                                        <p:cTn id="45" dur="500"/>
                                        <p:tgtEl>
                                          <p:spTgt spid="17"/>
                                        </p:tgtEl>
                                      </p:cBhvr>
                                    </p:animEffect>
                                  </p:childTnLst>
                                </p:cTn>
                              </p:par>
                              <p:par>
                                <p:cTn id="46" presetID="22" presetClass="entr" presetSubtype="4" fill="hold" grpId="0" nodeType="withEffect">
                                  <p:stCondLst>
                                    <p:cond delay="0"/>
                                  </p:stCondLst>
                                  <p:childTnLst>
                                    <p:set>
                                      <p:cBhvr>
                                        <p:cTn id="47" dur="1" fill="hold">
                                          <p:stCondLst>
                                            <p:cond delay="0"/>
                                          </p:stCondLst>
                                        </p:cTn>
                                        <p:tgtEl>
                                          <p:spTgt spid="18"/>
                                        </p:tgtEl>
                                        <p:attrNameLst>
                                          <p:attrName>style.visibility</p:attrName>
                                        </p:attrNameLst>
                                      </p:cBhvr>
                                      <p:to>
                                        <p:strVal val="visible"/>
                                      </p:to>
                                    </p:set>
                                    <p:animEffect transition="in" filter="wipe(down)">
                                      <p:cBhvr>
                                        <p:cTn id="48" dur="500"/>
                                        <p:tgtEl>
                                          <p:spTgt spid="18"/>
                                        </p:tgtEl>
                                      </p:cBhvr>
                                    </p:animEffect>
                                  </p:childTnLst>
                                </p:cTn>
                              </p:par>
                              <p:par>
                                <p:cTn id="49" presetID="22" presetClass="entr" presetSubtype="4" fill="hold" nodeType="withEffect">
                                  <p:stCondLst>
                                    <p:cond delay="0"/>
                                  </p:stCondLst>
                                  <p:childTnLst>
                                    <p:set>
                                      <p:cBhvr>
                                        <p:cTn id="50" dur="1" fill="hold">
                                          <p:stCondLst>
                                            <p:cond delay="0"/>
                                          </p:stCondLst>
                                        </p:cTn>
                                        <p:tgtEl>
                                          <p:spTgt spid="7"/>
                                        </p:tgtEl>
                                        <p:attrNameLst>
                                          <p:attrName>style.visibility</p:attrName>
                                        </p:attrNameLst>
                                      </p:cBhvr>
                                      <p:to>
                                        <p:strVal val="visible"/>
                                      </p:to>
                                    </p:set>
                                    <p:animEffect transition="in" filter="wipe(down)">
                                      <p:cBhvr>
                                        <p:cTn id="51" dur="500"/>
                                        <p:tgtEl>
                                          <p:spTgt spid="7"/>
                                        </p:tgtEl>
                                      </p:cBhvr>
                                    </p:animEffect>
                                  </p:childTnLst>
                                </p:cTn>
                              </p:par>
                              <p:par>
                                <p:cTn id="52" presetID="22" presetClass="entr" presetSubtype="4" fill="hold" grpId="0" nodeType="withEffect">
                                  <p:stCondLst>
                                    <p:cond delay="0"/>
                                  </p:stCondLst>
                                  <p:childTnLst>
                                    <p:set>
                                      <p:cBhvr>
                                        <p:cTn id="53" dur="1" fill="hold">
                                          <p:stCondLst>
                                            <p:cond delay="0"/>
                                          </p:stCondLst>
                                        </p:cTn>
                                        <p:tgtEl>
                                          <p:spTgt spid="22"/>
                                        </p:tgtEl>
                                        <p:attrNameLst>
                                          <p:attrName>style.visibility</p:attrName>
                                        </p:attrNameLst>
                                      </p:cBhvr>
                                      <p:to>
                                        <p:strVal val="visible"/>
                                      </p:to>
                                    </p:set>
                                    <p:animEffect transition="in" filter="wipe(down)">
                                      <p:cBhvr>
                                        <p:cTn id="54" dur="500"/>
                                        <p:tgtEl>
                                          <p:spTgt spid="22"/>
                                        </p:tgtEl>
                                      </p:cBhvr>
                                    </p:animEffect>
                                  </p:childTnLst>
                                </p:cTn>
                              </p:par>
                              <p:par>
                                <p:cTn id="55" presetID="22" presetClass="entr" presetSubtype="4" fill="hold" grpId="0" nodeType="withEffect">
                                  <p:stCondLst>
                                    <p:cond delay="0"/>
                                  </p:stCondLst>
                                  <p:childTnLst>
                                    <p:set>
                                      <p:cBhvr>
                                        <p:cTn id="56" dur="1" fill="hold">
                                          <p:stCondLst>
                                            <p:cond delay="0"/>
                                          </p:stCondLst>
                                        </p:cTn>
                                        <p:tgtEl>
                                          <p:spTgt spid="23"/>
                                        </p:tgtEl>
                                        <p:attrNameLst>
                                          <p:attrName>style.visibility</p:attrName>
                                        </p:attrNameLst>
                                      </p:cBhvr>
                                      <p:to>
                                        <p:strVal val="visible"/>
                                      </p:to>
                                    </p:set>
                                    <p:animEffect transition="in" filter="wipe(down)">
                                      <p:cBhvr>
                                        <p:cTn id="57" dur="500"/>
                                        <p:tgtEl>
                                          <p:spTgt spid="23"/>
                                        </p:tgtEl>
                                      </p:cBhvr>
                                    </p:animEffect>
                                  </p:childTnLst>
                                </p:cTn>
                              </p:par>
                              <p:par>
                                <p:cTn id="58" presetID="22" presetClass="entr" presetSubtype="4" fill="hold" grpId="0" nodeType="withEffect">
                                  <p:stCondLst>
                                    <p:cond delay="0"/>
                                  </p:stCondLst>
                                  <p:childTnLst>
                                    <p:set>
                                      <p:cBhvr>
                                        <p:cTn id="59" dur="1" fill="hold">
                                          <p:stCondLst>
                                            <p:cond delay="0"/>
                                          </p:stCondLst>
                                        </p:cTn>
                                        <p:tgtEl>
                                          <p:spTgt spid="20"/>
                                        </p:tgtEl>
                                        <p:attrNameLst>
                                          <p:attrName>style.visibility</p:attrName>
                                        </p:attrNameLst>
                                      </p:cBhvr>
                                      <p:to>
                                        <p:strVal val="visible"/>
                                      </p:to>
                                    </p:set>
                                    <p:animEffect transition="in" filter="wipe(down)">
                                      <p:cBhvr>
                                        <p:cTn id="60" dur="500"/>
                                        <p:tgtEl>
                                          <p:spTgt spid="20"/>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4" fill="hold" grpId="0" nodeType="clickEffect">
                                  <p:stCondLst>
                                    <p:cond delay="0"/>
                                  </p:stCondLst>
                                  <p:childTnLst>
                                    <p:set>
                                      <p:cBhvr>
                                        <p:cTn id="64" dur="1" fill="hold">
                                          <p:stCondLst>
                                            <p:cond delay="0"/>
                                          </p:stCondLst>
                                        </p:cTn>
                                        <p:tgtEl>
                                          <p:spTgt spid="3"/>
                                        </p:tgtEl>
                                        <p:attrNameLst>
                                          <p:attrName>style.visibility</p:attrName>
                                        </p:attrNameLst>
                                      </p:cBhvr>
                                      <p:to>
                                        <p:strVal val="visible"/>
                                      </p:to>
                                    </p:set>
                                    <p:animEffect transition="in" filter="wipe(down)">
                                      <p:cBhvr>
                                        <p:cTn id="6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13" grpId="0"/>
      <p:bldP spid="14" grpId="0"/>
      <p:bldP spid="17" grpId="0"/>
      <p:bldP spid="18" grpId="0"/>
      <p:bldP spid="19" grpId="0" animBg="1"/>
      <p:bldP spid="21" grpId="0" animBg="1"/>
      <p:bldP spid="22" grpId="0"/>
      <p:bldP spid="23" grpId="0"/>
      <p:bldP spid="3" grpId="0" animBg="1"/>
      <p:bldP spid="20" grpId="0"/>
    </p:bld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B1437F87-623B-904B-8D57-5BAD87C68FE9}"/>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4" name="Title 3">
            <a:extLst>
              <a:ext uri="{FF2B5EF4-FFF2-40B4-BE49-F238E27FC236}">
                <a16:creationId xmlns:a16="http://schemas.microsoft.com/office/drawing/2014/main" xmlns="" id="{A35B5F21-BF7B-AB4D-AB56-79B8F7127471}"/>
              </a:ext>
            </a:extLst>
          </p:cNvPr>
          <p:cNvSpPr>
            <a:spLocks noGrp="1"/>
          </p:cNvSpPr>
          <p:nvPr>
            <p:ph type="title"/>
          </p:nvPr>
        </p:nvSpPr>
        <p:spPr>
          <a:xfrm>
            <a:off x="1005840" y="-183388"/>
            <a:ext cx="12618720" cy="1188851"/>
          </a:xfrm>
        </p:spPr>
        <p:txBody>
          <a:bodyPr/>
          <a:lstStyle/>
          <a:p>
            <a:r>
              <a:rPr lang="en-US" dirty="0"/>
              <a:t>Terraform Cloud - </a:t>
            </a:r>
            <a:r>
              <a:rPr lang="en-US" dirty="0">
                <a:solidFill>
                  <a:srgbClr val="00B050"/>
                </a:solidFill>
              </a:rPr>
              <a:t>CLI Driven Workflow</a:t>
            </a:r>
            <a:endParaRPr lang="en-US" dirty="0"/>
          </a:p>
        </p:txBody>
      </p:sp>
      <p:sp>
        <p:nvSpPr>
          <p:cNvPr id="7" name="Oval 6">
            <a:extLst>
              <a:ext uri="{FF2B5EF4-FFF2-40B4-BE49-F238E27FC236}">
                <a16:creationId xmlns:a16="http://schemas.microsoft.com/office/drawing/2014/main" xmlns="" id="{73EE2BAE-BCC8-C740-AFAA-016CBC6DC64F}"/>
              </a:ext>
            </a:extLst>
          </p:cNvPr>
          <p:cNvSpPr/>
          <p:nvPr/>
        </p:nvSpPr>
        <p:spPr>
          <a:xfrm>
            <a:off x="9596175" y="3868615"/>
            <a:ext cx="4531807" cy="3466681"/>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t>Terraform</a:t>
            </a:r>
          </a:p>
          <a:p>
            <a:pPr algn="ctr"/>
            <a:r>
              <a:rPr lang="en-US" sz="3600" dirty="0"/>
              <a:t>Cloud as</a:t>
            </a:r>
          </a:p>
          <a:p>
            <a:pPr algn="ctr"/>
            <a:r>
              <a:rPr lang="en-US" sz="3600" dirty="0">
                <a:solidFill>
                  <a:srgbClr val="FFFF00"/>
                </a:solidFill>
              </a:rPr>
              <a:t>Backend</a:t>
            </a:r>
            <a:r>
              <a:rPr lang="en-US" sz="3600" dirty="0"/>
              <a:t> configured in</a:t>
            </a:r>
          </a:p>
          <a:p>
            <a:pPr algn="ctr"/>
            <a:r>
              <a:rPr lang="en-US" sz="3600" dirty="0"/>
              <a:t>Terraform Block</a:t>
            </a:r>
          </a:p>
        </p:txBody>
      </p:sp>
      <p:pic>
        <p:nvPicPr>
          <p:cNvPr id="3" name="Picture 2">
            <a:extLst>
              <a:ext uri="{FF2B5EF4-FFF2-40B4-BE49-F238E27FC236}">
                <a16:creationId xmlns:a16="http://schemas.microsoft.com/office/drawing/2014/main" xmlns="" id="{F8D5DB0F-9025-4149-BCF4-2AC67AA4D058}"/>
              </a:ext>
            </a:extLst>
          </p:cNvPr>
          <p:cNvPicPr>
            <a:picLocks noChangeAspect="1"/>
          </p:cNvPicPr>
          <p:nvPr/>
        </p:nvPicPr>
        <p:blipFill>
          <a:blip r:embed="rId2"/>
          <a:stretch>
            <a:fillRect/>
          </a:stretch>
        </p:blipFill>
        <p:spPr>
          <a:xfrm>
            <a:off x="260554" y="880642"/>
            <a:ext cx="6025946" cy="6860565"/>
          </a:xfrm>
          <a:prstGeom prst="rect">
            <a:avLst/>
          </a:prstGeom>
        </p:spPr>
      </p:pic>
      <p:sp>
        <p:nvSpPr>
          <p:cNvPr id="8" name="Rounded Rectangle 7">
            <a:extLst>
              <a:ext uri="{FF2B5EF4-FFF2-40B4-BE49-F238E27FC236}">
                <a16:creationId xmlns:a16="http://schemas.microsoft.com/office/drawing/2014/main" xmlns="" id="{4EAE5EEA-81D2-0744-A9F8-B2C2B898B91A}"/>
              </a:ext>
            </a:extLst>
          </p:cNvPr>
          <p:cNvSpPr/>
          <p:nvPr/>
        </p:nvSpPr>
        <p:spPr>
          <a:xfrm>
            <a:off x="502418" y="4411980"/>
            <a:ext cx="5269732" cy="1805940"/>
          </a:xfrm>
          <a:prstGeom prst="roundRect">
            <a:avLst>
              <a:gd name="adj" fmla="val 7208"/>
            </a:avLst>
          </a:prstGeom>
          <a:no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xmlns="" id="{829816CD-5A50-CA4D-80C5-8EFA69C67AAC}"/>
              </a:ext>
            </a:extLst>
          </p:cNvPr>
          <p:cNvCxnSpPr>
            <a:stCxn id="7" idx="2"/>
            <a:endCxn id="8" idx="3"/>
          </p:cNvCxnSpPr>
          <p:nvPr/>
        </p:nvCxnSpPr>
        <p:spPr>
          <a:xfrm flipH="1" flipV="1">
            <a:off x="5772150" y="5314950"/>
            <a:ext cx="3824025" cy="287006"/>
          </a:xfrm>
          <a:prstGeom prst="straightConnector1">
            <a:avLst/>
          </a:prstGeom>
          <a:ln w="698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13677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760FDEFC-B7F5-0F40-BF37-926D123C2F31}"/>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4" name="Title 3">
            <a:extLst>
              <a:ext uri="{FF2B5EF4-FFF2-40B4-BE49-F238E27FC236}">
                <a16:creationId xmlns:a16="http://schemas.microsoft.com/office/drawing/2014/main" xmlns="" id="{68A218F4-A6A6-C649-8306-5E3C7DAC7DD4}"/>
              </a:ext>
            </a:extLst>
          </p:cNvPr>
          <p:cNvSpPr>
            <a:spLocks noGrp="1"/>
          </p:cNvSpPr>
          <p:nvPr>
            <p:ph type="title"/>
          </p:nvPr>
        </p:nvSpPr>
        <p:spPr>
          <a:xfrm>
            <a:off x="1005840" y="-214298"/>
            <a:ext cx="12618720" cy="1188851"/>
          </a:xfrm>
        </p:spPr>
        <p:txBody>
          <a:bodyPr/>
          <a:lstStyle/>
          <a:p>
            <a:r>
              <a:rPr lang="en-US" dirty="0"/>
              <a:t>Terraform Cloud - </a:t>
            </a:r>
            <a:r>
              <a:rPr lang="en-US" dirty="0">
                <a:solidFill>
                  <a:srgbClr val="00B050"/>
                </a:solidFill>
              </a:rPr>
              <a:t>CLI Driven Workflow</a:t>
            </a:r>
            <a:endParaRPr lang="en-US" dirty="0"/>
          </a:p>
        </p:txBody>
      </p:sp>
      <p:pic>
        <p:nvPicPr>
          <p:cNvPr id="3" name="Picture 2">
            <a:extLst>
              <a:ext uri="{FF2B5EF4-FFF2-40B4-BE49-F238E27FC236}">
                <a16:creationId xmlns:a16="http://schemas.microsoft.com/office/drawing/2014/main" xmlns="" id="{C2C18651-DDF7-BA48-BB90-D0432BA4AE41}"/>
              </a:ext>
            </a:extLst>
          </p:cNvPr>
          <p:cNvPicPr>
            <a:picLocks noChangeAspect="1"/>
          </p:cNvPicPr>
          <p:nvPr/>
        </p:nvPicPr>
        <p:blipFill>
          <a:blip r:embed="rId2"/>
          <a:stretch>
            <a:fillRect/>
          </a:stretch>
        </p:blipFill>
        <p:spPr>
          <a:xfrm>
            <a:off x="1417320" y="640648"/>
            <a:ext cx="12207240" cy="6579517"/>
          </a:xfrm>
          <a:prstGeom prst="rect">
            <a:avLst/>
          </a:prstGeom>
        </p:spPr>
      </p:pic>
    </p:spTree>
    <p:extLst>
      <p:ext uri="{BB962C8B-B14F-4D97-AF65-F5344CB8AC3E}">
        <p14:creationId xmlns:p14="http://schemas.microsoft.com/office/powerpoint/2010/main" val="492371830"/>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A220A3F7-03CD-4D45-AF8E-4A86E0F4F79A}"/>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3" name="Content Placeholder 2">
            <a:extLst>
              <a:ext uri="{FF2B5EF4-FFF2-40B4-BE49-F238E27FC236}">
                <a16:creationId xmlns:a16="http://schemas.microsoft.com/office/drawing/2014/main" xmlns="" id="{5C80285C-9EC6-7B4A-8E8D-236D36C14166}"/>
              </a:ext>
            </a:extLst>
          </p:cNvPr>
          <p:cNvSpPr>
            <a:spLocks noGrp="1"/>
          </p:cNvSpPr>
          <p:nvPr>
            <p:ph idx="1"/>
          </p:nvPr>
        </p:nvSpPr>
        <p:spPr/>
        <p:txBody>
          <a:bodyPr/>
          <a:lstStyle/>
          <a:p>
            <a:endParaRPr lang="en-US"/>
          </a:p>
        </p:txBody>
      </p:sp>
      <p:sp>
        <p:nvSpPr>
          <p:cNvPr id="4" name="Title 3">
            <a:extLst>
              <a:ext uri="{FF2B5EF4-FFF2-40B4-BE49-F238E27FC236}">
                <a16:creationId xmlns:a16="http://schemas.microsoft.com/office/drawing/2014/main" xmlns="" id="{C6747296-9EC8-644E-A83D-B55E6061A8B9}"/>
              </a:ext>
            </a:extLst>
          </p:cNvPr>
          <p:cNvSpPr>
            <a:spLocks noGrp="1"/>
          </p:cNvSpPr>
          <p:nvPr>
            <p:ph type="title"/>
          </p:nvPr>
        </p:nvSpPr>
        <p:spPr>
          <a:xfrm>
            <a:off x="502920" y="-126269"/>
            <a:ext cx="12618720" cy="1188851"/>
          </a:xfrm>
        </p:spPr>
        <p:txBody>
          <a:bodyPr/>
          <a:lstStyle/>
          <a:p>
            <a:r>
              <a:rPr lang="en-US" dirty="0"/>
              <a:t>Terraform Cloud - </a:t>
            </a:r>
            <a:r>
              <a:rPr lang="en-US" dirty="0">
                <a:solidFill>
                  <a:srgbClr val="00B050"/>
                </a:solidFill>
              </a:rPr>
              <a:t>CLI Driven Workflow</a:t>
            </a:r>
            <a:endParaRPr lang="en-US" dirty="0"/>
          </a:p>
        </p:txBody>
      </p:sp>
      <p:pic>
        <p:nvPicPr>
          <p:cNvPr id="5" name="Picture 4">
            <a:extLst>
              <a:ext uri="{FF2B5EF4-FFF2-40B4-BE49-F238E27FC236}">
                <a16:creationId xmlns:a16="http://schemas.microsoft.com/office/drawing/2014/main" xmlns="" id="{3E26A920-8F87-B943-9111-060CF046C3BE}"/>
              </a:ext>
            </a:extLst>
          </p:cNvPr>
          <p:cNvPicPr>
            <a:picLocks noChangeAspect="1"/>
          </p:cNvPicPr>
          <p:nvPr/>
        </p:nvPicPr>
        <p:blipFill>
          <a:blip r:embed="rId2"/>
          <a:stretch>
            <a:fillRect/>
          </a:stretch>
        </p:blipFill>
        <p:spPr>
          <a:xfrm>
            <a:off x="891540" y="921463"/>
            <a:ext cx="12081510" cy="6386673"/>
          </a:xfrm>
          <a:prstGeom prst="rect">
            <a:avLst/>
          </a:prstGeom>
        </p:spPr>
      </p:pic>
    </p:spTree>
    <p:extLst>
      <p:ext uri="{BB962C8B-B14F-4D97-AF65-F5344CB8AC3E}">
        <p14:creationId xmlns:p14="http://schemas.microsoft.com/office/powerpoint/2010/main" val="359066561"/>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20CB2FCE-5F9A-1B4C-AA0D-EA5746A27527}"/>
              </a:ext>
            </a:extLst>
          </p:cNvPr>
          <p:cNvSpPr>
            <a:spLocks noGrp="1"/>
          </p:cNvSpPr>
          <p:nvPr>
            <p:ph type="ftr" sz="quarter" idx="10"/>
          </p:nvPr>
        </p:nvSpPr>
        <p:spPr/>
        <p:txBody>
          <a:bodyPr/>
          <a:lstStyle/>
          <a:p>
            <a:pPr algn="l"/>
            <a:r>
              <a:rPr lang="en-US" dirty="0"/>
              <a:t>© </a:t>
            </a:r>
            <a:r>
              <a:rPr lang="en-US" dirty="0" smtClean="0"/>
              <a:t>Gopal</a:t>
            </a:r>
            <a:endParaRPr lang="en-GB" dirty="0"/>
          </a:p>
        </p:txBody>
      </p:sp>
      <p:pic>
        <p:nvPicPr>
          <p:cNvPr id="5" name="Content Placeholder 4">
            <a:extLst>
              <a:ext uri="{FF2B5EF4-FFF2-40B4-BE49-F238E27FC236}">
                <a16:creationId xmlns:a16="http://schemas.microsoft.com/office/drawing/2014/main" xmlns="" id="{900635BF-E2F2-0444-8716-1000692328C0}"/>
              </a:ext>
            </a:extLst>
          </p:cNvPr>
          <p:cNvPicPr>
            <a:picLocks noGrp="1" noChangeAspect="1"/>
          </p:cNvPicPr>
          <p:nvPr>
            <p:ph idx="1"/>
          </p:nvPr>
        </p:nvPicPr>
        <p:blipFill>
          <a:blip r:embed="rId2"/>
          <a:stretch>
            <a:fillRect/>
          </a:stretch>
        </p:blipFill>
        <p:spPr>
          <a:xfrm>
            <a:off x="2633251" y="1820863"/>
            <a:ext cx="9363897" cy="5591175"/>
          </a:xfrm>
          <a:prstGeom prst="rect">
            <a:avLst/>
          </a:prstGeom>
        </p:spPr>
      </p:pic>
      <p:sp>
        <p:nvSpPr>
          <p:cNvPr id="4" name="Title 3">
            <a:extLst>
              <a:ext uri="{FF2B5EF4-FFF2-40B4-BE49-F238E27FC236}">
                <a16:creationId xmlns:a16="http://schemas.microsoft.com/office/drawing/2014/main" xmlns="" id="{9D083C2D-4BD2-4842-BADF-263BE5F7BD26}"/>
              </a:ext>
            </a:extLst>
          </p:cNvPr>
          <p:cNvSpPr>
            <a:spLocks noGrp="1"/>
          </p:cNvSpPr>
          <p:nvPr>
            <p:ph type="title"/>
          </p:nvPr>
        </p:nvSpPr>
        <p:spPr>
          <a:xfrm>
            <a:off x="594360" y="223136"/>
            <a:ext cx="13224510" cy="1188851"/>
          </a:xfrm>
        </p:spPr>
        <p:txBody>
          <a:bodyPr>
            <a:normAutofit fontScale="90000"/>
          </a:bodyPr>
          <a:lstStyle/>
          <a:p>
            <a:r>
              <a:rPr lang="en-US" dirty="0"/>
              <a:t>Terraform Cloud - </a:t>
            </a:r>
            <a:r>
              <a:rPr lang="en-US" dirty="0">
                <a:solidFill>
                  <a:srgbClr val="00B050"/>
                </a:solidFill>
              </a:rPr>
              <a:t>CLI Driven Workflow – States Tab</a:t>
            </a:r>
            <a:endParaRPr lang="en-US" dirty="0"/>
          </a:p>
        </p:txBody>
      </p:sp>
    </p:spTree>
    <p:extLst>
      <p:ext uri="{BB962C8B-B14F-4D97-AF65-F5344CB8AC3E}">
        <p14:creationId xmlns:p14="http://schemas.microsoft.com/office/powerpoint/2010/main" val="3026839714"/>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A0A0BD00-D8DC-45C9-9C82-0E8430B96A5E}"/>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8" name="Content Placeholder 2">
            <a:extLst>
              <a:ext uri="{FF2B5EF4-FFF2-40B4-BE49-F238E27FC236}">
                <a16:creationId xmlns:a16="http://schemas.microsoft.com/office/drawing/2014/main" xmlns="" id="{09329F3B-B988-4BA0-9BEA-4847C35EA442}"/>
              </a:ext>
            </a:extLst>
          </p:cNvPr>
          <p:cNvSpPr>
            <a:spLocks noGrp="1"/>
          </p:cNvSpPr>
          <p:nvPr>
            <p:ph idx="1"/>
          </p:nvPr>
        </p:nvSpPr>
        <p:spPr>
          <a:xfrm>
            <a:off x="2596721" y="2387916"/>
            <a:ext cx="8489371" cy="2321286"/>
          </a:xfrm>
        </p:spPr>
        <p:txBody>
          <a:bodyPr>
            <a:noAutofit/>
          </a:bodyPr>
          <a:lstStyle/>
          <a:p>
            <a:pPr marL="0" indent="0" algn="ctr">
              <a:buNone/>
            </a:pPr>
            <a:r>
              <a:rPr lang="en-US" sz="7000" b="1" dirty="0">
                <a:solidFill>
                  <a:schemeClr val="accent6">
                    <a:lumMod val="75000"/>
                  </a:schemeClr>
                </a:solidFill>
              </a:rPr>
              <a:t>Terraform</a:t>
            </a:r>
          </a:p>
          <a:p>
            <a:pPr marL="0" indent="0" algn="ctr">
              <a:buNone/>
            </a:pPr>
            <a:r>
              <a:rPr lang="en-US" sz="7000" b="1" dirty="0">
                <a:solidFill>
                  <a:srgbClr val="00B050"/>
                </a:solidFill>
              </a:rPr>
              <a:t>Cloud</a:t>
            </a:r>
          </a:p>
          <a:p>
            <a:pPr marL="0" indent="0" algn="ctr">
              <a:buNone/>
            </a:pPr>
            <a:r>
              <a:rPr lang="en-US" sz="7000" b="1" dirty="0">
                <a:solidFill>
                  <a:srgbClr val="0070C0"/>
                </a:solidFill>
              </a:rPr>
              <a:t>Sentinel</a:t>
            </a:r>
          </a:p>
        </p:txBody>
      </p:sp>
      <p:pic>
        <p:nvPicPr>
          <p:cNvPr id="3" name="Picture 2" descr="HashiCorp Terraform">
            <a:extLst>
              <a:ext uri="{FF2B5EF4-FFF2-40B4-BE49-F238E27FC236}">
                <a16:creationId xmlns:a16="http://schemas.microsoft.com/office/drawing/2014/main" xmlns=""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67353" y="1503218"/>
            <a:ext cx="4918363" cy="4918363"/>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xmlns=""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xmlns=""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xmlns=""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xmlns="" id="{8D1BB3B1-81FB-D248-B60E-EC0EFF7DC0D6}"/>
              </a:ext>
            </a:extLst>
          </p:cNvPr>
          <p:cNvPicPr>
            <a:picLocks noChangeAspect="1"/>
          </p:cNvPicPr>
          <p:nvPr/>
        </p:nvPicPr>
        <p:blipFill>
          <a:blip r:embed="rId3"/>
          <a:stretch>
            <a:fillRect/>
          </a:stretch>
        </p:blipFill>
        <p:spPr>
          <a:xfrm>
            <a:off x="271405" y="2387917"/>
            <a:ext cx="3339911" cy="3221684"/>
          </a:xfrm>
          <a:prstGeom prst="rect">
            <a:avLst/>
          </a:prstGeom>
        </p:spPr>
      </p:pic>
    </p:spTree>
    <p:extLst>
      <p:ext uri="{BB962C8B-B14F-4D97-AF65-F5344CB8AC3E}">
        <p14:creationId xmlns:p14="http://schemas.microsoft.com/office/powerpoint/2010/main" val="2442233410"/>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4E2E532B-41A8-AE43-BDD2-C2E89D8D9EDD}"/>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4" name="Title 3">
            <a:extLst>
              <a:ext uri="{FF2B5EF4-FFF2-40B4-BE49-F238E27FC236}">
                <a16:creationId xmlns:a16="http://schemas.microsoft.com/office/drawing/2014/main" xmlns="" id="{07EFEE94-F700-274F-A9F7-346DA5761756}"/>
              </a:ext>
            </a:extLst>
          </p:cNvPr>
          <p:cNvSpPr>
            <a:spLocks noGrp="1"/>
          </p:cNvSpPr>
          <p:nvPr>
            <p:ph type="title"/>
          </p:nvPr>
        </p:nvSpPr>
        <p:spPr/>
        <p:txBody>
          <a:bodyPr/>
          <a:lstStyle/>
          <a:p>
            <a:r>
              <a:rPr lang="en-US" dirty="0"/>
              <a:t>What is Sentinel ?</a:t>
            </a:r>
          </a:p>
        </p:txBody>
      </p:sp>
      <p:sp>
        <p:nvSpPr>
          <p:cNvPr id="7" name="Oval 6">
            <a:extLst>
              <a:ext uri="{FF2B5EF4-FFF2-40B4-BE49-F238E27FC236}">
                <a16:creationId xmlns:a16="http://schemas.microsoft.com/office/drawing/2014/main" xmlns="" id="{5A4CE607-8458-7B45-B57C-444B2E559DDD}"/>
              </a:ext>
            </a:extLst>
          </p:cNvPr>
          <p:cNvSpPr/>
          <p:nvPr/>
        </p:nvSpPr>
        <p:spPr>
          <a:xfrm>
            <a:off x="462224" y="1808703"/>
            <a:ext cx="6277541" cy="5313903"/>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Sentinel is an embedded </a:t>
            </a:r>
            <a:r>
              <a:rPr lang="en-US" sz="4000" dirty="0">
                <a:solidFill>
                  <a:srgbClr val="FFFF00"/>
                </a:solidFill>
              </a:rPr>
              <a:t>policy-as-code</a:t>
            </a:r>
            <a:r>
              <a:rPr lang="en-US" sz="4000" dirty="0"/>
              <a:t> framework integrated with the </a:t>
            </a:r>
            <a:r>
              <a:rPr lang="en-US" sz="4000" dirty="0" err="1"/>
              <a:t>HashiCorp</a:t>
            </a:r>
            <a:r>
              <a:rPr lang="en-US" sz="4000" dirty="0"/>
              <a:t> Enterprise products.</a:t>
            </a:r>
          </a:p>
        </p:txBody>
      </p:sp>
      <p:sp>
        <p:nvSpPr>
          <p:cNvPr id="8" name="Oval 7">
            <a:extLst>
              <a:ext uri="{FF2B5EF4-FFF2-40B4-BE49-F238E27FC236}">
                <a16:creationId xmlns:a16="http://schemas.microsoft.com/office/drawing/2014/main" xmlns="" id="{EC0FA0E9-9DC3-1045-BFF7-BC4B6D787006}"/>
              </a:ext>
            </a:extLst>
          </p:cNvPr>
          <p:cNvSpPr/>
          <p:nvPr/>
        </p:nvSpPr>
        <p:spPr>
          <a:xfrm>
            <a:off x="8050403" y="1808703"/>
            <a:ext cx="6277541" cy="5313903"/>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It enables </a:t>
            </a:r>
            <a:r>
              <a:rPr lang="en-US" sz="4000" dirty="0">
                <a:solidFill>
                  <a:srgbClr val="FFFF00"/>
                </a:solidFill>
              </a:rPr>
              <a:t>fine-grained, logic-based policy decisions, </a:t>
            </a:r>
            <a:r>
              <a:rPr lang="en-US" sz="4000" dirty="0"/>
              <a:t>and can be extended to use information from external sources.</a:t>
            </a:r>
          </a:p>
        </p:txBody>
      </p:sp>
    </p:spTree>
    <p:extLst>
      <p:ext uri="{BB962C8B-B14F-4D97-AF65-F5344CB8AC3E}">
        <p14:creationId xmlns:p14="http://schemas.microsoft.com/office/powerpoint/2010/main" val="1710336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down)">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B108BABB-2206-714D-AC8F-2565DDC2B56D}"/>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7" name="Oval 6">
            <a:extLst>
              <a:ext uri="{FF2B5EF4-FFF2-40B4-BE49-F238E27FC236}">
                <a16:creationId xmlns:a16="http://schemas.microsoft.com/office/drawing/2014/main" xmlns="" id="{50319FC5-7913-9742-9CA1-75CEC69B3ED8}"/>
              </a:ext>
            </a:extLst>
          </p:cNvPr>
          <p:cNvSpPr/>
          <p:nvPr/>
        </p:nvSpPr>
        <p:spPr>
          <a:xfrm>
            <a:off x="10346536" y="2359479"/>
            <a:ext cx="3577214" cy="300445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dirty="0"/>
              <a:t>Sentinel Policies</a:t>
            </a:r>
          </a:p>
        </p:txBody>
      </p:sp>
      <p:sp>
        <p:nvSpPr>
          <p:cNvPr id="10" name="Title 3">
            <a:extLst>
              <a:ext uri="{FF2B5EF4-FFF2-40B4-BE49-F238E27FC236}">
                <a16:creationId xmlns:a16="http://schemas.microsoft.com/office/drawing/2014/main" xmlns="" id="{1DF2BC8B-6AAB-8343-B66E-6FB35547D8CE}"/>
              </a:ext>
            </a:extLst>
          </p:cNvPr>
          <p:cNvSpPr>
            <a:spLocks noGrp="1"/>
          </p:cNvSpPr>
          <p:nvPr>
            <p:ph type="title"/>
          </p:nvPr>
        </p:nvSpPr>
        <p:spPr>
          <a:xfrm>
            <a:off x="8182874" y="0"/>
            <a:ext cx="6218925" cy="1188851"/>
          </a:xfrm>
        </p:spPr>
        <p:txBody>
          <a:bodyPr>
            <a:normAutofit/>
          </a:bodyPr>
          <a:lstStyle/>
          <a:p>
            <a:r>
              <a:rPr lang="en-US" dirty="0"/>
              <a:t>Sentinel Policies</a:t>
            </a:r>
          </a:p>
        </p:txBody>
      </p:sp>
      <p:pic>
        <p:nvPicPr>
          <p:cNvPr id="3" name="Picture 2">
            <a:extLst>
              <a:ext uri="{FF2B5EF4-FFF2-40B4-BE49-F238E27FC236}">
                <a16:creationId xmlns:a16="http://schemas.microsoft.com/office/drawing/2014/main" xmlns="" id="{AAD678B5-635C-474D-9BE6-D24F3FADC908}"/>
              </a:ext>
            </a:extLst>
          </p:cNvPr>
          <p:cNvPicPr>
            <a:picLocks noChangeAspect="1"/>
          </p:cNvPicPr>
          <p:nvPr/>
        </p:nvPicPr>
        <p:blipFill>
          <a:blip r:embed="rId2"/>
          <a:stretch>
            <a:fillRect/>
          </a:stretch>
        </p:blipFill>
        <p:spPr>
          <a:xfrm>
            <a:off x="143691" y="948690"/>
            <a:ext cx="8840289" cy="6542593"/>
          </a:xfrm>
          <a:prstGeom prst="rect">
            <a:avLst/>
          </a:prstGeom>
        </p:spPr>
      </p:pic>
    </p:spTree>
    <p:extLst>
      <p:ext uri="{BB962C8B-B14F-4D97-AF65-F5344CB8AC3E}">
        <p14:creationId xmlns:p14="http://schemas.microsoft.com/office/powerpoint/2010/main" val="828801071"/>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97FB2074-5822-054E-9239-704671DB7B6D}"/>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4" name="Title 3">
            <a:extLst>
              <a:ext uri="{FF2B5EF4-FFF2-40B4-BE49-F238E27FC236}">
                <a16:creationId xmlns:a16="http://schemas.microsoft.com/office/drawing/2014/main" xmlns="" id="{58430D6B-E672-9347-A9B1-76D3EAB027EE}"/>
              </a:ext>
            </a:extLst>
          </p:cNvPr>
          <p:cNvSpPr>
            <a:spLocks noGrp="1"/>
          </p:cNvSpPr>
          <p:nvPr>
            <p:ph type="title"/>
          </p:nvPr>
        </p:nvSpPr>
        <p:spPr/>
        <p:txBody>
          <a:bodyPr>
            <a:normAutofit/>
          </a:bodyPr>
          <a:lstStyle/>
          <a:p>
            <a:r>
              <a:rPr lang="en-US" dirty="0"/>
              <a:t>Sentinel Enforcement Mode - </a:t>
            </a:r>
            <a:r>
              <a:rPr lang="en-US" dirty="0">
                <a:solidFill>
                  <a:srgbClr val="00B050"/>
                </a:solidFill>
              </a:rPr>
              <a:t>Advisory</a:t>
            </a:r>
          </a:p>
        </p:txBody>
      </p:sp>
      <p:pic>
        <p:nvPicPr>
          <p:cNvPr id="6" name="Picture 5">
            <a:extLst>
              <a:ext uri="{FF2B5EF4-FFF2-40B4-BE49-F238E27FC236}">
                <a16:creationId xmlns:a16="http://schemas.microsoft.com/office/drawing/2014/main" xmlns="" id="{B791DDB1-39A9-5C4A-ACDC-7A6E03868284}"/>
              </a:ext>
            </a:extLst>
          </p:cNvPr>
          <p:cNvPicPr>
            <a:picLocks noChangeAspect="1"/>
          </p:cNvPicPr>
          <p:nvPr/>
        </p:nvPicPr>
        <p:blipFill>
          <a:blip r:embed="rId2"/>
          <a:stretch>
            <a:fillRect/>
          </a:stretch>
        </p:blipFill>
        <p:spPr>
          <a:xfrm>
            <a:off x="1758950" y="1638300"/>
            <a:ext cx="11112500" cy="4953000"/>
          </a:xfrm>
          <a:prstGeom prst="rect">
            <a:avLst/>
          </a:prstGeom>
        </p:spPr>
      </p:pic>
    </p:spTree>
    <p:extLst>
      <p:ext uri="{BB962C8B-B14F-4D97-AF65-F5344CB8AC3E}">
        <p14:creationId xmlns:p14="http://schemas.microsoft.com/office/powerpoint/2010/main" val="278600675"/>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C26F1095-7A84-014C-B419-E850A1506217}"/>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4" name="Title 3">
            <a:extLst>
              <a:ext uri="{FF2B5EF4-FFF2-40B4-BE49-F238E27FC236}">
                <a16:creationId xmlns:a16="http://schemas.microsoft.com/office/drawing/2014/main" xmlns="" id="{42F758CE-BAE3-C54D-B9F3-765702EDB5A5}"/>
              </a:ext>
            </a:extLst>
          </p:cNvPr>
          <p:cNvSpPr>
            <a:spLocks noGrp="1"/>
          </p:cNvSpPr>
          <p:nvPr>
            <p:ph type="title"/>
          </p:nvPr>
        </p:nvSpPr>
        <p:spPr/>
        <p:txBody>
          <a:bodyPr>
            <a:normAutofit fontScale="90000"/>
          </a:bodyPr>
          <a:lstStyle/>
          <a:p>
            <a:r>
              <a:rPr lang="en-US" dirty="0"/>
              <a:t>Sentinel Enforcement Mode – </a:t>
            </a:r>
            <a:r>
              <a:rPr lang="en-US" dirty="0">
                <a:solidFill>
                  <a:srgbClr val="00B050"/>
                </a:solidFill>
              </a:rPr>
              <a:t>Soft-Mandatory</a:t>
            </a:r>
          </a:p>
        </p:txBody>
      </p:sp>
      <p:pic>
        <p:nvPicPr>
          <p:cNvPr id="5" name="Picture 4">
            <a:extLst>
              <a:ext uri="{FF2B5EF4-FFF2-40B4-BE49-F238E27FC236}">
                <a16:creationId xmlns:a16="http://schemas.microsoft.com/office/drawing/2014/main" xmlns="" id="{8883A863-4EFF-204E-90B9-D7760343FB5C}"/>
              </a:ext>
            </a:extLst>
          </p:cNvPr>
          <p:cNvPicPr>
            <a:picLocks noChangeAspect="1"/>
          </p:cNvPicPr>
          <p:nvPr/>
        </p:nvPicPr>
        <p:blipFill>
          <a:blip r:embed="rId2"/>
          <a:stretch>
            <a:fillRect/>
          </a:stretch>
        </p:blipFill>
        <p:spPr>
          <a:xfrm>
            <a:off x="2541270" y="1168400"/>
            <a:ext cx="9547860" cy="5973016"/>
          </a:xfrm>
          <a:prstGeom prst="rect">
            <a:avLst/>
          </a:prstGeom>
        </p:spPr>
      </p:pic>
    </p:spTree>
    <p:extLst>
      <p:ext uri="{BB962C8B-B14F-4D97-AF65-F5344CB8AC3E}">
        <p14:creationId xmlns:p14="http://schemas.microsoft.com/office/powerpoint/2010/main" val="3791373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C2C2F4B2-02D4-C347-9F09-F60184E955E8}"/>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3" name="Content Placeholder 2">
            <a:extLst>
              <a:ext uri="{FF2B5EF4-FFF2-40B4-BE49-F238E27FC236}">
                <a16:creationId xmlns:a16="http://schemas.microsoft.com/office/drawing/2014/main" xmlns="" id="{5FCA191D-FF0F-AB47-87D5-8DA911291F65}"/>
              </a:ext>
            </a:extLst>
          </p:cNvPr>
          <p:cNvSpPr>
            <a:spLocks noGrp="1"/>
          </p:cNvSpPr>
          <p:nvPr>
            <p:ph idx="1"/>
          </p:nvPr>
        </p:nvSpPr>
        <p:spPr>
          <a:xfrm>
            <a:off x="278477" y="1805971"/>
            <a:ext cx="7587442" cy="5590922"/>
          </a:xfrm>
        </p:spPr>
        <p:txBody>
          <a:bodyPr/>
          <a:lstStyle/>
          <a:p>
            <a:r>
              <a:rPr lang="en-IN" dirty="0"/>
              <a:t>Code in the Terraform language is stored in </a:t>
            </a:r>
            <a:r>
              <a:rPr lang="en-IN" dirty="0">
                <a:solidFill>
                  <a:srgbClr val="7030A0"/>
                </a:solidFill>
              </a:rPr>
              <a:t>plain text files </a:t>
            </a:r>
            <a:r>
              <a:rPr lang="en-IN" dirty="0"/>
              <a:t>with the </a:t>
            </a:r>
            <a:r>
              <a:rPr lang="en-IN" dirty="0">
                <a:solidFill>
                  <a:srgbClr val="7030A0"/>
                </a:solidFill>
              </a:rPr>
              <a:t>.</a:t>
            </a:r>
            <a:r>
              <a:rPr lang="en-IN" dirty="0" err="1">
                <a:solidFill>
                  <a:srgbClr val="7030A0"/>
                </a:solidFill>
              </a:rPr>
              <a:t>tf</a:t>
            </a:r>
            <a:r>
              <a:rPr lang="en-IN" dirty="0">
                <a:solidFill>
                  <a:srgbClr val="7030A0"/>
                </a:solidFill>
              </a:rPr>
              <a:t> </a:t>
            </a:r>
            <a:r>
              <a:rPr lang="en-IN" dirty="0"/>
              <a:t>file extension.</a:t>
            </a:r>
            <a:r>
              <a:rPr lang="en-US" dirty="0"/>
              <a:t> </a:t>
            </a:r>
          </a:p>
          <a:p>
            <a:r>
              <a:rPr lang="en-US" dirty="0"/>
              <a:t>There is also a </a:t>
            </a:r>
            <a:r>
              <a:rPr lang="en-US" dirty="0">
                <a:solidFill>
                  <a:srgbClr val="7030A0"/>
                </a:solidFill>
              </a:rPr>
              <a:t>JSON-based</a:t>
            </a:r>
            <a:r>
              <a:rPr lang="en-US" dirty="0"/>
              <a:t> variant of the language that is named with the </a:t>
            </a:r>
            <a:r>
              <a:rPr lang="en-US" dirty="0">
                <a:solidFill>
                  <a:srgbClr val="7030A0"/>
                </a:solidFill>
              </a:rPr>
              <a:t>.</a:t>
            </a:r>
            <a:r>
              <a:rPr lang="en-US" dirty="0" err="1">
                <a:solidFill>
                  <a:srgbClr val="7030A0"/>
                </a:solidFill>
              </a:rPr>
              <a:t>tf.json</a:t>
            </a:r>
            <a:r>
              <a:rPr lang="en-US" dirty="0">
                <a:solidFill>
                  <a:srgbClr val="7030A0"/>
                </a:solidFill>
              </a:rPr>
              <a:t> </a:t>
            </a:r>
            <a:r>
              <a:rPr lang="en-US" dirty="0"/>
              <a:t>file extension.</a:t>
            </a:r>
          </a:p>
          <a:p>
            <a:r>
              <a:rPr lang="en-US" dirty="0"/>
              <a:t>We can call the files containing terraform code as </a:t>
            </a:r>
            <a:r>
              <a:rPr lang="en-US" dirty="0">
                <a:solidFill>
                  <a:srgbClr val="7030A0"/>
                </a:solidFill>
              </a:rPr>
              <a:t>Terraform Configuration Files </a:t>
            </a:r>
            <a:r>
              <a:rPr lang="en-US" dirty="0"/>
              <a:t>or </a:t>
            </a:r>
            <a:r>
              <a:rPr lang="en-US" dirty="0">
                <a:solidFill>
                  <a:srgbClr val="7030A0"/>
                </a:solidFill>
              </a:rPr>
              <a:t>Terraform Manifests</a:t>
            </a:r>
          </a:p>
        </p:txBody>
      </p:sp>
      <p:sp>
        <p:nvSpPr>
          <p:cNvPr id="4" name="Title 3">
            <a:extLst>
              <a:ext uri="{FF2B5EF4-FFF2-40B4-BE49-F238E27FC236}">
                <a16:creationId xmlns:a16="http://schemas.microsoft.com/office/drawing/2014/main" xmlns="" id="{755068FD-443E-D34C-A77E-96C0DCBBD86F}"/>
              </a:ext>
            </a:extLst>
          </p:cNvPr>
          <p:cNvSpPr>
            <a:spLocks noGrp="1"/>
          </p:cNvSpPr>
          <p:nvPr>
            <p:ph type="title"/>
          </p:nvPr>
        </p:nvSpPr>
        <p:spPr>
          <a:xfrm>
            <a:off x="1005840" y="0"/>
            <a:ext cx="12618720" cy="1188851"/>
          </a:xfrm>
        </p:spPr>
        <p:txBody>
          <a:bodyPr/>
          <a:lstStyle/>
          <a:p>
            <a:r>
              <a:rPr lang="en-US" dirty="0"/>
              <a:t>Terraform Language Basics – </a:t>
            </a:r>
            <a:r>
              <a:rPr lang="en-US" dirty="0">
                <a:solidFill>
                  <a:srgbClr val="7030A0"/>
                </a:solidFill>
              </a:rPr>
              <a:t>Files</a:t>
            </a:r>
          </a:p>
        </p:txBody>
      </p:sp>
      <p:pic>
        <p:nvPicPr>
          <p:cNvPr id="5" name="Picture 4">
            <a:extLst>
              <a:ext uri="{FF2B5EF4-FFF2-40B4-BE49-F238E27FC236}">
                <a16:creationId xmlns:a16="http://schemas.microsoft.com/office/drawing/2014/main" xmlns="" id="{EC2E87AB-8771-654B-88F7-ADFFD2E56C89}"/>
              </a:ext>
            </a:extLst>
          </p:cNvPr>
          <p:cNvPicPr>
            <a:picLocks noChangeAspect="1"/>
          </p:cNvPicPr>
          <p:nvPr/>
        </p:nvPicPr>
        <p:blipFill>
          <a:blip r:embed="rId2"/>
          <a:stretch>
            <a:fillRect/>
          </a:stretch>
        </p:blipFill>
        <p:spPr>
          <a:xfrm>
            <a:off x="8787245" y="2202295"/>
            <a:ext cx="5410200" cy="4406900"/>
          </a:xfrm>
          <a:prstGeom prst="rect">
            <a:avLst/>
          </a:prstGeom>
        </p:spPr>
      </p:pic>
      <p:sp>
        <p:nvSpPr>
          <p:cNvPr id="7" name="Rectangle 6">
            <a:extLst>
              <a:ext uri="{FF2B5EF4-FFF2-40B4-BE49-F238E27FC236}">
                <a16:creationId xmlns:a16="http://schemas.microsoft.com/office/drawing/2014/main" xmlns="" id="{DC7CC8FE-8F43-144B-B944-990081424BA0}"/>
              </a:ext>
            </a:extLst>
          </p:cNvPr>
          <p:cNvSpPr/>
          <p:nvPr/>
        </p:nvSpPr>
        <p:spPr>
          <a:xfrm>
            <a:off x="9133609" y="2909455"/>
            <a:ext cx="2992582" cy="35329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ular Callout 9">
            <a:extLst>
              <a:ext uri="{FF2B5EF4-FFF2-40B4-BE49-F238E27FC236}">
                <a16:creationId xmlns:a16="http://schemas.microsoft.com/office/drawing/2014/main" xmlns="" id="{9E0C017A-8ED3-6945-9950-366F4B2EEE1E}"/>
              </a:ext>
            </a:extLst>
          </p:cNvPr>
          <p:cNvSpPr/>
          <p:nvPr/>
        </p:nvSpPr>
        <p:spPr>
          <a:xfrm>
            <a:off x="10416886" y="1280635"/>
            <a:ext cx="3418609" cy="710135"/>
          </a:xfrm>
          <a:prstGeom prst="wedgeRoundRectCallout">
            <a:avLst>
              <a:gd name="adj1" fmla="val 2573"/>
              <a:gd name="adj2" fmla="val 211094"/>
              <a:gd name="adj3" fmla="val 16667"/>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Terraform Working Directory</a:t>
            </a:r>
          </a:p>
        </p:txBody>
      </p:sp>
      <p:sp>
        <p:nvSpPr>
          <p:cNvPr id="11" name="Rounded Rectangular Callout 10">
            <a:extLst>
              <a:ext uri="{FF2B5EF4-FFF2-40B4-BE49-F238E27FC236}">
                <a16:creationId xmlns:a16="http://schemas.microsoft.com/office/drawing/2014/main" xmlns="" id="{3F3A6789-BD6D-D049-85CB-DD818FC14627}"/>
              </a:ext>
            </a:extLst>
          </p:cNvPr>
          <p:cNvSpPr/>
          <p:nvPr/>
        </p:nvSpPr>
        <p:spPr>
          <a:xfrm>
            <a:off x="8780318" y="6886040"/>
            <a:ext cx="3699163" cy="748145"/>
          </a:xfrm>
          <a:prstGeom prst="wedgeRoundRectCallout">
            <a:avLst>
              <a:gd name="adj1" fmla="val -36844"/>
              <a:gd name="adj2" fmla="val -100000"/>
              <a:gd name="adj3" fmla="val 16667"/>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Terraform Configuration Files ending with </a:t>
            </a:r>
            <a:r>
              <a:rPr lang="en-US" dirty="0">
                <a:solidFill>
                  <a:srgbClr val="7030A0"/>
                </a:solidFill>
              </a:rPr>
              <a:t>.</a:t>
            </a:r>
            <a:r>
              <a:rPr lang="en-US" dirty="0" err="1">
                <a:solidFill>
                  <a:srgbClr val="7030A0"/>
                </a:solidFill>
              </a:rPr>
              <a:t>tf</a:t>
            </a:r>
            <a:r>
              <a:rPr lang="en-US" dirty="0">
                <a:solidFill>
                  <a:srgbClr val="7030A0"/>
                </a:solidFill>
              </a:rPr>
              <a:t> </a:t>
            </a:r>
            <a:r>
              <a:rPr lang="en-US" dirty="0"/>
              <a:t>as extension</a:t>
            </a:r>
          </a:p>
        </p:txBody>
      </p:sp>
      <p:sp>
        <p:nvSpPr>
          <p:cNvPr id="12" name="Rectangle 11">
            <a:extLst>
              <a:ext uri="{FF2B5EF4-FFF2-40B4-BE49-F238E27FC236}">
                <a16:creationId xmlns:a16="http://schemas.microsoft.com/office/drawing/2014/main" xmlns="" id="{07FF0C07-4B81-154F-978A-FF6E03FB2A72}"/>
              </a:ext>
            </a:extLst>
          </p:cNvPr>
          <p:cNvSpPr/>
          <p:nvPr/>
        </p:nvSpPr>
        <p:spPr>
          <a:xfrm>
            <a:off x="9268691" y="3335481"/>
            <a:ext cx="4355869" cy="3200401"/>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83995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wipe(down)">
                                      <p:cBhvr>
                                        <p:cTn id="12" dur="500"/>
                                        <p:tgtEl>
                                          <p:spTgt spid="3">
                                            <p:txEl>
                                              <p:pRg st="0" end="0"/>
                                            </p:txEl>
                                          </p:spTgt>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down)">
                                      <p:cBhvr>
                                        <p:cTn id="15" dur="500"/>
                                        <p:tgtEl>
                                          <p:spTgt spid="12"/>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wipe(down)">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nodeType="clickEffect">
                                  <p:stCondLst>
                                    <p:cond delay="0"/>
                                  </p:stCondLst>
                                  <p:childTnLst>
                                    <p:set>
                                      <p:cBhvr>
                                        <p:cTn id="22" dur="1" fill="hold">
                                          <p:stCondLst>
                                            <p:cond delay="0"/>
                                          </p:stCondLst>
                                        </p:cTn>
                                        <p:tgtEl>
                                          <p:spTgt spid="3">
                                            <p:txEl>
                                              <p:pRg st="1" end="1"/>
                                            </p:txEl>
                                          </p:spTgt>
                                        </p:tgtEl>
                                        <p:attrNameLst>
                                          <p:attrName>style.visibility</p:attrName>
                                        </p:attrNameLst>
                                      </p:cBhvr>
                                      <p:to>
                                        <p:strVal val="visible"/>
                                      </p:to>
                                    </p:set>
                                    <p:animEffect transition="in" filter="wipe(down)">
                                      <p:cBhvr>
                                        <p:cTn id="23" dur="500"/>
                                        <p:tgtEl>
                                          <p:spTgt spid="3">
                                            <p:txEl>
                                              <p:pRg st="1" end="1"/>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nodeType="clickEffect">
                                  <p:stCondLst>
                                    <p:cond delay="0"/>
                                  </p:stCondLst>
                                  <p:childTnLst>
                                    <p:set>
                                      <p:cBhvr>
                                        <p:cTn id="27" dur="1" fill="hold">
                                          <p:stCondLst>
                                            <p:cond delay="0"/>
                                          </p:stCondLst>
                                        </p:cTn>
                                        <p:tgtEl>
                                          <p:spTgt spid="3">
                                            <p:txEl>
                                              <p:pRg st="2" end="2"/>
                                            </p:txEl>
                                          </p:spTgt>
                                        </p:tgtEl>
                                        <p:attrNameLst>
                                          <p:attrName>style.visibility</p:attrName>
                                        </p:attrNameLst>
                                      </p:cBhvr>
                                      <p:to>
                                        <p:strVal val="visible"/>
                                      </p:to>
                                    </p:set>
                                    <p:animEffect transition="in" filter="wipe(down)">
                                      <p:cBhvr>
                                        <p:cTn id="28" dur="500"/>
                                        <p:tgtEl>
                                          <p:spTgt spid="3">
                                            <p:txEl>
                                              <p:pRg st="2" end="2"/>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grpId="0" nodeType="clickEffect">
                                  <p:stCondLst>
                                    <p:cond delay="0"/>
                                  </p:stCondLst>
                                  <p:childTnLst>
                                    <p:set>
                                      <p:cBhvr>
                                        <p:cTn id="32" dur="1" fill="hold">
                                          <p:stCondLst>
                                            <p:cond delay="0"/>
                                          </p:stCondLst>
                                        </p:cTn>
                                        <p:tgtEl>
                                          <p:spTgt spid="7"/>
                                        </p:tgtEl>
                                        <p:attrNameLst>
                                          <p:attrName>style.visibility</p:attrName>
                                        </p:attrNameLst>
                                      </p:cBhvr>
                                      <p:to>
                                        <p:strVal val="visible"/>
                                      </p:to>
                                    </p:set>
                                    <p:animEffect transition="in" filter="wipe(down)">
                                      <p:cBhvr>
                                        <p:cTn id="33" dur="500"/>
                                        <p:tgtEl>
                                          <p:spTgt spid="7"/>
                                        </p:tgtEl>
                                      </p:cBhvr>
                                    </p:animEffect>
                                  </p:childTnLst>
                                </p:cTn>
                              </p:par>
                              <p:par>
                                <p:cTn id="34" presetID="22" presetClass="entr" presetSubtype="4" fill="hold" grpId="0" nodeType="with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wipe(down)">
                                      <p:cBhvr>
                                        <p:cTn id="3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P spid="11" grpId="0" animBg="1"/>
      <p:bldP spid="12" grpId="0" animBg="1"/>
    </p:bld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C26F1095-7A84-014C-B419-E850A1506217}"/>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4" name="Title 3">
            <a:extLst>
              <a:ext uri="{FF2B5EF4-FFF2-40B4-BE49-F238E27FC236}">
                <a16:creationId xmlns:a16="http://schemas.microsoft.com/office/drawing/2014/main" xmlns="" id="{42F758CE-BAE3-C54D-B9F3-765702EDB5A5}"/>
              </a:ext>
            </a:extLst>
          </p:cNvPr>
          <p:cNvSpPr>
            <a:spLocks noGrp="1"/>
          </p:cNvSpPr>
          <p:nvPr>
            <p:ph type="title"/>
          </p:nvPr>
        </p:nvSpPr>
        <p:spPr>
          <a:xfrm>
            <a:off x="199034" y="2924436"/>
            <a:ext cx="6823710" cy="1188851"/>
          </a:xfrm>
        </p:spPr>
        <p:txBody>
          <a:bodyPr>
            <a:normAutofit fontScale="90000"/>
          </a:bodyPr>
          <a:lstStyle/>
          <a:p>
            <a:r>
              <a:rPr lang="en-US" dirty="0"/>
              <a:t>Sentinel Enforcement Mode – </a:t>
            </a:r>
            <a:r>
              <a:rPr lang="en-US" dirty="0">
                <a:solidFill>
                  <a:srgbClr val="00B050"/>
                </a:solidFill>
              </a:rPr>
              <a:t>Hard-Mandatory</a:t>
            </a:r>
          </a:p>
        </p:txBody>
      </p:sp>
      <p:pic>
        <p:nvPicPr>
          <p:cNvPr id="3" name="Picture 2">
            <a:extLst>
              <a:ext uri="{FF2B5EF4-FFF2-40B4-BE49-F238E27FC236}">
                <a16:creationId xmlns:a16="http://schemas.microsoft.com/office/drawing/2014/main" xmlns="" id="{CC15EAEE-4429-AA4E-A7DD-6DA7575FFC05}"/>
              </a:ext>
            </a:extLst>
          </p:cNvPr>
          <p:cNvPicPr>
            <a:picLocks noChangeAspect="1"/>
          </p:cNvPicPr>
          <p:nvPr/>
        </p:nvPicPr>
        <p:blipFill>
          <a:blip r:embed="rId2"/>
          <a:stretch>
            <a:fillRect/>
          </a:stretch>
        </p:blipFill>
        <p:spPr>
          <a:xfrm>
            <a:off x="6663194" y="318527"/>
            <a:ext cx="7567651" cy="6675921"/>
          </a:xfrm>
          <a:prstGeom prst="rect">
            <a:avLst/>
          </a:prstGeom>
        </p:spPr>
      </p:pic>
    </p:spTree>
    <p:extLst>
      <p:ext uri="{BB962C8B-B14F-4D97-AF65-F5344CB8AC3E}">
        <p14:creationId xmlns:p14="http://schemas.microsoft.com/office/powerpoint/2010/main" val="3599436119"/>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0CC00B45-10C9-EA49-B0AA-44F1540FBC89}"/>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4" name="Title 3">
            <a:extLst>
              <a:ext uri="{FF2B5EF4-FFF2-40B4-BE49-F238E27FC236}">
                <a16:creationId xmlns:a16="http://schemas.microsoft.com/office/drawing/2014/main" xmlns="" id="{28AFE7EA-C5AD-A64B-8217-91594DB452AC}"/>
              </a:ext>
            </a:extLst>
          </p:cNvPr>
          <p:cNvSpPr>
            <a:spLocks noGrp="1"/>
          </p:cNvSpPr>
          <p:nvPr>
            <p:ph type="title"/>
          </p:nvPr>
        </p:nvSpPr>
        <p:spPr>
          <a:xfrm>
            <a:off x="1005840" y="50243"/>
            <a:ext cx="12618720" cy="1188851"/>
          </a:xfrm>
        </p:spPr>
        <p:txBody>
          <a:bodyPr/>
          <a:lstStyle/>
          <a:p>
            <a:r>
              <a:rPr lang="en-US" dirty="0"/>
              <a:t>Sentinel – </a:t>
            </a:r>
            <a:r>
              <a:rPr lang="en-US" dirty="0">
                <a:solidFill>
                  <a:srgbClr val="00B050"/>
                </a:solidFill>
              </a:rPr>
              <a:t>CIS Policies</a:t>
            </a:r>
          </a:p>
        </p:txBody>
      </p:sp>
      <p:pic>
        <p:nvPicPr>
          <p:cNvPr id="3" name="Picture 2">
            <a:extLst>
              <a:ext uri="{FF2B5EF4-FFF2-40B4-BE49-F238E27FC236}">
                <a16:creationId xmlns:a16="http://schemas.microsoft.com/office/drawing/2014/main" xmlns="" id="{7E23A9B2-8F91-2646-981B-E7FC15C1D675}"/>
              </a:ext>
            </a:extLst>
          </p:cNvPr>
          <p:cNvPicPr>
            <a:picLocks noChangeAspect="1"/>
          </p:cNvPicPr>
          <p:nvPr/>
        </p:nvPicPr>
        <p:blipFill>
          <a:blip r:embed="rId2"/>
          <a:stretch>
            <a:fillRect/>
          </a:stretch>
        </p:blipFill>
        <p:spPr>
          <a:xfrm>
            <a:off x="822960" y="1316394"/>
            <a:ext cx="11715750" cy="5596812"/>
          </a:xfrm>
          <a:prstGeom prst="rect">
            <a:avLst/>
          </a:prstGeom>
        </p:spPr>
      </p:pic>
    </p:spTree>
    <p:extLst>
      <p:ext uri="{BB962C8B-B14F-4D97-AF65-F5344CB8AC3E}">
        <p14:creationId xmlns:p14="http://schemas.microsoft.com/office/powerpoint/2010/main" val="3682953994"/>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72D21C5B-B60F-FA49-A8E1-0A11EF78A645}"/>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4" name="Title 3">
            <a:extLst>
              <a:ext uri="{FF2B5EF4-FFF2-40B4-BE49-F238E27FC236}">
                <a16:creationId xmlns:a16="http://schemas.microsoft.com/office/drawing/2014/main" xmlns="" id="{2C83F249-7073-2E4E-9429-483F307E0971}"/>
              </a:ext>
            </a:extLst>
          </p:cNvPr>
          <p:cNvSpPr>
            <a:spLocks noGrp="1"/>
          </p:cNvSpPr>
          <p:nvPr>
            <p:ph type="title"/>
          </p:nvPr>
        </p:nvSpPr>
        <p:spPr>
          <a:xfrm>
            <a:off x="115556" y="50243"/>
            <a:ext cx="14399288" cy="1188851"/>
          </a:xfrm>
        </p:spPr>
        <p:txBody>
          <a:bodyPr>
            <a:noAutofit/>
          </a:bodyPr>
          <a:lstStyle/>
          <a:p>
            <a:r>
              <a:rPr lang="en-US" sz="4600" dirty="0">
                <a:solidFill>
                  <a:srgbClr val="00B050"/>
                </a:solidFill>
              </a:rPr>
              <a:t>Practical</a:t>
            </a:r>
            <a:r>
              <a:rPr lang="en-US" sz="4600" dirty="0"/>
              <a:t> Examples with </a:t>
            </a:r>
            <a:r>
              <a:rPr lang="en-US" sz="4600" dirty="0">
                <a:solidFill>
                  <a:srgbClr val="00B050"/>
                </a:solidFill>
              </a:rPr>
              <a:t>Step-by-Step</a:t>
            </a:r>
            <a:r>
              <a:rPr lang="en-US" sz="4600" dirty="0"/>
              <a:t> </a:t>
            </a:r>
            <a:r>
              <a:rPr lang="en-US" sz="4600" dirty="0" err="1"/>
              <a:t>Github</a:t>
            </a:r>
            <a:r>
              <a:rPr lang="en-US" sz="4600" dirty="0"/>
              <a:t> Documentation</a:t>
            </a:r>
          </a:p>
        </p:txBody>
      </p:sp>
      <p:pic>
        <p:nvPicPr>
          <p:cNvPr id="5" name="Picture 4">
            <a:extLst>
              <a:ext uri="{FF2B5EF4-FFF2-40B4-BE49-F238E27FC236}">
                <a16:creationId xmlns:a16="http://schemas.microsoft.com/office/drawing/2014/main" xmlns="" id="{18C19EFD-BCB5-EC40-9FEA-9137CBE33E87}"/>
              </a:ext>
            </a:extLst>
          </p:cNvPr>
          <p:cNvPicPr>
            <a:picLocks noChangeAspect="1"/>
          </p:cNvPicPr>
          <p:nvPr/>
        </p:nvPicPr>
        <p:blipFill>
          <a:blip r:embed="rId2"/>
          <a:stretch>
            <a:fillRect/>
          </a:stretch>
        </p:blipFill>
        <p:spPr>
          <a:xfrm>
            <a:off x="322670" y="1175582"/>
            <a:ext cx="4292419" cy="6294120"/>
          </a:xfrm>
          <a:prstGeom prst="rect">
            <a:avLst/>
          </a:prstGeom>
        </p:spPr>
      </p:pic>
      <p:pic>
        <p:nvPicPr>
          <p:cNvPr id="6" name="Picture 5">
            <a:extLst>
              <a:ext uri="{FF2B5EF4-FFF2-40B4-BE49-F238E27FC236}">
                <a16:creationId xmlns:a16="http://schemas.microsoft.com/office/drawing/2014/main" xmlns="" id="{E6F58FC1-DE52-6F44-984C-AA3C9A1154E5}"/>
              </a:ext>
            </a:extLst>
          </p:cNvPr>
          <p:cNvPicPr>
            <a:picLocks noChangeAspect="1"/>
          </p:cNvPicPr>
          <p:nvPr/>
        </p:nvPicPr>
        <p:blipFill>
          <a:blip r:embed="rId3"/>
          <a:stretch>
            <a:fillRect/>
          </a:stretch>
        </p:blipFill>
        <p:spPr>
          <a:xfrm>
            <a:off x="4937760" y="1239094"/>
            <a:ext cx="9244330" cy="1442452"/>
          </a:xfrm>
          <a:prstGeom prst="rect">
            <a:avLst/>
          </a:prstGeom>
        </p:spPr>
      </p:pic>
      <p:sp>
        <p:nvSpPr>
          <p:cNvPr id="7" name="Rounded Rectangle 6">
            <a:extLst>
              <a:ext uri="{FF2B5EF4-FFF2-40B4-BE49-F238E27FC236}">
                <a16:creationId xmlns:a16="http://schemas.microsoft.com/office/drawing/2014/main" xmlns="" id="{E27067A0-4D0A-CD40-97E5-4C1223C44436}"/>
              </a:ext>
            </a:extLst>
          </p:cNvPr>
          <p:cNvSpPr/>
          <p:nvPr/>
        </p:nvSpPr>
        <p:spPr>
          <a:xfrm>
            <a:off x="11898630" y="1274654"/>
            <a:ext cx="2148840" cy="1245870"/>
          </a:xfrm>
          <a:prstGeom prst="roundRect">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xmlns="" id="{B357AB5B-68B8-904C-A59D-6FEB576A5909}"/>
              </a:ext>
            </a:extLst>
          </p:cNvPr>
          <p:cNvPicPr>
            <a:picLocks noChangeAspect="1"/>
          </p:cNvPicPr>
          <p:nvPr/>
        </p:nvPicPr>
        <p:blipFill>
          <a:blip r:embed="rId4"/>
          <a:stretch>
            <a:fillRect/>
          </a:stretch>
        </p:blipFill>
        <p:spPr>
          <a:xfrm>
            <a:off x="7050616" y="2950410"/>
            <a:ext cx="4591661" cy="4040096"/>
          </a:xfrm>
          <a:prstGeom prst="rect">
            <a:avLst/>
          </a:prstGeom>
        </p:spPr>
      </p:pic>
    </p:spTree>
    <p:extLst>
      <p:ext uri="{BB962C8B-B14F-4D97-AF65-F5344CB8AC3E}">
        <p14:creationId xmlns:p14="http://schemas.microsoft.com/office/powerpoint/2010/main" val="4032177702"/>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2F3DA462-3974-E546-BAA3-F0AA784036DC}"/>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4" name="Title 3">
            <a:extLst>
              <a:ext uri="{FF2B5EF4-FFF2-40B4-BE49-F238E27FC236}">
                <a16:creationId xmlns:a16="http://schemas.microsoft.com/office/drawing/2014/main" xmlns="" id="{D68C097A-3DC6-F240-B2FF-E1DEF41CC64E}"/>
              </a:ext>
            </a:extLst>
          </p:cNvPr>
          <p:cNvSpPr>
            <a:spLocks noGrp="1"/>
          </p:cNvSpPr>
          <p:nvPr>
            <p:ph type="title"/>
          </p:nvPr>
        </p:nvSpPr>
        <p:spPr>
          <a:xfrm>
            <a:off x="1005840" y="3213434"/>
            <a:ext cx="12618720" cy="1188851"/>
          </a:xfrm>
        </p:spPr>
        <p:txBody>
          <a:bodyPr/>
          <a:lstStyle/>
          <a:p>
            <a:r>
              <a:rPr lang="en-US" dirty="0"/>
              <a:t>ALL LIVE SLIDES ARE BEFORE THIS SLIDE</a:t>
            </a:r>
          </a:p>
        </p:txBody>
      </p:sp>
    </p:spTree>
    <p:extLst>
      <p:ext uri="{BB962C8B-B14F-4D97-AF65-F5344CB8AC3E}">
        <p14:creationId xmlns:p14="http://schemas.microsoft.com/office/powerpoint/2010/main" val="33416066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E6AC7CBA-A254-904C-8AC0-2F0C5C6AAC87}"/>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4" name="Title 3">
            <a:extLst>
              <a:ext uri="{FF2B5EF4-FFF2-40B4-BE49-F238E27FC236}">
                <a16:creationId xmlns:a16="http://schemas.microsoft.com/office/drawing/2014/main" xmlns="" id="{67C9079C-BF26-4E4B-84F5-6D8D02F881B8}"/>
              </a:ext>
            </a:extLst>
          </p:cNvPr>
          <p:cNvSpPr>
            <a:spLocks noGrp="1"/>
          </p:cNvSpPr>
          <p:nvPr>
            <p:ph type="title"/>
          </p:nvPr>
        </p:nvSpPr>
        <p:spPr>
          <a:xfrm>
            <a:off x="1099359" y="129446"/>
            <a:ext cx="12618720" cy="1188851"/>
          </a:xfrm>
        </p:spPr>
        <p:txBody>
          <a:bodyPr>
            <a:normAutofit fontScale="90000"/>
          </a:bodyPr>
          <a:lstStyle/>
          <a:p>
            <a:r>
              <a:rPr lang="en-US" dirty="0"/>
              <a:t>Terraform Language Basics – </a:t>
            </a:r>
            <a:r>
              <a:rPr lang="en-US" dirty="0">
                <a:solidFill>
                  <a:srgbClr val="7030A0"/>
                </a:solidFill>
              </a:rPr>
              <a:t>Configuration Syntax</a:t>
            </a:r>
          </a:p>
        </p:txBody>
      </p:sp>
      <p:sp>
        <p:nvSpPr>
          <p:cNvPr id="5" name="Rectangle 4">
            <a:extLst>
              <a:ext uri="{FF2B5EF4-FFF2-40B4-BE49-F238E27FC236}">
                <a16:creationId xmlns:a16="http://schemas.microsoft.com/office/drawing/2014/main" xmlns="" id="{31A4675A-E4BA-D241-989C-6FAA372EB933}"/>
              </a:ext>
            </a:extLst>
          </p:cNvPr>
          <p:cNvSpPr/>
          <p:nvPr/>
        </p:nvSpPr>
        <p:spPr>
          <a:xfrm>
            <a:off x="10796150" y="2122586"/>
            <a:ext cx="2493819" cy="686645"/>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Blocks</a:t>
            </a:r>
          </a:p>
        </p:txBody>
      </p:sp>
      <p:sp>
        <p:nvSpPr>
          <p:cNvPr id="7" name="Rectangle 6">
            <a:extLst>
              <a:ext uri="{FF2B5EF4-FFF2-40B4-BE49-F238E27FC236}">
                <a16:creationId xmlns:a16="http://schemas.microsoft.com/office/drawing/2014/main" xmlns="" id="{B95B43F1-5D94-174F-8068-DAE6132D8D38}"/>
              </a:ext>
            </a:extLst>
          </p:cNvPr>
          <p:cNvSpPr/>
          <p:nvPr/>
        </p:nvSpPr>
        <p:spPr>
          <a:xfrm>
            <a:off x="10796150" y="3237243"/>
            <a:ext cx="2493819" cy="686645"/>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Arguments</a:t>
            </a:r>
          </a:p>
        </p:txBody>
      </p:sp>
      <p:sp>
        <p:nvSpPr>
          <p:cNvPr id="8" name="Rectangle 7">
            <a:extLst>
              <a:ext uri="{FF2B5EF4-FFF2-40B4-BE49-F238E27FC236}">
                <a16:creationId xmlns:a16="http://schemas.microsoft.com/office/drawing/2014/main" xmlns="" id="{AF962775-E0B5-1642-88FD-011EE4392E7F}"/>
              </a:ext>
            </a:extLst>
          </p:cNvPr>
          <p:cNvSpPr/>
          <p:nvPr/>
        </p:nvSpPr>
        <p:spPr>
          <a:xfrm>
            <a:off x="10796150" y="4445186"/>
            <a:ext cx="2493819" cy="686645"/>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Identifiers</a:t>
            </a:r>
          </a:p>
        </p:txBody>
      </p:sp>
      <p:sp>
        <p:nvSpPr>
          <p:cNvPr id="9" name="Rectangle 8">
            <a:extLst>
              <a:ext uri="{FF2B5EF4-FFF2-40B4-BE49-F238E27FC236}">
                <a16:creationId xmlns:a16="http://schemas.microsoft.com/office/drawing/2014/main" xmlns="" id="{C8628355-4D7F-7F45-8EDD-F4780BAAFAC5}"/>
              </a:ext>
            </a:extLst>
          </p:cNvPr>
          <p:cNvSpPr/>
          <p:nvPr/>
        </p:nvSpPr>
        <p:spPr>
          <a:xfrm>
            <a:off x="10796150" y="5602303"/>
            <a:ext cx="2493819" cy="686645"/>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Comments</a:t>
            </a:r>
          </a:p>
        </p:txBody>
      </p:sp>
      <p:sp>
        <p:nvSpPr>
          <p:cNvPr id="10" name="Rectangle 9">
            <a:extLst>
              <a:ext uri="{FF2B5EF4-FFF2-40B4-BE49-F238E27FC236}">
                <a16:creationId xmlns:a16="http://schemas.microsoft.com/office/drawing/2014/main" xmlns="" id="{FFC10BAD-91D4-334B-82C1-E332D487F8E5}"/>
              </a:ext>
            </a:extLst>
          </p:cNvPr>
          <p:cNvSpPr/>
          <p:nvPr/>
        </p:nvSpPr>
        <p:spPr>
          <a:xfrm>
            <a:off x="379273" y="3846082"/>
            <a:ext cx="3953738" cy="686645"/>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HCL – </a:t>
            </a:r>
            <a:r>
              <a:rPr lang="en-US" sz="2600" dirty="0" err="1"/>
              <a:t>HashiCorp</a:t>
            </a:r>
            <a:r>
              <a:rPr lang="en-US" sz="2600" dirty="0"/>
              <a:t> Language</a:t>
            </a:r>
          </a:p>
        </p:txBody>
      </p:sp>
      <p:sp>
        <p:nvSpPr>
          <p:cNvPr id="12" name="Rectangle 11">
            <a:extLst>
              <a:ext uri="{FF2B5EF4-FFF2-40B4-BE49-F238E27FC236}">
                <a16:creationId xmlns:a16="http://schemas.microsoft.com/office/drawing/2014/main" xmlns="" id="{D4A9258D-7F78-364A-88F5-996653A9CE6F}"/>
              </a:ext>
            </a:extLst>
          </p:cNvPr>
          <p:cNvSpPr/>
          <p:nvPr/>
        </p:nvSpPr>
        <p:spPr>
          <a:xfrm>
            <a:off x="6068290" y="3846082"/>
            <a:ext cx="2493819" cy="686645"/>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Terraform</a:t>
            </a:r>
          </a:p>
        </p:txBody>
      </p:sp>
      <p:cxnSp>
        <p:nvCxnSpPr>
          <p:cNvPr id="14" name="Straight Arrow Connector 13">
            <a:extLst>
              <a:ext uri="{FF2B5EF4-FFF2-40B4-BE49-F238E27FC236}">
                <a16:creationId xmlns:a16="http://schemas.microsoft.com/office/drawing/2014/main" xmlns="" id="{59ECAF25-B7F2-B745-884E-D5EECBBF9F73}"/>
              </a:ext>
            </a:extLst>
          </p:cNvPr>
          <p:cNvCxnSpPr>
            <a:stCxn id="10" idx="3"/>
            <a:endCxn id="12" idx="1"/>
          </p:cNvCxnSpPr>
          <p:nvPr/>
        </p:nvCxnSpPr>
        <p:spPr>
          <a:xfrm>
            <a:off x="4333011" y="4189405"/>
            <a:ext cx="173527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xmlns="" id="{3B696D46-12C3-0D4D-BC02-5D0C78685AF5}"/>
              </a:ext>
            </a:extLst>
          </p:cNvPr>
          <p:cNvCxnSpPr>
            <a:stCxn id="12" idx="3"/>
            <a:endCxn id="5" idx="1"/>
          </p:cNvCxnSpPr>
          <p:nvPr/>
        </p:nvCxnSpPr>
        <p:spPr>
          <a:xfrm flipV="1">
            <a:off x="8562109" y="2465909"/>
            <a:ext cx="2234041" cy="17234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xmlns="" id="{C86B676D-A52F-824C-BF3D-FE6297566438}"/>
              </a:ext>
            </a:extLst>
          </p:cNvPr>
          <p:cNvCxnSpPr>
            <a:stCxn id="12" idx="3"/>
            <a:endCxn id="7" idx="1"/>
          </p:cNvCxnSpPr>
          <p:nvPr/>
        </p:nvCxnSpPr>
        <p:spPr>
          <a:xfrm flipV="1">
            <a:off x="8562109" y="3580566"/>
            <a:ext cx="2234041" cy="6088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xmlns="" id="{AC606647-7E54-C847-9369-DF1069247C96}"/>
              </a:ext>
            </a:extLst>
          </p:cNvPr>
          <p:cNvCxnSpPr>
            <a:stCxn id="12" idx="3"/>
            <a:endCxn id="8" idx="1"/>
          </p:cNvCxnSpPr>
          <p:nvPr/>
        </p:nvCxnSpPr>
        <p:spPr>
          <a:xfrm>
            <a:off x="8562109" y="4189405"/>
            <a:ext cx="2234041" cy="5991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xmlns="" id="{D901121A-2F9F-B243-BF9A-0523F17AEC94}"/>
              </a:ext>
            </a:extLst>
          </p:cNvPr>
          <p:cNvCxnSpPr>
            <a:stCxn id="12" idx="3"/>
            <a:endCxn id="9" idx="1"/>
          </p:cNvCxnSpPr>
          <p:nvPr/>
        </p:nvCxnSpPr>
        <p:spPr>
          <a:xfrm>
            <a:off x="8562109" y="4189405"/>
            <a:ext cx="2234041" cy="17562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3403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ipe(down)">
                                      <p:cBhvr>
                                        <p:cTn id="12" dur="500"/>
                                        <p:tgtEl>
                                          <p:spTgt spid="14"/>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down)">
                                      <p:cBhvr>
                                        <p:cTn id="15" dur="500"/>
                                        <p:tgtEl>
                                          <p:spTgt spid="12"/>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nodeType="click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wipe(down)">
                                      <p:cBhvr>
                                        <p:cTn id="20" dur="500"/>
                                        <p:tgtEl>
                                          <p:spTgt spid="16"/>
                                        </p:tgtEl>
                                      </p:cBhvr>
                                    </p:animEffect>
                                  </p:childTnLst>
                                </p:cTn>
                              </p:par>
                              <p:par>
                                <p:cTn id="21" presetID="22" presetClass="entr" presetSubtype="4"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wipe(down)">
                                      <p:cBhvr>
                                        <p:cTn id="23" dur="500"/>
                                        <p:tgtEl>
                                          <p:spTgt spid="5"/>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nodeType="click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wipe(down)">
                                      <p:cBhvr>
                                        <p:cTn id="28" dur="500"/>
                                        <p:tgtEl>
                                          <p:spTgt spid="18"/>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wipe(down)">
                                      <p:cBhvr>
                                        <p:cTn id="31" dur="500"/>
                                        <p:tgtEl>
                                          <p:spTgt spid="7"/>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4" fill="hold" nodeType="clickEffect">
                                  <p:stCondLst>
                                    <p:cond delay="0"/>
                                  </p:stCondLst>
                                  <p:childTnLst>
                                    <p:set>
                                      <p:cBhvr>
                                        <p:cTn id="35" dur="1" fill="hold">
                                          <p:stCondLst>
                                            <p:cond delay="0"/>
                                          </p:stCondLst>
                                        </p:cTn>
                                        <p:tgtEl>
                                          <p:spTgt spid="20"/>
                                        </p:tgtEl>
                                        <p:attrNameLst>
                                          <p:attrName>style.visibility</p:attrName>
                                        </p:attrNameLst>
                                      </p:cBhvr>
                                      <p:to>
                                        <p:strVal val="visible"/>
                                      </p:to>
                                    </p:set>
                                    <p:animEffect transition="in" filter="wipe(down)">
                                      <p:cBhvr>
                                        <p:cTn id="36" dur="500"/>
                                        <p:tgtEl>
                                          <p:spTgt spid="20"/>
                                        </p:tgtEl>
                                      </p:cBhvr>
                                    </p:animEffect>
                                  </p:childTnLst>
                                </p:cTn>
                              </p:par>
                              <p:par>
                                <p:cTn id="37" presetID="22" presetClass="entr" presetSubtype="4" fill="hold" grpId="0" nodeType="withEffect">
                                  <p:stCondLst>
                                    <p:cond delay="0"/>
                                  </p:stCondLst>
                                  <p:childTnLst>
                                    <p:set>
                                      <p:cBhvr>
                                        <p:cTn id="38" dur="1" fill="hold">
                                          <p:stCondLst>
                                            <p:cond delay="0"/>
                                          </p:stCondLst>
                                        </p:cTn>
                                        <p:tgtEl>
                                          <p:spTgt spid="8"/>
                                        </p:tgtEl>
                                        <p:attrNameLst>
                                          <p:attrName>style.visibility</p:attrName>
                                        </p:attrNameLst>
                                      </p:cBhvr>
                                      <p:to>
                                        <p:strVal val="visible"/>
                                      </p:to>
                                    </p:set>
                                    <p:animEffect transition="in" filter="wipe(down)">
                                      <p:cBhvr>
                                        <p:cTn id="39" dur="500"/>
                                        <p:tgtEl>
                                          <p:spTgt spid="8"/>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4" fill="hold" nodeType="clickEffect">
                                  <p:stCondLst>
                                    <p:cond delay="0"/>
                                  </p:stCondLst>
                                  <p:childTnLst>
                                    <p:set>
                                      <p:cBhvr>
                                        <p:cTn id="43" dur="1" fill="hold">
                                          <p:stCondLst>
                                            <p:cond delay="0"/>
                                          </p:stCondLst>
                                        </p:cTn>
                                        <p:tgtEl>
                                          <p:spTgt spid="22"/>
                                        </p:tgtEl>
                                        <p:attrNameLst>
                                          <p:attrName>style.visibility</p:attrName>
                                        </p:attrNameLst>
                                      </p:cBhvr>
                                      <p:to>
                                        <p:strVal val="visible"/>
                                      </p:to>
                                    </p:set>
                                    <p:animEffect transition="in" filter="wipe(down)">
                                      <p:cBhvr>
                                        <p:cTn id="44" dur="500"/>
                                        <p:tgtEl>
                                          <p:spTgt spid="22"/>
                                        </p:tgtEl>
                                      </p:cBhvr>
                                    </p:animEffect>
                                  </p:childTnLst>
                                </p:cTn>
                              </p:par>
                              <p:par>
                                <p:cTn id="45" presetID="22" presetClass="entr" presetSubtype="4" fill="hold" grpId="0" nodeType="withEffect">
                                  <p:stCondLst>
                                    <p:cond delay="0"/>
                                  </p:stCondLst>
                                  <p:childTnLst>
                                    <p:set>
                                      <p:cBhvr>
                                        <p:cTn id="46" dur="1" fill="hold">
                                          <p:stCondLst>
                                            <p:cond delay="0"/>
                                          </p:stCondLst>
                                        </p:cTn>
                                        <p:tgtEl>
                                          <p:spTgt spid="9"/>
                                        </p:tgtEl>
                                        <p:attrNameLst>
                                          <p:attrName>style.visibility</p:attrName>
                                        </p:attrNameLst>
                                      </p:cBhvr>
                                      <p:to>
                                        <p:strVal val="visible"/>
                                      </p:to>
                                    </p:set>
                                    <p:animEffect transition="in" filter="wipe(down)">
                                      <p:cBhvr>
                                        <p:cTn id="4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P spid="9" grpId="0" animBg="1"/>
      <p:bldP spid="10" grpId="0" animBg="1"/>
      <p:bldP spid="12"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C5A3A74A-A06B-9D4B-940A-0AA074A0D9F0}"/>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4" name="Title 3">
            <a:extLst>
              <a:ext uri="{FF2B5EF4-FFF2-40B4-BE49-F238E27FC236}">
                <a16:creationId xmlns:a16="http://schemas.microsoft.com/office/drawing/2014/main" xmlns="" id="{DFD65C79-7671-814D-A232-105A3CB7DF5A}"/>
              </a:ext>
            </a:extLst>
          </p:cNvPr>
          <p:cNvSpPr>
            <a:spLocks noGrp="1"/>
          </p:cNvSpPr>
          <p:nvPr>
            <p:ph type="title"/>
          </p:nvPr>
        </p:nvSpPr>
        <p:spPr>
          <a:xfrm>
            <a:off x="1005840" y="-106033"/>
            <a:ext cx="12618720" cy="1188851"/>
          </a:xfrm>
        </p:spPr>
        <p:txBody>
          <a:bodyPr>
            <a:normAutofit fontScale="90000"/>
          </a:bodyPr>
          <a:lstStyle/>
          <a:p>
            <a:r>
              <a:rPr lang="en-US" dirty="0"/>
              <a:t>Terraform Language Basics – </a:t>
            </a:r>
            <a:r>
              <a:rPr lang="en-US" dirty="0">
                <a:solidFill>
                  <a:srgbClr val="7030A0"/>
                </a:solidFill>
              </a:rPr>
              <a:t>Configuration Syntax</a:t>
            </a:r>
            <a:endParaRPr lang="en-US" dirty="0"/>
          </a:p>
        </p:txBody>
      </p:sp>
      <p:sp>
        <p:nvSpPr>
          <p:cNvPr id="7" name="Rectangle 6">
            <a:extLst>
              <a:ext uri="{FF2B5EF4-FFF2-40B4-BE49-F238E27FC236}">
                <a16:creationId xmlns:a16="http://schemas.microsoft.com/office/drawing/2014/main" xmlns="" id="{4CBBC29B-DB2E-4448-B170-693A30B7CC64}"/>
              </a:ext>
            </a:extLst>
          </p:cNvPr>
          <p:cNvSpPr/>
          <p:nvPr/>
        </p:nvSpPr>
        <p:spPr>
          <a:xfrm>
            <a:off x="348089" y="4523514"/>
            <a:ext cx="1963883" cy="529937"/>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Block Type</a:t>
            </a:r>
          </a:p>
        </p:txBody>
      </p:sp>
      <p:sp>
        <p:nvSpPr>
          <p:cNvPr id="10" name="Rectangle 9">
            <a:extLst>
              <a:ext uri="{FF2B5EF4-FFF2-40B4-BE49-F238E27FC236}">
                <a16:creationId xmlns:a16="http://schemas.microsoft.com/office/drawing/2014/main" xmlns="" id="{012CED80-C7D6-FE4F-8734-12079E13F279}"/>
              </a:ext>
            </a:extLst>
          </p:cNvPr>
          <p:cNvSpPr/>
          <p:nvPr/>
        </p:nvSpPr>
        <p:spPr>
          <a:xfrm>
            <a:off x="12214512" y="3758043"/>
            <a:ext cx="1963884" cy="529937"/>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Block Labels</a:t>
            </a:r>
          </a:p>
        </p:txBody>
      </p:sp>
      <p:sp>
        <p:nvSpPr>
          <p:cNvPr id="11" name="Rectangle 10">
            <a:extLst>
              <a:ext uri="{FF2B5EF4-FFF2-40B4-BE49-F238E27FC236}">
                <a16:creationId xmlns:a16="http://schemas.microsoft.com/office/drawing/2014/main" xmlns="" id="{9805803E-2383-5049-A7B4-C4A332DB9F28}"/>
              </a:ext>
            </a:extLst>
          </p:cNvPr>
          <p:cNvSpPr/>
          <p:nvPr/>
        </p:nvSpPr>
        <p:spPr>
          <a:xfrm>
            <a:off x="7747576" y="6426362"/>
            <a:ext cx="1963884" cy="529937"/>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Arguments</a:t>
            </a:r>
          </a:p>
        </p:txBody>
      </p:sp>
      <p:sp>
        <p:nvSpPr>
          <p:cNvPr id="21" name="Rectangle 20">
            <a:extLst>
              <a:ext uri="{FF2B5EF4-FFF2-40B4-BE49-F238E27FC236}">
                <a16:creationId xmlns:a16="http://schemas.microsoft.com/office/drawing/2014/main" xmlns="" id="{AAD3738B-2023-0C43-ADA2-6B9C6B72AA8B}"/>
              </a:ext>
            </a:extLst>
          </p:cNvPr>
          <p:cNvSpPr/>
          <p:nvPr/>
        </p:nvSpPr>
        <p:spPr>
          <a:xfrm>
            <a:off x="12214512" y="4569196"/>
            <a:ext cx="2249633" cy="281874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Based on Block Type block labels will be 1 or 2</a:t>
            </a:r>
          </a:p>
          <a:p>
            <a:r>
              <a:rPr lang="en-US" b="1" dirty="0"/>
              <a:t>Example: </a:t>
            </a:r>
            <a:r>
              <a:rPr lang="en-US" dirty="0"/>
              <a:t>Resource – 2 labels</a:t>
            </a:r>
          </a:p>
          <a:p>
            <a:r>
              <a:rPr lang="en-US" dirty="0"/>
              <a:t>Variables – 1 label</a:t>
            </a:r>
          </a:p>
        </p:txBody>
      </p:sp>
      <p:sp>
        <p:nvSpPr>
          <p:cNvPr id="22" name="Rectangle 21">
            <a:extLst>
              <a:ext uri="{FF2B5EF4-FFF2-40B4-BE49-F238E27FC236}">
                <a16:creationId xmlns:a16="http://schemas.microsoft.com/office/drawing/2014/main" xmlns="" id="{F315B4F7-6163-C349-89ED-F2C246E4E792}"/>
              </a:ext>
            </a:extLst>
          </p:cNvPr>
          <p:cNvSpPr/>
          <p:nvPr/>
        </p:nvSpPr>
        <p:spPr>
          <a:xfrm>
            <a:off x="348088" y="5204532"/>
            <a:ext cx="1963883" cy="1061192"/>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Top Level &amp; Block inside Blocks</a:t>
            </a:r>
          </a:p>
        </p:txBody>
      </p:sp>
      <p:sp>
        <p:nvSpPr>
          <p:cNvPr id="23" name="Rectangle 22">
            <a:extLst>
              <a:ext uri="{FF2B5EF4-FFF2-40B4-BE49-F238E27FC236}">
                <a16:creationId xmlns:a16="http://schemas.microsoft.com/office/drawing/2014/main" xmlns="" id="{DE66D795-6D4C-F541-8D30-37DECE0837B6}"/>
              </a:ext>
            </a:extLst>
          </p:cNvPr>
          <p:cNvSpPr/>
          <p:nvPr/>
        </p:nvSpPr>
        <p:spPr>
          <a:xfrm>
            <a:off x="327298" y="6346824"/>
            <a:ext cx="4610462" cy="56111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Top Level Blocks: </a:t>
            </a:r>
            <a:r>
              <a:rPr lang="en-US" dirty="0"/>
              <a:t>resource, provider</a:t>
            </a:r>
          </a:p>
        </p:txBody>
      </p:sp>
      <p:sp>
        <p:nvSpPr>
          <p:cNvPr id="24" name="Rectangle 23">
            <a:extLst>
              <a:ext uri="{FF2B5EF4-FFF2-40B4-BE49-F238E27FC236}">
                <a16:creationId xmlns:a16="http://schemas.microsoft.com/office/drawing/2014/main" xmlns="" id="{928F12F5-F84C-8842-89C2-24028F2D1E9C}"/>
              </a:ext>
            </a:extLst>
          </p:cNvPr>
          <p:cNvSpPr/>
          <p:nvPr/>
        </p:nvSpPr>
        <p:spPr>
          <a:xfrm>
            <a:off x="327298" y="6984566"/>
            <a:ext cx="4610462" cy="56111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Block Inside Block: </a:t>
            </a:r>
            <a:r>
              <a:rPr lang="en-US" dirty="0"/>
              <a:t>provisioners, resource specific blocks like tags </a:t>
            </a:r>
          </a:p>
        </p:txBody>
      </p:sp>
      <p:pic>
        <p:nvPicPr>
          <p:cNvPr id="5" name="Picture 4">
            <a:extLst>
              <a:ext uri="{FF2B5EF4-FFF2-40B4-BE49-F238E27FC236}">
                <a16:creationId xmlns:a16="http://schemas.microsoft.com/office/drawing/2014/main" xmlns="" id="{F7162433-947B-E549-9593-106F34324C5B}"/>
              </a:ext>
            </a:extLst>
          </p:cNvPr>
          <p:cNvPicPr>
            <a:picLocks noChangeAspect="1"/>
          </p:cNvPicPr>
          <p:nvPr/>
        </p:nvPicPr>
        <p:blipFill>
          <a:blip r:embed="rId2"/>
          <a:stretch>
            <a:fillRect/>
          </a:stretch>
        </p:blipFill>
        <p:spPr>
          <a:xfrm>
            <a:off x="2677386" y="1497349"/>
            <a:ext cx="9171710" cy="4521387"/>
          </a:xfrm>
          <a:prstGeom prst="rect">
            <a:avLst/>
          </a:prstGeom>
        </p:spPr>
      </p:pic>
      <p:sp>
        <p:nvSpPr>
          <p:cNvPr id="9" name="Rectangle 8">
            <a:extLst>
              <a:ext uri="{FF2B5EF4-FFF2-40B4-BE49-F238E27FC236}">
                <a16:creationId xmlns:a16="http://schemas.microsoft.com/office/drawing/2014/main" xmlns="" id="{743569C2-0A54-8945-AC4C-809A211C667D}"/>
              </a:ext>
            </a:extLst>
          </p:cNvPr>
          <p:cNvSpPr/>
          <p:nvPr/>
        </p:nvSpPr>
        <p:spPr>
          <a:xfrm>
            <a:off x="2677387" y="4523514"/>
            <a:ext cx="1315880" cy="372577"/>
          </a:xfrm>
          <a:prstGeom prst="rect">
            <a:avLst/>
          </a:prstGeom>
          <a:noFill/>
          <a:ln w="444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xmlns="" id="{BFA7467F-30C3-1845-AB4C-AF5F44C29701}"/>
              </a:ext>
            </a:extLst>
          </p:cNvPr>
          <p:cNvSpPr/>
          <p:nvPr/>
        </p:nvSpPr>
        <p:spPr>
          <a:xfrm>
            <a:off x="4157084" y="4523256"/>
            <a:ext cx="4674400" cy="372577"/>
          </a:xfrm>
          <a:prstGeom prst="rect">
            <a:avLst/>
          </a:prstGeom>
          <a:noFill/>
          <a:ln w="444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xmlns="" id="{704099AC-2DBC-7143-889D-DE0800AACEF3}"/>
              </a:ext>
            </a:extLst>
          </p:cNvPr>
          <p:cNvSpPr/>
          <p:nvPr/>
        </p:nvSpPr>
        <p:spPr>
          <a:xfrm>
            <a:off x="2955246" y="4972465"/>
            <a:ext cx="4792330" cy="756641"/>
          </a:xfrm>
          <a:prstGeom prst="rect">
            <a:avLst/>
          </a:prstGeom>
          <a:noFill/>
          <a:ln w="444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Arrow Connector 16">
            <a:extLst>
              <a:ext uri="{FF2B5EF4-FFF2-40B4-BE49-F238E27FC236}">
                <a16:creationId xmlns:a16="http://schemas.microsoft.com/office/drawing/2014/main" xmlns="" id="{78024F91-981E-AB4B-A22B-120A270DFD9D}"/>
              </a:ext>
            </a:extLst>
          </p:cNvPr>
          <p:cNvCxnSpPr>
            <a:stCxn id="7" idx="3"/>
            <a:endCxn id="9" idx="1"/>
          </p:cNvCxnSpPr>
          <p:nvPr/>
        </p:nvCxnSpPr>
        <p:spPr>
          <a:xfrm flipV="1">
            <a:off x="2311972" y="4709803"/>
            <a:ext cx="365415" cy="78680"/>
          </a:xfrm>
          <a:prstGeom prst="straightConnector1">
            <a:avLst/>
          </a:prstGeom>
          <a:ln w="41275">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xmlns="" id="{9140E1CC-25D1-CB42-BDAA-560155C5144D}"/>
              </a:ext>
            </a:extLst>
          </p:cNvPr>
          <p:cNvCxnSpPr>
            <a:stCxn id="11" idx="0"/>
            <a:endCxn id="26" idx="3"/>
          </p:cNvCxnSpPr>
          <p:nvPr/>
        </p:nvCxnSpPr>
        <p:spPr>
          <a:xfrm flipH="1" flipV="1">
            <a:off x="7747576" y="5350786"/>
            <a:ext cx="981942" cy="1075576"/>
          </a:xfrm>
          <a:prstGeom prst="straightConnector1">
            <a:avLst/>
          </a:prstGeom>
          <a:ln w="41275">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xmlns="" id="{0F580C4E-9635-A84B-9C5F-0FC48435F3DE}"/>
              </a:ext>
            </a:extLst>
          </p:cNvPr>
          <p:cNvCxnSpPr>
            <a:stCxn id="10" idx="1"/>
            <a:endCxn id="25" idx="0"/>
          </p:cNvCxnSpPr>
          <p:nvPr/>
        </p:nvCxnSpPr>
        <p:spPr>
          <a:xfrm flipH="1">
            <a:off x="6494284" y="4023012"/>
            <a:ext cx="5720228" cy="500244"/>
          </a:xfrm>
          <a:prstGeom prst="straightConnector1">
            <a:avLst/>
          </a:prstGeom>
          <a:ln w="41275">
            <a:solidFill>
              <a:srgbClr val="FFC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8566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par>
                                <p:cTn id="8" presetID="22" presetClass="entr" presetSubtype="4"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wipe(down)">
                                      <p:cBhvr>
                                        <p:cTn id="10" dur="500"/>
                                        <p:tgtEl>
                                          <p:spTgt spid="17"/>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wipe(down)">
                                      <p:cBhvr>
                                        <p:cTn id="13" dur="500"/>
                                        <p:tgtEl>
                                          <p:spTgt spid="9"/>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22"/>
                                        </p:tgtEl>
                                        <p:attrNameLst>
                                          <p:attrName>style.visibility</p:attrName>
                                        </p:attrNameLst>
                                      </p:cBhvr>
                                      <p:to>
                                        <p:strVal val="visible"/>
                                      </p:to>
                                    </p:set>
                                    <p:animEffect transition="in" filter="wipe(down)">
                                      <p:cBhvr>
                                        <p:cTn id="18" dur="500"/>
                                        <p:tgtEl>
                                          <p:spTgt spid="22"/>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wipe(down)">
                                      <p:cBhvr>
                                        <p:cTn id="21" dur="500"/>
                                        <p:tgtEl>
                                          <p:spTgt spid="23"/>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24"/>
                                        </p:tgtEl>
                                        <p:attrNameLst>
                                          <p:attrName>style.visibility</p:attrName>
                                        </p:attrNameLst>
                                      </p:cBhvr>
                                      <p:to>
                                        <p:strVal val="visible"/>
                                      </p:to>
                                    </p:set>
                                    <p:animEffect transition="in" filter="wipe(down)">
                                      <p:cBhvr>
                                        <p:cTn id="24" dur="500"/>
                                        <p:tgtEl>
                                          <p:spTgt spid="24"/>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25"/>
                                        </p:tgtEl>
                                        <p:attrNameLst>
                                          <p:attrName>style.visibility</p:attrName>
                                        </p:attrNameLst>
                                      </p:cBhvr>
                                      <p:to>
                                        <p:strVal val="visible"/>
                                      </p:to>
                                    </p:set>
                                    <p:animEffect transition="in" filter="wipe(down)">
                                      <p:cBhvr>
                                        <p:cTn id="29" dur="500"/>
                                        <p:tgtEl>
                                          <p:spTgt spid="25"/>
                                        </p:tgtEl>
                                      </p:cBhvr>
                                    </p:animEffect>
                                  </p:childTnLst>
                                </p:cTn>
                              </p:par>
                              <p:par>
                                <p:cTn id="30" presetID="22" presetClass="entr" presetSubtype="4" fill="hold" nodeType="withEffect">
                                  <p:stCondLst>
                                    <p:cond delay="0"/>
                                  </p:stCondLst>
                                  <p:childTnLst>
                                    <p:set>
                                      <p:cBhvr>
                                        <p:cTn id="31" dur="1" fill="hold">
                                          <p:stCondLst>
                                            <p:cond delay="0"/>
                                          </p:stCondLst>
                                        </p:cTn>
                                        <p:tgtEl>
                                          <p:spTgt spid="29"/>
                                        </p:tgtEl>
                                        <p:attrNameLst>
                                          <p:attrName>style.visibility</p:attrName>
                                        </p:attrNameLst>
                                      </p:cBhvr>
                                      <p:to>
                                        <p:strVal val="visible"/>
                                      </p:to>
                                    </p:set>
                                    <p:animEffect transition="in" filter="wipe(down)">
                                      <p:cBhvr>
                                        <p:cTn id="32" dur="500"/>
                                        <p:tgtEl>
                                          <p:spTgt spid="29"/>
                                        </p:tgtEl>
                                      </p:cBhvr>
                                    </p:animEffect>
                                  </p:childTnLst>
                                </p:cTn>
                              </p:par>
                              <p:par>
                                <p:cTn id="33" presetID="22" presetClass="entr" presetSubtype="4" fill="hold" grpId="0" nodeType="with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wipe(down)">
                                      <p:cBhvr>
                                        <p:cTn id="35" dur="500"/>
                                        <p:tgtEl>
                                          <p:spTgt spid="10"/>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grpId="0" nodeType="clickEffect">
                                  <p:stCondLst>
                                    <p:cond delay="0"/>
                                  </p:stCondLst>
                                  <p:childTnLst>
                                    <p:set>
                                      <p:cBhvr>
                                        <p:cTn id="39" dur="1" fill="hold">
                                          <p:stCondLst>
                                            <p:cond delay="0"/>
                                          </p:stCondLst>
                                        </p:cTn>
                                        <p:tgtEl>
                                          <p:spTgt spid="21"/>
                                        </p:tgtEl>
                                        <p:attrNameLst>
                                          <p:attrName>style.visibility</p:attrName>
                                        </p:attrNameLst>
                                      </p:cBhvr>
                                      <p:to>
                                        <p:strVal val="visible"/>
                                      </p:to>
                                    </p:set>
                                    <p:animEffect transition="in" filter="wipe(down)">
                                      <p:cBhvr>
                                        <p:cTn id="40" dur="500"/>
                                        <p:tgtEl>
                                          <p:spTgt spid="21"/>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nodeType="clickEffect">
                                  <p:stCondLst>
                                    <p:cond delay="0"/>
                                  </p:stCondLst>
                                  <p:childTnLst>
                                    <p:set>
                                      <p:cBhvr>
                                        <p:cTn id="44" dur="1" fill="hold">
                                          <p:stCondLst>
                                            <p:cond delay="0"/>
                                          </p:stCondLst>
                                        </p:cTn>
                                        <p:tgtEl>
                                          <p:spTgt spid="27"/>
                                        </p:tgtEl>
                                        <p:attrNameLst>
                                          <p:attrName>style.visibility</p:attrName>
                                        </p:attrNameLst>
                                      </p:cBhvr>
                                      <p:to>
                                        <p:strVal val="visible"/>
                                      </p:to>
                                    </p:set>
                                    <p:animEffect transition="in" filter="wipe(down)">
                                      <p:cBhvr>
                                        <p:cTn id="45" dur="500"/>
                                        <p:tgtEl>
                                          <p:spTgt spid="27"/>
                                        </p:tgtEl>
                                      </p:cBhvr>
                                    </p:animEffect>
                                  </p:childTnLst>
                                </p:cTn>
                              </p:par>
                              <p:par>
                                <p:cTn id="46" presetID="22" presetClass="entr" presetSubtype="4" fill="hold" grpId="0" nodeType="withEffect">
                                  <p:stCondLst>
                                    <p:cond delay="0"/>
                                  </p:stCondLst>
                                  <p:childTnLst>
                                    <p:set>
                                      <p:cBhvr>
                                        <p:cTn id="47" dur="1" fill="hold">
                                          <p:stCondLst>
                                            <p:cond delay="0"/>
                                          </p:stCondLst>
                                        </p:cTn>
                                        <p:tgtEl>
                                          <p:spTgt spid="11"/>
                                        </p:tgtEl>
                                        <p:attrNameLst>
                                          <p:attrName>style.visibility</p:attrName>
                                        </p:attrNameLst>
                                      </p:cBhvr>
                                      <p:to>
                                        <p:strVal val="visible"/>
                                      </p:to>
                                    </p:set>
                                    <p:animEffect transition="in" filter="wipe(down)">
                                      <p:cBhvr>
                                        <p:cTn id="48" dur="500"/>
                                        <p:tgtEl>
                                          <p:spTgt spid="11"/>
                                        </p:tgtEl>
                                      </p:cBhvr>
                                    </p:animEffect>
                                  </p:childTnLst>
                                </p:cTn>
                              </p:par>
                              <p:par>
                                <p:cTn id="49" presetID="22" presetClass="entr" presetSubtype="4" fill="hold" grpId="0" nodeType="withEffect">
                                  <p:stCondLst>
                                    <p:cond delay="0"/>
                                  </p:stCondLst>
                                  <p:childTnLst>
                                    <p:set>
                                      <p:cBhvr>
                                        <p:cTn id="50" dur="1" fill="hold">
                                          <p:stCondLst>
                                            <p:cond delay="0"/>
                                          </p:stCondLst>
                                        </p:cTn>
                                        <p:tgtEl>
                                          <p:spTgt spid="26"/>
                                        </p:tgtEl>
                                        <p:attrNameLst>
                                          <p:attrName>style.visibility</p:attrName>
                                        </p:attrNameLst>
                                      </p:cBhvr>
                                      <p:to>
                                        <p:strVal val="visible"/>
                                      </p:to>
                                    </p:set>
                                    <p:animEffect transition="in" filter="wipe(down)">
                                      <p:cBhvr>
                                        <p:cTn id="51"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P spid="11" grpId="0" animBg="1"/>
      <p:bldP spid="21" grpId="0" animBg="1"/>
      <p:bldP spid="22" grpId="0" animBg="1"/>
      <p:bldP spid="23" grpId="0" animBg="1"/>
      <p:bldP spid="24" grpId="0" animBg="1"/>
      <p:bldP spid="9" grpId="0" animBg="1"/>
      <p:bldP spid="25" grpId="0" animBg="1"/>
      <p:bldP spid="2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C5A3A74A-A06B-9D4B-940A-0AA074A0D9F0}"/>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4" name="Title 3">
            <a:extLst>
              <a:ext uri="{FF2B5EF4-FFF2-40B4-BE49-F238E27FC236}">
                <a16:creationId xmlns:a16="http://schemas.microsoft.com/office/drawing/2014/main" xmlns="" id="{DFD65C79-7671-814D-A232-105A3CB7DF5A}"/>
              </a:ext>
            </a:extLst>
          </p:cNvPr>
          <p:cNvSpPr>
            <a:spLocks noGrp="1"/>
          </p:cNvSpPr>
          <p:nvPr>
            <p:ph type="title"/>
          </p:nvPr>
        </p:nvSpPr>
        <p:spPr>
          <a:xfrm>
            <a:off x="1005840" y="-106033"/>
            <a:ext cx="12618720" cy="1188851"/>
          </a:xfrm>
        </p:spPr>
        <p:txBody>
          <a:bodyPr>
            <a:normAutofit fontScale="90000"/>
          </a:bodyPr>
          <a:lstStyle/>
          <a:p>
            <a:r>
              <a:rPr lang="en-US" dirty="0"/>
              <a:t>Terraform Language Basics – </a:t>
            </a:r>
            <a:r>
              <a:rPr lang="en-US" dirty="0">
                <a:solidFill>
                  <a:srgbClr val="7030A0"/>
                </a:solidFill>
              </a:rPr>
              <a:t>Configuration Syntax</a:t>
            </a:r>
            <a:endParaRPr lang="en-US" dirty="0"/>
          </a:p>
        </p:txBody>
      </p:sp>
      <p:sp>
        <p:nvSpPr>
          <p:cNvPr id="11" name="Rectangle 10">
            <a:extLst>
              <a:ext uri="{FF2B5EF4-FFF2-40B4-BE49-F238E27FC236}">
                <a16:creationId xmlns:a16="http://schemas.microsoft.com/office/drawing/2014/main" xmlns="" id="{9805803E-2383-5049-A7B4-C4A332DB9F28}"/>
              </a:ext>
            </a:extLst>
          </p:cNvPr>
          <p:cNvSpPr/>
          <p:nvPr/>
        </p:nvSpPr>
        <p:spPr>
          <a:xfrm>
            <a:off x="152393" y="4420754"/>
            <a:ext cx="1963884" cy="183919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Argument Name</a:t>
            </a:r>
          </a:p>
          <a:p>
            <a:pPr algn="ctr"/>
            <a:r>
              <a:rPr lang="en-US" dirty="0"/>
              <a:t>[or]</a:t>
            </a:r>
          </a:p>
          <a:p>
            <a:pPr algn="ctr"/>
            <a:r>
              <a:rPr lang="en-US" dirty="0"/>
              <a:t>Identifier</a:t>
            </a:r>
          </a:p>
        </p:txBody>
      </p:sp>
      <p:sp>
        <p:nvSpPr>
          <p:cNvPr id="12" name="Rectangle 11">
            <a:extLst>
              <a:ext uri="{FF2B5EF4-FFF2-40B4-BE49-F238E27FC236}">
                <a16:creationId xmlns:a16="http://schemas.microsoft.com/office/drawing/2014/main" xmlns="" id="{4FAC771F-5AD7-EE4C-BA33-21C7018B8552}"/>
              </a:ext>
            </a:extLst>
          </p:cNvPr>
          <p:cNvSpPr/>
          <p:nvPr/>
        </p:nvSpPr>
        <p:spPr>
          <a:xfrm>
            <a:off x="12516423" y="4639540"/>
            <a:ext cx="1963884" cy="183919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Argument Value</a:t>
            </a:r>
          </a:p>
          <a:p>
            <a:pPr algn="ctr"/>
            <a:r>
              <a:rPr lang="en-US" dirty="0"/>
              <a:t>[or]</a:t>
            </a:r>
          </a:p>
          <a:p>
            <a:pPr algn="ctr"/>
            <a:r>
              <a:rPr lang="en-US" dirty="0"/>
              <a:t>Expression</a:t>
            </a:r>
          </a:p>
        </p:txBody>
      </p:sp>
      <p:pic>
        <p:nvPicPr>
          <p:cNvPr id="13" name="Picture 12">
            <a:extLst>
              <a:ext uri="{FF2B5EF4-FFF2-40B4-BE49-F238E27FC236}">
                <a16:creationId xmlns:a16="http://schemas.microsoft.com/office/drawing/2014/main" xmlns="" id="{3E92F887-7238-4443-8B3D-9081434337B3}"/>
              </a:ext>
            </a:extLst>
          </p:cNvPr>
          <p:cNvPicPr>
            <a:picLocks noChangeAspect="1"/>
          </p:cNvPicPr>
          <p:nvPr/>
        </p:nvPicPr>
        <p:blipFill>
          <a:blip r:embed="rId2"/>
          <a:stretch>
            <a:fillRect/>
          </a:stretch>
        </p:blipFill>
        <p:spPr>
          <a:xfrm>
            <a:off x="2730495" y="1738558"/>
            <a:ext cx="9171710" cy="4521387"/>
          </a:xfrm>
          <a:prstGeom prst="rect">
            <a:avLst/>
          </a:prstGeom>
        </p:spPr>
      </p:pic>
      <p:sp>
        <p:nvSpPr>
          <p:cNvPr id="5" name="Rectangle 4">
            <a:extLst>
              <a:ext uri="{FF2B5EF4-FFF2-40B4-BE49-F238E27FC236}">
                <a16:creationId xmlns:a16="http://schemas.microsoft.com/office/drawing/2014/main" xmlns="" id="{EF8668AB-DB74-1E4C-9F84-39F4F60593E4}"/>
              </a:ext>
            </a:extLst>
          </p:cNvPr>
          <p:cNvSpPr/>
          <p:nvPr/>
        </p:nvSpPr>
        <p:spPr>
          <a:xfrm>
            <a:off x="2922432" y="5127585"/>
            <a:ext cx="1273215" cy="787078"/>
          </a:xfrm>
          <a:prstGeom prst="rect">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xmlns="" id="{B2B42489-1C6B-074C-9476-0A2288D8C97C}"/>
              </a:ext>
            </a:extLst>
          </p:cNvPr>
          <p:cNvSpPr/>
          <p:nvPr/>
        </p:nvSpPr>
        <p:spPr>
          <a:xfrm>
            <a:off x="4315341" y="5127585"/>
            <a:ext cx="3308430" cy="787078"/>
          </a:xfrm>
          <a:prstGeom prst="rect">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xmlns="" id="{D47486BB-0BE3-F748-AD33-AD51B14F7B0E}"/>
              </a:ext>
            </a:extLst>
          </p:cNvPr>
          <p:cNvCxnSpPr>
            <a:stCxn id="11" idx="3"/>
            <a:endCxn id="5" idx="1"/>
          </p:cNvCxnSpPr>
          <p:nvPr/>
        </p:nvCxnSpPr>
        <p:spPr>
          <a:xfrm>
            <a:off x="2116277" y="5340350"/>
            <a:ext cx="806155" cy="180774"/>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xmlns="" id="{9D075508-495D-DB41-B817-509CA14EAD0B}"/>
              </a:ext>
            </a:extLst>
          </p:cNvPr>
          <p:cNvCxnSpPr>
            <a:stCxn id="12" idx="1"/>
          </p:cNvCxnSpPr>
          <p:nvPr/>
        </p:nvCxnSpPr>
        <p:spPr>
          <a:xfrm flipH="1" flipV="1">
            <a:off x="7623771" y="5559135"/>
            <a:ext cx="4892652" cy="1"/>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7801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down)">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wipe(down)">
                                      <p:cBhvr>
                                        <p:cTn id="15" dur="500"/>
                                        <p:tgtEl>
                                          <p:spTgt spid="15"/>
                                        </p:tgtEl>
                                      </p:cBhvr>
                                    </p:animEffect>
                                  </p:childTnLst>
                                </p:cTn>
                              </p:par>
                              <p:par>
                                <p:cTn id="16" presetID="22" presetClass="entr" presetSubtype="4" fill="hold"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wipe(down)">
                                      <p:cBhvr>
                                        <p:cTn id="18" dur="500"/>
                                        <p:tgtEl>
                                          <p:spTgt spid="17"/>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wipe(down)">
                                      <p:cBhvr>
                                        <p:cTn id="2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5" grpId="0" animBg="1"/>
      <p:bldP spid="1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8EBD085C-E66D-A241-81FF-EE5DBB7633CD}"/>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4" name="Title 3">
            <a:extLst>
              <a:ext uri="{FF2B5EF4-FFF2-40B4-BE49-F238E27FC236}">
                <a16:creationId xmlns:a16="http://schemas.microsoft.com/office/drawing/2014/main" xmlns="" id="{64E5DDBC-D0DC-F24A-904B-188BD0194A23}"/>
              </a:ext>
            </a:extLst>
          </p:cNvPr>
          <p:cNvSpPr>
            <a:spLocks noGrp="1"/>
          </p:cNvSpPr>
          <p:nvPr>
            <p:ph type="title"/>
          </p:nvPr>
        </p:nvSpPr>
        <p:spPr>
          <a:xfrm>
            <a:off x="180871" y="2618642"/>
            <a:ext cx="13665757" cy="1818752"/>
          </a:xfrm>
        </p:spPr>
        <p:txBody>
          <a:bodyPr>
            <a:noAutofit/>
          </a:bodyPr>
          <a:lstStyle/>
          <a:p>
            <a:r>
              <a:rPr lang="en-US" sz="7500" b="1" dirty="0"/>
              <a:t>What is Infrastructure as Code ?</a:t>
            </a:r>
          </a:p>
        </p:txBody>
      </p:sp>
    </p:spTree>
    <p:extLst>
      <p:ext uri="{BB962C8B-B14F-4D97-AF65-F5344CB8AC3E}">
        <p14:creationId xmlns:p14="http://schemas.microsoft.com/office/powerpoint/2010/main" val="77767301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2CBB7A28-F196-CD49-815D-EA4C9FA670E8}"/>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4" name="Title 3">
            <a:extLst>
              <a:ext uri="{FF2B5EF4-FFF2-40B4-BE49-F238E27FC236}">
                <a16:creationId xmlns:a16="http://schemas.microsoft.com/office/drawing/2014/main" xmlns="" id="{B27D2E22-0B1D-314F-B58F-84B112BFD4CA}"/>
              </a:ext>
            </a:extLst>
          </p:cNvPr>
          <p:cNvSpPr>
            <a:spLocks noGrp="1"/>
          </p:cNvSpPr>
          <p:nvPr>
            <p:ph type="title"/>
          </p:nvPr>
        </p:nvSpPr>
        <p:spPr>
          <a:xfrm>
            <a:off x="1005840" y="12560"/>
            <a:ext cx="12618720" cy="1188851"/>
          </a:xfrm>
        </p:spPr>
        <p:txBody>
          <a:bodyPr>
            <a:normAutofit fontScale="90000"/>
          </a:bodyPr>
          <a:lstStyle/>
          <a:p>
            <a:r>
              <a:rPr lang="en-US" dirty="0"/>
              <a:t>Terraform Language Basics – </a:t>
            </a:r>
            <a:r>
              <a:rPr lang="en-US" dirty="0">
                <a:solidFill>
                  <a:srgbClr val="7030A0"/>
                </a:solidFill>
              </a:rPr>
              <a:t>Configuration Syntax</a:t>
            </a:r>
            <a:endParaRPr lang="en-US" dirty="0"/>
          </a:p>
        </p:txBody>
      </p:sp>
      <p:sp>
        <p:nvSpPr>
          <p:cNvPr id="6" name="Rectangle 5">
            <a:extLst>
              <a:ext uri="{FF2B5EF4-FFF2-40B4-BE49-F238E27FC236}">
                <a16:creationId xmlns:a16="http://schemas.microsoft.com/office/drawing/2014/main" xmlns="" id="{673A1A5B-82F0-884A-B34C-9075ADD8D069}"/>
              </a:ext>
            </a:extLst>
          </p:cNvPr>
          <p:cNvSpPr/>
          <p:nvPr/>
        </p:nvSpPr>
        <p:spPr>
          <a:xfrm>
            <a:off x="4301836" y="1401493"/>
            <a:ext cx="9322724" cy="79616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Single Line Comments with # or //</a:t>
            </a:r>
          </a:p>
        </p:txBody>
      </p:sp>
      <p:sp>
        <p:nvSpPr>
          <p:cNvPr id="11" name="Rectangle 10">
            <a:extLst>
              <a:ext uri="{FF2B5EF4-FFF2-40B4-BE49-F238E27FC236}">
                <a16:creationId xmlns:a16="http://schemas.microsoft.com/office/drawing/2014/main" xmlns="" id="{D296A8AA-B812-7643-8140-1B8964AF7BEF}"/>
              </a:ext>
            </a:extLst>
          </p:cNvPr>
          <p:cNvSpPr/>
          <p:nvPr/>
        </p:nvSpPr>
        <p:spPr>
          <a:xfrm>
            <a:off x="93518" y="3331135"/>
            <a:ext cx="2493818" cy="106422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Multi-line comment</a:t>
            </a:r>
          </a:p>
        </p:txBody>
      </p:sp>
      <p:pic>
        <p:nvPicPr>
          <p:cNvPr id="3" name="Picture 2">
            <a:extLst>
              <a:ext uri="{FF2B5EF4-FFF2-40B4-BE49-F238E27FC236}">
                <a16:creationId xmlns:a16="http://schemas.microsoft.com/office/drawing/2014/main" xmlns="" id="{3450C9AB-4D7C-8B4E-96ED-82FC3F478049}"/>
              </a:ext>
            </a:extLst>
          </p:cNvPr>
          <p:cNvPicPr>
            <a:picLocks noChangeAspect="1"/>
          </p:cNvPicPr>
          <p:nvPr/>
        </p:nvPicPr>
        <p:blipFill>
          <a:blip r:embed="rId2"/>
          <a:stretch>
            <a:fillRect/>
          </a:stretch>
        </p:blipFill>
        <p:spPr>
          <a:xfrm>
            <a:off x="2939970" y="2891792"/>
            <a:ext cx="11412638" cy="4155282"/>
          </a:xfrm>
          <a:prstGeom prst="rect">
            <a:avLst/>
          </a:prstGeom>
        </p:spPr>
      </p:pic>
      <p:sp>
        <p:nvSpPr>
          <p:cNvPr id="7" name="Rectangle 6">
            <a:extLst>
              <a:ext uri="{FF2B5EF4-FFF2-40B4-BE49-F238E27FC236}">
                <a16:creationId xmlns:a16="http://schemas.microsoft.com/office/drawing/2014/main" xmlns="" id="{F9B19954-0799-BF47-A366-8CB57ED1B8CC}"/>
              </a:ext>
            </a:extLst>
          </p:cNvPr>
          <p:cNvSpPr/>
          <p:nvPr/>
        </p:nvSpPr>
        <p:spPr>
          <a:xfrm>
            <a:off x="2939970" y="2997843"/>
            <a:ext cx="4502552" cy="428264"/>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xmlns="" id="{D033E2EB-C16A-FA4E-9D70-3ABC9EAEDAE8}"/>
              </a:ext>
            </a:extLst>
          </p:cNvPr>
          <p:cNvSpPr/>
          <p:nvPr/>
        </p:nvSpPr>
        <p:spPr>
          <a:xfrm>
            <a:off x="10127848" y="3383221"/>
            <a:ext cx="4085863" cy="428264"/>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xmlns="" id="{45ED19ED-D2AA-3A42-8B28-99E63F981533}"/>
              </a:ext>
            </a:extLst>
          </p:cNvPr>
          <p:cNvSpPr/>
          <p:nvPr/>
        </p:nvSpPr>
        <p:spPr>
          <a:xfrm>
            <a:off x="3022921" y="5022457"/>
            <a:ext cx="4085863" cy="1876053"/>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Arrow Connector 14">
            <a:extLst>
              <a:ext uri="{FF2B5EF4-FFF2-40B4-BE49-F238E27FC236}">
                <a16:creationId xmlns:a16="http://schemas.microsoft.com/office/drawing/2014/main" xmlns="" id="{1FA06AD5-3148-AE41-9745-F4F58EF218C6}"/>
              </a:ext>
            </a:extLst>
          </p:cNvPr>
          <p:cNvCxnSpPr>
            <a:cxnSpLocks/>
            <a:stCxn id="6" idx="2"/>
            <a:endCxn id="7" idx="0"/>
          </p:cNvCxnSpPr>
          <p:nvPr/>
        </p:nvCxnSpPr>
        <p:spPr>
          <a:xfrm flipH="1">
            <a:off x="5191246" y="2197659"/>
            <a:ext cx="3771952" cy="800184"/>
          </a:xfrm>
          <a:prstGeom prst="straightConnector1">
            <a:avLst/>
          </a:prstGeom>
          <a:ln w="47625">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xmlns="" id="{69BDDAB2-6854-1849-A613-2AC7AA4C3AE1}"/>
              </a:ext>
            </a:extLst>
          </p:cNvPr>
          <p:cNvCxnSpPr>
            <a:cxnSpLocks/>
            <a:stCxn id="6" idx="2"/>
            <a:endCxn id="12" idx="0"/>
          </p:cNvCxnSpPr>
          <p:nvPr/>
        </p:nvCxnSpPr>
        <p:spPr>
          <a:xfrm>
            <a:off x="8963198" y="2197659"/>
            <a:ext cx="3207582" cy="1185562"/>
          </a:xfrm>
          <a:prstGeom prst="straightConnector1">
            <a:avLst/>
          </a:prstGeom>
          <a:ln w="47625">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Elbow Connector 18">
            <a:extLst>
              <a:ext uri="{FF2B5EF4-FFF2-40B4-BE49-F238E27FC236}">
                <a16:creationId xmlns:a16="http://schemas.microsoft.com/office/drawing/2014/main" xmlns="" id="{0073473D-73C6-C545-9099-D7CF45D0B710}"/>
              </a:ext>
            </a:extLst>
          </p:cNvPr>
          <p:cNvCxnSpPr>
            <a:stCxn id="11" idx="2"/>
          </p:cNvCxnSpPr>
          <p:nvPr/>
        </p:nvCxnSpPr>
        <p:spPr>
          <a:xfrm rot="16200000" flipH="1">
            <a:off x="1363381" y="4372401"/>
            <a:ext cx="1636587" cy="1682494"/>
          </a:xfrm>
          <a:prstGeom prst="bentConnector2">
            <a:avLst/>
          </a:prstGeom>
          <a:ln w="47625">
            <a:solidFill>
              <a:srgbClr val="FFC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95778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par>
                                <p:cTn id="8" presetID="22" presetClass="entr" presetSubtype="4"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wipe(down)">
                                      <p:cBhvr>
                                        <p:cTn id="10" dur="500"/>
                                        <p:tgtEl>
                                          <p:spTgt spid="15"/>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down)">
                                      <p:cBhvr>
                                        <p:cTn id="13" dur="5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nodeType="click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wipe(down)">
                                      <p:cBhvr>
                                        <p:cTn id="18" dur="500"/>
                                        <p:tgtEl>
                                          <p:spTgt spid="17"/>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wipe(down)">
                                      <p:cBhvr>
                                        <p:cTn id="21" dur="500"/>
                                        <p:tgtEl>
                                          <p:spTgt spid="12"/>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grpId="0" nodeType="click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wipe(down)">
                                      <p:cBhvr>
                                        <p:cTn id="26" dur="500"/>
                                        <p:tgtEl>
                                          <p:spTgt spid="11"/>
                                        </p:tgtEl>
                                      </p:cBhvr>
                                    </p:animEffect>
                                  </p:childTnLst>
                                </p:cTn>
                              </p:par>
                              <p:par>
                                <p:cTn id="27" presetID="22" presetClass="entr" presetSubtype="4" fill="hold" nodeType="withEffect">
                                  <p:stCondLst>
                                    <p:cond delay="0"/>
                                  </p:stCondLst>
                                  <p:childTnLst>
                                    <p:set>
                                      <p:cBhvr>
                                        <p:cTn id="28" dur="1" fill="hold">
                                          <p:stCondLst>
                                            <p:cond delay="0"/>
                                          </p:stCondLst>
                                        </p:cTn>
                                        <p:tgtEl>
                                          <p:spTgt spid="19"/>
                                        </p:tgtEl>
                                        <p:attrNameLst>
                                          <p:attrName>style.visibility</p:attrName>
                                        </p:attrNameLst>
                                      </p:cBhvr>
                                      <p:to>
                                        <p:strVal val="visible"/>
                                      </p:to>
                                    </p:set>
                                    <p:animEffect transition="in" filter="wipe(down)">
                                      <p:cBhvr>
                                        <p:cTn id="29" dur="500"/>
                                        <p:tgtEl>
                                          <p:spTgt spid="19"/>
                                        </p:tgtEl>
                                      </p:cBhvr>
                                    </p:animEffect>
                                  </p:childTnLst>
                                </p:cTn>
                              </p:par>
                              <p:par>
                                <p:cTn id="30" presetID="22" presetClass="entr" presetSubtype="4" fill="hold" grpId="0" nodeType="with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wipe(down)">
                                      <p:cBhvr>
                                        <p:cTn id="3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1" grpId="0" animBg="1"/>
      <p:bldP spid="7" grpId="0" animBg="1"/>
      <p:bldP spid="12" grpId="0" animBg="1"/>
      <p:bldP spid="14"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DFC97CF5-77BF-7B47-91AD-D8EB7E2CBDD7}"/>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5" name="Rectangle 4">
            <a:extLst>
              <a:ext uri="{FF2B5EF4-FFF2-40B4-BE49-F238E27FC236}">
                <a16:creationId xmlns:a16="http://schemas.microsoft.com/office/drawing/2014/main" xmlns="" id="{6A17F0CC-B0B4-9945-B850-90D349F1826C}"/>
              </a:ext>
            </a:extLst>
          </p:cNvPr>
          <p:cNvSpPr/>
          <p:nvPr/>
        </p:nvSpPr>
        <p:spPr>
          <a:xfrm>
            <a:off x="426026" y="3330199"/>
            <a:ext cx="3813467" cy="79707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Terraform Block</a:t>
            </a:r>
          </a:p>
        </p:txBody>
      </p:sp>
      <p:sp>
        <p:nvSpPr>
          <p:cNvPr id="6" name="Rectangle 5">
            <a:extLst>
              <a:ext uri="{FF2B5EF4-FFF2-40B4-BE49-F238E27FC236}">
                <a16:creationId xmlns:a16="http://schemas.microsoft.com/office/drawing/2014/main" xmlns="" id="{C939CE44-617D-AF43-9595-F3D0EE3960FC}"/>
              </a:ext>
            </a:extLst>
          </p:cNvPr>
          <p:cNvSpPr/>
          <p:nvPr/>
        </p:nvSpPr>
        <p:spPr>
          <a:xfrm>
            <a:off x="426026" y="4253302"/>
            <a:ext cx="3813467" cy="79707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Providers Block</a:t>
            </a:r>
          </a:p>
        </p:txBody>
      </p:sp>
      <p:sp>
        <p:nvSpPr>
          <p:cNvPr id="7" name="Rectangle 6">
            <a:extLst>
              <a:ext uri="{FF2B5EF4-FFF2-40B4-BE49-F238E27FC236}">
                <a16:creationId xmlns:a16="http://schemas.microsoft.com/office/drawing/2014/main" xmlns="" id="{DF0DE979-CE3B-9C4F-8C23-BB498B00FB6A}"/>
              </a:ext>
            </a:extLst>
          </p:cNvPr>
          <p:cNvSpPr/>
          <p:nvPr/>
        </p:nvSpPr>
        <p:spPr>
          <a:xfrm>
            <a:off x="426026" y="5176405"/>
            <a:ext cx="3813467" cy="79707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Resources Block</a:t>
            </a:r>
          </a:p>
        </p:txBody>
      </p:sp>
      <p:sp>
        <p:nvSpPr>
          <p:cNvPr id="8" name="Rectangle 7">
            <a:extLst>
              <a:ext uri="{FF2B5EF4-FFF2-40B4-BE49-F238E27FC236}">
                <a16:creationId xmlns:a16="http://schemas.microsoft.com/office/drawing/2014/main" xmlns="" id="{BF401727-2908-A54C-81CE-02C05B47DD94}"/>
              </a:ext>
            </a:extLst>
          </p:cNvPr>
          <p:cNvSpPr/>
          <p:nvPr/>
        </p:nvSpPr>
        <p:spPr>
          <a:xfrm>
            <a:off x="5408466" y="3330199"/>
            <a:ext cx="3813467" cy="79707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Input Variables Block</a:t>
            </a:r>
          </a:p>
        </p:txBody>
      </p:sp>
      <p:sp>
        <p:nvSpPr>
          <p:cNvPr id="9" name="Rectangle 8">
            <a:extLst>
              <a:ext uri="{FF2B5EF4-FFF2-40B4-BE49-F238E27FC236}">
                <a16:creationId xmlns:a16="http://schemas.microsoft.com/office/drawing/2014/main" xmlns="" id="{384D1473-861D-AA44-BCEC-2DE3399A7990}"/>
              </a:ext>
            </a:extLst>
          </p:cNvPr>
          <p:cNvSpPr/>
          <p:nvPr/>
        </p:nvSpPr>
        <p:spPr>
          <a:xfrm>
            <a:off x="5408466" y="4253302"/>
            <a:ext cx="3813467" cy="79707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Output Values Block</a:t>
            </a:r>
          </a:p>
        </p:txBody>
      </p:sp>
      <p:sp>
        <p:nvSpPr>
          <p:cNvPr id="10" name="Rectangle 9">
            <a:extLst>
              <a:ext uri="{FF2B5EF4-FFF2-40B4-BE49-F238E27FC236}">
                <a16:creationId xmlns:a16="http://schemas.microsoft.com/office/drawing/2014/main" xmlns="" id="{E12DA805-09B9-0941-82A3-D8A98B0C6120}"/>
              </a:ext>
            </a:extLst>
          </p:cNvPr>
          <p:cNvSpPr/>
          <p:nvPr/>
        </p:nvSpPr>
        <p:spPr>
          <a:xfrm>
            <a:off x="10151917" y="3330199"/>
            <a:ext cx="3813467" cy="797076"/>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Data Sources Block</a:t>
            </a:r>
          </a:p>
        </p:txBody>
      </p:sp>
      <p:sp>
        <p:nvSpPr>
          <p:cNvPr id="11" name="Rectangle 10">
            <a:extLst>
              <a:ext uri="{FF2B5EF4-FFF2-40B4-BE49-F238E27FC236}">
                <a16:creationId xmlns:a16="http://schemas.microsoft.com/office/drawing/2014/main" xmlns="" id="{04EB61BA-D1DF-8948-9C14-2D2AD5D3EA36}"/>
              </a:ext>
            </a:extLst>
          </p:cNvPr>
          <p:cNvSpPr/>
          <p:nvPr/>
        </p:nvSpPr>
        <p:spPr>
          <a:xfrm>
            <a:off x="10151917" y="4253302"/>
            <a:ext cx="3813467" cy="797076"/>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Modules Block</a:t>
            </a:r>
          </a:p>
        </p:txBody>
      </p:sp>
      <p:sp>
        <p:nvSpPr>
          <p:cNvPr id="12" name="Rectangle 11">
            <a:extLst>
              <a:ext uri="{FF2B5EF4-FFF2-40B4-BE49-F238E27FC236}">
                <a16:creationId xmlns:a16="http://schemas.microsoft.com/office/drawing/2014/main" xmlns="" id="{40495506-92F1-3444-B32F-0C72D0A5AFDE}"/>
              </a:ext>
            </a:extLst>
          </p:cNvPr>
          <p:cNvSpPr/>
          <p:nvPr/>
        </p:nvSpPr>
        <p:spPr>
          <a:xfrm>
            <a:off x="5408465" y="5218365"/>
            <a:ext cx="3813467" cy="79707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Local Values Block</a:t>
            </a:r>
          </a:p>
        </p:txBody>
      </p:sp>
      <p:sp>
        <p:nvSpPr>
          <p:cNvPr id="15" name="Oval 14">
            <a:extLst>
              <a:ext uri="{FF2B5EF4-FFF2-40B4-BE49-F238E27FC236}">
                <a16:creationId xmlns:a16="http://schemas.microsoft.com/office/drawing/2014/main" xmlns="" id="{962044BA-0DFF-6C44-BD9F-6ED6A4C2345F}"/>
              </a:ext>
            </a:extLst>
          </p:cNvPr>
          <p:cNvSpPr/>
          <p:nvPr/>
        </p:nvSpPr>
        <p:spPr>
          <a:xfrm>
            <a:off x="5700452" y="184307"/>
            <a:ext cx="3374968" cy="185231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Terraform</a:t>
            </a:r>
          </a:p>
          <a:p>
            <a:pPr algn="ctr"/>
            <a:r>
              <a:rPr lang="en-US" sz="3000" dirty="0"/>
              <a:t>Top-Level</a:t>
            </a:r>
          </a:p>
          <a:p>
            <a:pPr algn="ctr"/>
            <a:r>
              <a:rPr lang="en-US" sz="3000" dirty="0"/>
              <a:t>Blocks</a:t>
            </a:r>
          </a:p>
        </p:txBody>
      </p:sp>
      <p:sp>
        <p:nvSpPr>
          <p:cNvPr id="21" name="Rectangle 20">
            <a:extLst>
              <a:ext uri="{FF2B5EF4-FFF2-40B4-BE49-F238E27FC236}">
                <a16:creationId xmlns:a16="http://schemas.microsoft.com/office/drawing/2014/main" xmlns="" id="{02A76E0A-15E0-B441-A74A-77C4397ABE4F}"/>
              </a:ext>
            </a:extLst>
          </p:cNvPr>
          <p:cNvSpPr/>
          <p:nvPr/>
        </p:nvSpPr>
        <p:spPr>
          <a:xfrm>
            <a:off x="166255" y="3065318"/>
            <a:ext cx="4312226" cy="3622598"/>
          </a:xfrm>
          <a:prstGeom prst="rect">
            <a:avLst/>
          </a:prstGeom>
          <a:noFill/>
          <a:ln w="635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xmlns="" id="{4F97CBAE-4361-7544-81D2-15508681D4A3}"/>
              </a:ext>
            </a:extLst>
          </p:cNvPr>
          <p:cNvSpPr txBox="1"/>
          <p:nvPr/>
        </p:nvSpPr>
        <p:spPr>
          <a:xfrm>
            <a:off x="904009" y="6257029"/>
            <a:ext cx="2536528" cy="430887"/>
          </a:xfrm>
          <a:prstGeom prst="rect">
            <a:avLst/>
          </a:prstGeom>
          <a:noFill/>
        </p:spPr>
        <p:txBody>
          <a:bodyPr wrap="none" rtlCol="0">
            <a:spAutoFit/>
          </a:bodyPr>
          <a:lstStyle/>
          <a:p>
            <a:r>
              <a:rPr lang="en-US" b="1" dirty="0">
                <a:solidFill>
                  <a:srgbClr val="0070C0"/>
                </a:solidFill>
              </a:rPr>
              <a:t>Fundamental Blocks</a:t>
            </a:r>
          </a:p>
        </p:txBody>
      </p:sp>
      <p:sp>
        <p:nvSpPr>
          <p:cNvPr id="23" name="Rectangle 22">
            <a:extLst>
              <a:ext uri="{FF2B5EF4-FFF2-40B4-BE49-F238E27FC236}">
                <a16:creationId xmlns:a16="http://schemas.microsoft.com/office/drawing/2014/main" xmlns="" id="{12AF47F6-32D6-564C-BF9A-E787B0EDB53C}"/>
              </a:ext>
            </a:extLst>
          </p:cNvPr>
          <p:cNvSpPr/>
          <p:nvPr/>
        </p:nvSpPr>
        <p:spPr>
          <a:xfrm>
            <a:off x="5159086" y="3065318"/>
            <a:ext cx="4312226" cy="3622598"/>
          </a:xfrm>
          <a:prstGeom prst="rect">
            <a:avLst/>
          </a:prstGeom>
          <a:noFill/>
          <a:ln w="635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xmlns="" id="{DD9E789F-47E4-C849-A74D-708BDF1602BB}"/>
              </a:ext>
            </a:extLst>
          </p:cNvPr>
          <p:cNvSpPr txBox="1"/>
          <p:nvPr/>
        </p:nvSpPr>
        <p:spPr>
          <a:xfrm>
            <a:off x="6338167" y="6274144"/>
            <a:ext cx="1954061" cy="430887"/>
          </a:xfrm>
          <a:prstGeom prst="rect">
            <a:avLst/>
          </a:prstGeom>
          <a:noFill/>
        </p:spPr>
        <p:txBody>
          <a:bodyPr wrap="none" rtlCol="0">
            <a:spAutoFit/>
          </a:bodyPr>
          <a:lstStyle/>
          <a:p>
            <a:r>
              <a:rPr lang="en-US" b="1" dirty="0">
                <a:solidFill>
                  <a:srgbClr val="00B050"/>
                </a:solidFill>
              </a:rPr>
              <a:t>Variable Blocks</a:t>
            </a:r>
          </a:p>
        </p:txBody>
      </p:sp>
      <p:sp>
        <p:nvSpPr>
          <p:cNvPr id="25" name="Rectangle 24">
            <a:extLst>
              <a:ext uri="{FF2B5EF4-FFF2-40B4-BE49-F238E27FC236}">
                <a16:creationId xmlns:a16="http://schemas.microsoft.com/office/drawing/2014/main" xmlns="" id="{AEB9FF7D-2211-144A-882F-6ABCF2E41DE8}"/>
              </a:ext>
            </a:extLst>
          </p:cNvPr>
          <p:cNvSpPr/>
          <p:nvPr/>
        </p:nvSpPr>
        <p:spPr>
          <a:xfrm>
            <a:off x="9963449" y="3048203"/>
            <a:ext cx="4312226" cy="3622598"/>
          </a:xfrm>
          <a:prstGeom prst="rect">
            <a:avLst/>
          </a:prstGeom>
          <a:noFill/>
          <a:ln w="635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xmlns="" id="{FFCF0495-35DB-BE49-A341-13F48AE20781}"/>
              </a:ext>
            </a:extLst>
          </p:cNvPr>
          <p:cNvSpPr txBox="1"/>
          <p:nvPr/>
        </p:nvSpPr>
        <p:spPr>
          <a:xfrm>
            <a:off x="10559259" y="6241616"/>
            <a:ext cx="3406125" cy="430887"/>
          </a:xfrm>
          <a:prstGeom prst="rect">
            <a:avLst/>
          </a:prstGeom>
          <a:noFill/>
        </p:spPr>
        <p:txBody>
          <a:bodyPr wrap="none" rtlCol="0">
            <a:spAutoFit/>
          </a:bodyPr>
          <a:lstStyle/>
          <a:p>
            <a:r>
              <a:rPr lang="en-US" b="1" dirty="0">
                <a:solidFill>
                  <a:srgbClr val="7030A0"/>
                </a:solidFill>
              </a:rPr>
              <a:t>Calling / Referencing Blocks</a:t>
            </a:r>
          </a:p>
        </p:txBody>
      </p:sp>
      <p:cxnSp>
        <p:nvCxnSpPr>
          <p:cNvPr id="28" name="Straight Arrow Connector 27">
            <a:extLst>
              <a:ext uri="{FF2B5EF4-FFF2-40B4-BE49-F238E27FC236}">
                <a16:creationId xmlns:a16="http://schemas.microsoft.com/office/drawing/2014/main" xmlns="" id="{E8C7B6CE-9AEB-5E4F-BAA0-14F2BF991D27}"/>
              </a:ext>
            </a:extLst>
          </p:cNvPr>
          <p:cNvCxnSpPr>
            <a:stCxn id="15" idx="4"/>
            <a:endCxn id="21" idx="0"/>
          </p:cNvCxnSpPr>
          <p:nvPr/>
        </p:nvCxnSpPr>
        <p:spPr>
          <a:xfrm flipH="1">
            <a:off x="2322368" y="2036618"/>
            <a:ext cx="5065568" cy="10287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xmlns="" id="{5D3A0939-42C8-4D47-980E-7A2D3C0605D6}"/>
              </a:ext>
            </a:extLst>
          </p:cNvPr>
          <p:cNvCxnSpPr>
            <a:stCxn id="15" idx="4"/>
            <a:endCxn id="23" idx="0"/>
          </p:cNvCxnSpPr>
          <p:nvPr/>
        </p:nvCxnSpPr>
        <p:spPr>
          <a:xfrm flipH="1">
            <a:off x="7315199" y="2036618"/>
            <a:ext cx="72737" cy="10287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xmlns="" id="{BC240332-61DF-5547-8BA1-C3D974C1D2B6}"/>
              </a:ext>
            </a:extLst>
          </p:cNvPr>
          <p:cNvCxnSpPr>
            <a:stCxn id="15" idx="4"/>
            <a:endCxn id="25" idx="0"/>
          </p:cNvCxnSpPr>
          <p:nvPr/>
        </p:nvCxnSpPr>
        <p:spPr>
          <a:xfrm>
            <a:off x="7387936" y="2036618"/>
            <a:ext cx="4731626" cy="101158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xmlns="" id="{725980DD-1AE8-C44D-B181-45D399D99762}"/>
              </a:ext>
            </a:extLst>
          </p:cNvPr>
          <p:cNvSpPr/>
          <p:nvPr/>
        </p:nvSpPr>
        <p:spPr>
          <a:xfrm>
            <a:off x="166255" y="342900"/>
            <a:ext cx="5242210" cy="1525731"/>
          </a:xfrm>
          <a:prstGeom prst="rect">
            <a:avLst/>
          </a:prstGeom>
          <a:solidFill>
            <a:schemeClr val="accent5">
              <a:lumMod val="20000"/>
              <a:lumOff val="8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a:p>
            <a:r>
              <a:rPr lang="en-IN" b="1" dirty="0">
                <a:solidFill>
                  <a:schemeClr val="tx1"/>
                </a:solidFill>
              </a:rPr>
              <a:t>Terraform</a:t>
            </a:r>
            <a:r>
              <a:rPr lang="en-IN" dirty="0">
                <a:solidFill>
                  <a:schemeClr val="tx1"/>
                </a:solidFill>
              </a:rPr>
              <a:t> language uses a </a:t>
            </a:r>
            <a:r>
              <a:rPr lang="en-IN" dirty="0">
                <a:solidFill>
                  <a:srgbClr val="C00000"/>
                </a:solidFill>
              </a:rPr>
              <a:t>limited</a:t>
            </a:r>
            <a:r>
              <a:rPr lang="en-IN" dirty="0">
                <a:solidFill>
                  <a:schemeClr val="tx1"/>
                </a:solidFill>
              </a:rPr>
              <a:t> number of </a:t>
            </a:r>
            <a:r>
              <a:rPr lang="en-IN" b="1" dirty="0">
                <a:solidFill>
                  <a:srgbClr val="7030A0"/>
                </a:solidFill>
              </a:rPr>
              <a:t>top</a:t>
            </a:r>
            <a:r>
              <a:rPr lang="en-IN" dirty="0">
                <a:solidFill>
                  <a:srgbClr val="7030A0"/>
                </a:solidFill>
              </a:rPr>
              <a:t>-</a:t>
            </a:r>
            <a:r>
              <a:rPr lang="en-IN" b="1" dirty="0">
                <a:solidFill>
                  <a:srgbClr val="7030A0"/>
                </a:solidFill>
              </a:rPr>
              <a:t>level block</a:t>
            </a:r>
            <a:r>
              <a:rPr lang="en-IN" dirty="0">
                <a:solidFill>
                  <a:srgbClr val="7030A0"/>
                </a:solidFill>
              </a:rPr>
              <a:t> </a:t>
            </a:r>
            <a:r>
              <a:rPr lang="en-IN" dirty="0">
                <a:solidFill>
                  <a:schemeClr val="tx1"/>
                </a:solidFill>
              </a:rPr>
              <a:t>types, which are </a:t>
            </a:r>
            <a:r>
              <a:rPr lang="en-IN" b="1" dirty="0">
                <a:solidFill>
                  <a:schemeClr val="tx1"/>
                </a:solidFill>
              </a:rPr>
              <a:t>blocks</a:t>
            </a:r>
            <a:r>
              <a:rPr lang="en-IN" dirty="0">
                <a:solidFill>
                  <a:schemeClr val="tx1"/>
                </a:solidFill>
              </a:rPr>
              <a:t> that can appear </a:t>
            </a:r>
            <a:r>
              <a:rPr lang="en-IN" dirty="0">
                <a:solidFill>
                  <a:srgbClr val="C00000"/>
                </a:solidFill>
              </a:rPr>
              <a:t>outside</a:t>
            </a:r>
            <a:r>
              <a:rPr lang="en-IN" dirty="0">
                <a:solidFill>
                  <a:schemeClr val="tx1"/>
                </a:solidFill>
              </a:rPr>
              <a:t> of any other </a:t>
            </a:r>
            <a:r>
              <a:rPr lang="en-IN" b="1" dirty="0">
                <a:solidFill>
                  <a:schemeClr val="tx1"/>
                </a:solidFill>
              </a:rPr>
              <a:t>block</a:t>
            </a:r>
            <a:r>
              <a:rPr lang="en-IN" dirty="0">
                <a:solidFill>
                  <a:schemeClr val="tx1"/>
                </a:solidFill>
              </a:rPr>
              <a:t> in a TF configuration file. </a:t>
            </a:r>
          </a:p>
          <a:p>
            <a:pPr algn="ctr"/>
            <a:endParaRPr lang="en-US" dirty="0">
              <a:solidFill>
                <a:schemeClr val="tx1"/>
              </a:solidFill>
            </a:endParaRPr>
          </a:p>
        </p:txBody>
      </p:sp>
      <p:sp>
        <p:nvSpPr>
          <p:cNvPr id="34" name="Rectangle 33">
            <a:extLst>
              <a:ext uri="{FF2B5EF4-FFF2-40B4-BE49-F238E27FC236}">
                <a16:creationId xmlns:a16="http://schemas.microsoft.com/office/drawing/2014/main" xmlns="" id="{BDEF9667-52CD-7542-83D9-CEAC83473BFA}"/>
              </a:ext>
            </a:extLst>
          </p:cNvPr>
          <p:cNvSpPr/>
          <p:nvPr/>
        </p:nvSpPr>
        <p:spPr>
          <a:xfrm>
            <a:off x="9227130" y="342899"/>
            <a:ext cx="5242210" cy="1525731"/>
          </a:xfrm>
          <a:prstGeom prst="rect">
            <a:avLst/>
          </a:prstGeom>
          <a:solidFill>
            <a:schemeClr val="accent5">
              <a:lumMod val="20000"/>
              <a:lumOff val="8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Most of </a:t>
            </a:r>
            <a:r>
              <a:rPr lang="en-IN" b="1" dirty="0" err="1">
                <a:solidFill>
                  <a:srgbClr val="7030A0"/>
                </a:solidFill>
              </a:rPr>
              <a:t>Terraform's</a:t>
            </a:r>
            <a:r>
              <a:rPr lang="en-IN" b="1" dirty="0">
                <a:solidFill>
                  <a:srgbClr val="7030A0"/>
                </a:solidFill>
              </a:rPr>
              <a:t> features</a:t>
            </a:r>
            <a:r>
              <a:rPr lang="en-IN" dirty="0">
                <a:solidFill>
                  <a:srgbClr val="7030A0"/>
                </a:solidFill>
              </a:rPr>
              <a:t> </a:t>
            </a:r>
            <a:r>
              <a:rPr lang="en-IN" dirty="0">
                <a:solidFill>
                  <a:schemeClr val="tx1"/>
                </a:solidFill>
              </a:rPr>
              <a:t>are implemented as </a:t>
            </a:r>
            <a:r>
              <a:rPr lang="en-IN" b="1" dirty="0">
                <a:solidFill>
                  <a:srgbClr val="7030A0"/>
                </a:solidFill>
              </a:rPr>
              <a:t>top-level </a:t>
            </a:r>
            <a:r>
              <a:rPr lang="en-IN" dirty="0">
                <a:solidFill>
                  <a:schemeClr val="tx1"/>
                </a:solidFill>
              </a:rPr>
              <a:t>blocks.</a:t>
            </a:r>
          </a:p>
        </p:txBody>
      </p:sp>
    </p:spTree>
    <p:extLst>
      <p:ext uri="{BB962C8B-B14F-4D97-AF65-F5344CB8AC3E}">
        <p14:creationId xmlns:p14="http://schemas.microsoft.com/office/powerpoint/2010/main" val="1072076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down)">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wipe(down)">
                                      <p:cBhvr>
                                        <p:cTn id="12" dur="500"/>
                                        <p:tgtEl>
                                          <p:spTgt spid="3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34"/>
                                        </p:tgtEl>
                                        <p:attrNameLst>
                                          <p:attrName>style.visibility</p:attrName>
                                        </p:attrNameLst>
                                      </p:cBhvr>
                                      <p:to>
                                        <p:strVal val="visible"/>
                                      </p:to>
                                    </p:set>
                                    <p:animEffect transition="in" filter="wipe(down)">
                                      <p:cBhvr>
                                        <p:cTn id="17" dur="500"/>
                                        <p:tgtEl>
                                          <p:spTgt spid="3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wipe(down)">
                                      <p:cBhvr>
                                        <p:cTn id="22" dur="500"/>
                                        <p:tgtEl>
                                          <p:spTgt spid="28"/>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21"/>
                                        </p:tgtEl>
                                        <p:attrNameLst>
                                          <p:attrName>style.visibility</p:attrName>
                                        </p:attrNameLst>
                                      </p:cBhvr>
                                      <p:to>
                                        <p:strVal val="visible"/>
                                      </p:to>
                                    </p:set>
                                    <p:animEffect transition="in" filter="wipe(down)">
                                      <p:cBhvr>
                                        <p:cTn id="25" dur="500"/>
                                        <p:tgtEl>
                                          <p:spTgt spid="21"/>
                                        </p:tgtEl>
                                      </p:cBhvr>
                                    </p:animEffect>
                                  </p:childTnLst>
                                </p:cTn>
                              </p:par>
                              <p:par>
                                <p:cTn id="26" presetID="22" presetClass="entr" presetSubtype="4" fill="hold" grpId="0" nodeType="withEffect">
                                  <p:stCondLst>
                                    <p:cond delay="0"/>
                                  </p:stCondLst>
                                  <p:childTnLst>
                                    <p:set>
                                      <p:cBhvr>
                                        <p:cTn id="27" dur="1" fill="hold">
                                          <p:stCondLst>
                                            <p:cond delay="0"/>
                                          </p:stCondLst>
                                        </p:cTn>
                                        <p:tgtEl>
                                          <p:spTgt spid="22"/>
                                        </p:tgtEl>
                                        <p:attrNameLst>
                                          <p:attrName>style.visibility</p:attrName>
                                        </p:attrNameLst>
                                      </p:cBhvr>
                                      <p:to>
                                        <p:strVal val="visible"/>
                                      </p:to>
                                    </p:set>
                                    <p:animEffect transition="in" filter="wipe(down)">
                                      <p:cBhvr>
                                        <p:cTn id="28" dur="500"/>
                                        <p:tgtEl>
                                          <p:spTgt spid="22"/>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nodeType="clickEffect">
                                  <p:stCondLst>
                                    <p:cond delay="0"/>
                                  </p:stCondLst>
                                  <p:childTnLst>
                                    <p:set>
                                      <p:cBhvr>
                                        <p:cTn id="32" dur="1" fill="hold">
                                          <p:stCondLst>
                                            <p:cond delay="0"/>
                                          </p:stCondLst>
                                        </p:cTn>
                                        <p:tgtEl>
                                          <p:spTgt spid="30"/>
                                        </p:tgtEl>
                                        <p:attrNameLst>
                                          <p:attrName>style.visibility</p:attrName>
                                        </p:attrNameLst>
                                      </p:cBhvr>
                                      <p:to>
                                        <p:strVal val="visible"/>
                                      </p:to>
                                    </p:set>
                                    <p:animEffect transition="in" filter="wipe(down)">
                                      <p:cBhvr>
                                        <p:cTn id="33" dur="500"/>
                                        <p:tgtEl>
                                          <p:spTgt spid="30"/>
                                        </p:tgtEl>
                                      </p:cBhvr>
                                    </p:animEffect>
                                  </p:childTnLst>
                                </p:cTn>
                              </p:par>
                              <p:par>
                                <p:cTn id="34" presetID="22" presetClass="entr" presetSubtype="4" fill="hold" grpId="0" nodeType="withEffect">
                                  <p:stCondLst>
                                    <p:cond delay="0"/>
                                  </p:stCondLst>
                                  <p:childTnLst>
                                    <p:set>
                                      <p:cBhvr>
                                        <p:cTn id="35" dur="1" fill="hold">
                                          <p:stCondLst>
                                            <p:cond delay="0"/>
                                          </p:stCondLst>
                                        </p:cTn>
                                        <p:tgtEl>
                                          <p:spTgt spid="23"/>
                                        </p:tgtEl>
                                        <p:attrNameLst>
                                          <p:attrName>style.visibility</p:attrName>
                                        </p:attrNameLst>
                                      </p:cBhvr>
                                      <p:to>
                                        <p:strVal val="visible"/>
                                      </p:to>
                                    </p:set>
                                    <p:animEffect transition="in" filter="wipe(down)">
                                      <p:cBhvr>
                                        <p:cTn id="36" dur="500"/>
                                        <p:tgtEl>
                                          <p:spTgt spid="23"/>
                                        </p:tgtEl>
                                      </p:cBhvr>
                                    </p:animEffect>
                                  </p:childTnLst>
                                </p:cTn>
                              </p:par>
                              <p:par>
                                <p:cTn id="37" presetID="22" presetClass="entr" presetSubtype="4" fill="hold" grpId="0" nodeType="withEffect">
                                  <p:stCondLst>
                                    <p:cond delay="0"/>
                                  </p:stCondLst>
                                  <p:childTnLst>
                                    <p:set>
                                      <p:cBhvr>
                                        <p:cTn id="38" dur="1" fill="hold">
                                          <p:stCondLst>
                                            <p:cond delay="0"/>
                                          </p:stCondLst>
                                        </p:cTn>
                                        <p:tgtEl>
                                          <p:spTgt spid="24"/>
                                        </p:tgtEl>
                                        <p:attrNameLst>
                                          <p:attrName>style.visibility</p:attrName>
                                        </p:attrNameLst>
                                      </p:cBhvr>
                                      <p:to>
                                        <p:strVal val="visible"/>
                                      </p:to>
                                    </p:set>
                                    <p:animEffect transition="in" filter="wipe(down)">
                                      <p:cBhvr>
                                        <p:cTn id="39" dur="500"/>
                                        <p:tgtEl>
                                          <p:spTgt spid="24"/>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4" fill="hold" grpId="0" nodeType="clickEffect">
                                  <p:stCondLst>
                                    <p:cond delay="0"/>
                                  </p:stCondLst>
                                  <p:childTnLst>
                                    <p:set>
                                      <p:cBhvr>
                                        <p:cTn id="43" dur="1" fill="hold">
                                          <p:stCondLst>
                                            <p:cond delay="0"/>
                                          </p:stCondLst>
                                        </p:cTn>
                                        <p:tgtEl>
                                          <p:spTgt spid="25"/>
                                        </p:tgtEl>
                                        <p:attrNameLst>
                                          <p:attrName>style.visibility</p:attrName>
                                        </p:attrNameLst>
                                      </p:cBhvr>
                                      <p:to>
                                        <p:strVal val="visible"/>
                                      </p:to>
                                    </p:set>
                                    <p:animEffect transition="in" filter="wipe(down)">
                                      <p:cBhvr>
                                        <p:cTn id="44" dur="500"/>
                                        <p:tgtEl>
                                          <p:spTgt spid="25"/>
                                        </p:tgtEl>
                                      </p:cBhvr>
                                    </p:animEffect>
                                  </p:childTnLst>
                                </p:cTn>
                              </p:par>
                              <p:par>
                                <p:cTn id="45" presetID="22" presetClass="entr" presetSubtype="4" fill="hold" nodeType="withEffect">
                                  <p:stCondLst>
                                    <p:cond delay="0"/>
                                  </p:stCondLst>
                                  <p:childTnLst>
                                    <p:set>
                                      <p:cBhvr>
                                        <p:cTn id="46" dur="1" fill="hold">
                                          <p:stCondLst>
                                            <p:cond delay="0"/>
                                          </p:stCondLst>
                                        </p:cTn>
                                        <p:tgtEl>
                                          <p:spTgt spid="32"/>
                                        </p:tgtEl>
                                        <p:attrNameLst>
                                          <p:attrName>style.visibility</p:attrName>
                                        </p:attrNameLst>
                                      </p:cBhvr>
                                      <p:to>
                                        <p:strVal val="visible"/>
                                      </p:to>
                                    </p:set>
                                    <p:animEffect transition="in" filter="wipe(down)">
                                      <p:cBhvr>
                                        <p:cTn id="47" dur="500"/>
                                        <p:tgtEl>
                                          <p:spTgt spid="32"/>
                                        </p:tgtEl>
                                      </p:cBhvr>
                                    </p:animEffect>
                                  </p:childTnLst>
                                </p:cTn>
                              </p:par>
                              <p:par>
                                <p:cTn id="48" presetID="22" presetClass="entr" presetSubtype="4" fill="hold" grpId="0" nodeType="withEffect">
                                  <p:stCondLst>
                                    <p:cond delay="0"/>
                                  </p:stCondLst>
                                  <p:childTnLst>
                                    <p:set>
                                      <p:cBhvr>
                                        <p:cTn id="49" dur="1" fill="hold">
                                          <p:stCondLst>
                                            <p:cond delay="0"/>
                                          </p:stCondLst>
                                        </p:cTn>
                                        <p:tgtEl>
                                          <p:spTgt spid="26"/>
                                        </p:tgtEl>
                                        <p:attrNameLst>
                                          <p:attrName>style.visibility</p:attrName>
                                        </p:attrNameLst>
                                      </p:cBhvr>
                                      <p:to>
                                        <p:strVal val="visible"/>
                                      </p:to>
                                    </p:set>
                                    <p:animEffect transition="in" filter="wipe(down)">
                                      <p:cBhvr>
                                        <p:cTn id="50" dur="500"/>
                                        <p:tgtEl>
                                          <p:spTgt spid="26"/>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4" fill="hold" grpId="0" nodeType="clickEffect">
                                  <p:stCondLst>
                                    <p:cond delay="0"/>
                                  </p:stCondLst>
                                  <p:childTnLst>
                                    <p:set>
                                      <p:cBhvr>
                                        <p:cTn id="54" dur="1" fill="hold">
                                          <p:stCondLst>
                                            <p:cond delay="0"/>
                                          </p:stCondLst>
                                        </p:cTn>
                                        <p:tgtEl>
                                          <p:spTgt spid="5"/>
                                        </p:tgtEl>
                                        <p:attrNameLst>
                                          <p:attrName>style.visibility</p:attrName>
                                        </p:attrNameLst>
                                      </p:cBhvr>
                                      <p:to>
                                        <p:strVal val="visible"/>
                                      </p:to>
                                    </p:set>
                                    <p:animEffect transition="in" filter="wipe(down)">
                                      <p:cBhvr>
                                        <p:cTn id="55" dur="500"/>
                                        <p:tgtEl>
                                          <p:spTgt spid="5"/>
                                        </p:tgtEl>
                                      </p:cBhvr>
                                    </p:animEffect>
                                  </p:childTnLst>
                                </p:cTn>
                              </p:par>
                              <p:par>
                                <p:cTn id="56" presetID="22" presetClass="entr" presetSubtype="4" fill="hold" grpId="0" nodeType="withEffect">
                                  <p:stCondLst>
                                    <p:cond delay="0"/>
                                  </p:stCondLst>
                                  <p:childTnLst>
                                    <p:set>
                                      <p:cBhvr>
                                        <p:cTn id="57" dur="1" fill="hold">
                                          <p:stCondLst>
                                            <p:cond delay="0"/>
                                          </p:stCondLst>
                                        </p:cTn>
                                        <p:tgtEl>
                                          <p:spTgt spid="6"/>
                                        </p:tgtEl>
                                        <p:attrNameLst>
                                          <p:attrName>style.visibility</p:attrName>
                                        </p:attrNameLst>
                                      </p:cBhvr>
                                      <p:to>
                                        <p:strVal val="visible"/>
                                      </p:to>
                                    </p:set>
                                    <p:animEffect transition="in" filter="wipe(down)">
                                      <p:cBhvr>
                                        <p:cTn id="58" dur="500"/>
                                        <p:tgtEl>
                                          <p:spTgt spid="6"/>
                                        </p:tgtEl>
                                      </p:cBhvr>
                                    </p:animEffect>
                                  </p:childTnLst>
                                </p:cTn>
                              </p:par>
                              <p:par>
                                <p:cTn id="59" presetID="22" presetClass="entr" presetSubtype="4" fill="hold" grpId="0" nodeType="withEffect">
                                  <p:stCondLst>
                                    <p:cond delay="0"/>
                                  </p:stCondLst>
                                  <p:childTnLst>
                                    <p:set>
                                      <p:cBhvr>
                                        <p:cTn id="60" dur="1" fill="hold">
                                          <p:stCondLst>
                                            <p:cond delay="0"/>
                                          </p:stCondLst>
                                        </p:cTn>
                                        <p:tgtEl>
                                          <p:spTgt spid="7"/>
                                        </p:tgtEl>
                                        <p:attrNameLst>
                                          <p:attrName>style.visibility</p:attrName>
                                        </p:attrNameLst>
                                      </p:cBhvr>
                                      <p:to>
                                        <p:strVal val="visible"/>
                                      </p:to>
                                    </p:set>
                                    <p:animEffect transition="in" filter="wipe(down)">
                                      <p:cBhvr>
                                        <p:cTn id="61" dur="500"/>
                                        <p:tgtEl>
                                          <p:spTgt spid="7"/>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4" fill="hold" grpId="0" nodeType="clickEffect">
                                  <p:stCondLst>
                                    <p:cond delay="0"/>
                                  </p:stCondLst>
                                  <p:childTnLst>
                                    <p:set>
                                      <p:cBhvr>
                                        <p:cTn id="65" dur="1" fill="hold">
                                          <p:stCondLst>
                                            <p:cond delay="0"/>
                                          </p:stCondLst>
                                        </p:cTn>
                                        <p:tgtEl>
                                          <p:spTgt spid="8"/>
                                        </p:tgtEl>
                                        <p:attrNameLst>
                                          <p:attrName>style.visibility</p:attrName>
                                        </p:attrNameLst>
                                      </p:cBhvr>
                                      <p:to>
                                        <p:strVal val="visible"/>
                                      </p:to>
                                    </p:set>
                                    <p:animEffect transition="in" filter="wipe(down)">
                                      <p:cBhvr>
                                        <p:cTn id="66" dur="500"/>
                                        <p:tgtEl>
                                          <p:spTgt spid="8"/>
                                        </p:tgtEl>
                                      </p:cBhvr>
                                    </p:animEffect>
                                  </p:childTnLst>
                                </p:cTn>
                              </p:par>
                              <p:par>
                                <p:cTn id="67" presetID="22" presetClass="entr" presetSubtype="4" fill="hold" grpId="0" nodeType="withEffect">
                                  <p:stCondLst>
                                    <p:cond delay="0"/>
                                  </p:stCondLst>
                                  <p:childTnLst>
                                    <p:set>
                                      <p:cBhvr>
                                        <p:cTn id="68" dur="1" fill="hold">
                                          <p:stCondLst>
                                            <p:cond delay="0"/>
                                          </p:stCondLst>
                                        </p:cTn>
                                        <p:tgtEl>
                                          <p:spTgt spid="9"/>
                                        </p:tgtEl>
                                        <p:attrNameLst>
                                          <p:attrName>style.visibility</p:attrName>
                                        </p:attrNameLst>
                                      </p:cBhvr>
                                      <p:to>
                                        <p:strVal val="visible"/>
                                      </p:to>
                                    </p:set>
                                    <p:animEffect transition="in" filter="wipe(down)">
                                      <p:cBhvr>
                                        <p:cTn id="69" dur="500"/>
                                        <p:tgtEl>
                                          <p:spTgt spid="9"/>
                                        </p:tgtEl>
                                      </p:cBhvr>
                                    </p:animEffect>
                                  </p:childTnLst>
                                </p:cTn>
                              </p:par>
                              <p:par>
                                <p:cTn id="70" presetID="22" presetClass="entr" presetSubtype="4" fill="hold" grpId="0" nodeType="withEffect">
                                  <p:stCondLst>
                                    <p:cond delay="0"/>
                                  </p:stCondLst>
                                  <p:childTnLst>
                                    <p:set>
                                      <p:cBhvr>
                                        <p:cTn id="71" dur="1" fill="hold">
                                          <p:stCondLst>
                                            <p:cond delay="0"/>
                                          </p:stCondLst>
                                        </p:cTn>
                                        <p:tgtEl>
                                          <p:spTgt spid="12"/>
                                        </p:tgtEl>
                                        <p:attrNameLst>
                                          <p:attrName>style.visibility</p:attrName>
                                        </p:attrNameLst>
                                      </p:cBhvr>
                                      <p:to>
                                        <p:strVal val="visible"/>
                                      </p:to>
                                    </p:set>
                                    <p:animEffect transition="in" filter="wipe(down)">
                                      <p:cBhvr>
                                        <p:cTn id="72" dur="500"/>
                                        <p:tgtEl>
                                          <p:spTgt spid="12"/>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4" fill="hold" grpId="0" nodeType="clickEffect">
                                  <p:stCondLst>
                                    <p:cond delay="0"/>
                                  </p:stCondLst>
                                  <p:childTnLst>
                                    <p:set>
                                      <p:cBhvr>
                                        <p:cTn id="76" dur="1" fill="hold">
                                          <p:stCondLst>
                                            <p:cond delay="0"/>
                                          </p:stCondLst>
                                        </p:cTn>
                                        <p:tgtEl>
                                          <p:spTgt spid="10"/>
                                        </p:tgtEl>
                                        <p:attrNameLst>
                                          <p:attrName>style.visibility</p:attrName>
                                        </p:attrNameLst>
                                      </p:cBhvr>
                                      <p:to>
                                        <p:strVal val="visible"/>
                                      </p:to>
                                    </p:set>
                                    <p:animEffect transition="in" filter="wipe(down)">
                                      <p:cBhvr>
                                        <p:cTn id="77" dur="500"/>
                                        <p:tgtEl>
                                          <p:spTgt spid="10"/>
                                        </p:tgtEl>
                                      </p:cBhvr>
                                    </p:animEffect>
                                  </p:childTnLst>
                                </p:cTn>
                              </p:par>
                              <p:par>
                                <p:cTn id="78" presetID="22" presetClass="entr" presetSubtype="4" fill="hold" grpId="0" nodeType="withEffect">
                                  <p:stCondLst>
                                    <p:cond delay="0"/>
                                  </p:stCondLst>
                                  <p:childTnLst>
                                    <p:set>
                                      <p:cBhvr>
                                        <p:cTn id="79" dur="1" fill="hold">
                                          <p:stCondLst>
                                            <p:cond delay="0"/>
                                          </p:stCondLst>
                                        </p:cTn>
                                        <p:tgtEl>
                                          <p:spTgt spid="11"/>
                                        </p:tgtEl>
                                        <p:attrNameLst>
                                          <p:attrName>style.visibility</p:attrName>
                                        </p:attrNameLst>
                                      </p:cBhvr>
                                      <p:to>
                                        <p:strVal val="visible"/>
                                      </p:to>
                                    </p:set>
                                    <p:animEffect transition="in" filter="wipe(down)">
                                      <p:cBhvr>
                                        <p:cTn id="8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2" grpId="0" animBg="1"/>
      <p:bldP spid="15" grpId="0" animBg="1"/>
      <p:bldP spid="21" grpId="0" animBg="1"/>
      <p:bldP spid="22" grpId="0"/>
      <p:bldP spid="23" grpId="0" animBg="1"/>
      <p:bldP spid="24" grpId="0"/>
      <p:bldP spid="25" grpId="0" animBg="1"/>
      <p:bldP spid="26" grpId="0"/>
      <p:bldP spid="33" grpId="0" animBg="1"/>
      <p:bldP spid="34"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A0A0BD00-D8DC-45C9-9C82-0E8430B96A5E}"/>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8" name="Content Placeholder 2">
            <a:extLst>
              <a:ext uri="{FF2B5EF4-FFF2-40B4-BE49-F238E27FC236}">
                <a16:creationId xmlns:a16="http://schemas.microsoft.com/office/drawing/2014/main" xmlns="" id="{09329F3B-B988-4BA0-9BEA-4847C35EA442}"/>
              </a:ext>
            </a:extLst>
          </p:cNvPr>
          <p:cNvSpPr>
            <a:spLocks noGrp="1"/>
          </p:cNvSpPr>
          <p:nvPr>
            <p:ph idx="1"/>
          </p:nvPr>
        </p:nvSpPr>
        <p:spPr>
          <a:xfrm>
            <a:off x="3222914" y="2999533"/>
            <a:ext cx="8489371" cy="2321286"/>
          </a:xfrm>
        </p:spPr>
        <p:txBody>
          <a:bodyPr>
            <a:noAutofit/>
          </a:bodyPr>
          <a:lstStyle/>
          <a:p>
            <a:pPr marL="0" indent="0" algn="ctr">
              <a:buNone/>
            </a:pPr>
            <a:r>
              <a:rPr lang="en-US" sz="7000" b="1" dirty="0">
                <a:solidFill>
                  <a:schemeClr val="accent6">
                    <a:lumMod val="75000"/>
                  </a:schemeClr>
                </a:solidFill>
              </a:rPr>
              <a:t>Terraform</a:t>
            </a:r>
          </a:p>
          <a:p>
            <a:pPr marL="0" indent="0" algn="ctr">
              <a:buNone/>
            </a:pPr>
            <a:r>
              <a:rPr lang="en-US" sz="7000" b="1" dirty="0">
                <a:solidFill>
                  <a:srgbClr val="00B050"/>
                </a:solidFill>
              </a:rPr>
              <a:t>Fundamental Blocks</a:t>
            </a:r>
          </a:p>
          <a:p>
            <a:pPr marL="0" indent="0" algn="ctr">
              <a:buNone/>
            </a:pPr>
            <a:r>
              <a:rPr lang="en-US" sz="4000" b="1" dirty="0">
                <a:solidFill>
                  <a:srgbClr val="0070C0"/>
                </a:solidFill>
              </a:rPr>
              <a:t>Terraform, Provider, Resources</a:t>
            </a:r>
          </a:p>
          <a:p>
            <a:pPr marL="0" indent="0" algn="ctr">
              <a:buNone/>
            </a:pPr>
            <a:endParaRPr lang="en-US" sz="7000" b="1" dirty="0">
              <a:solidFill>
                <a:srgbClr val="0070C0"/>
              </a:solidFill>
            </a:endParaRPr>
          </a:p>
        </p:txBody>
      </p:sp>
      <p:pic>
        <p:nvPicPr>
          <p:cNvPr id="3" name="Picture 2" descr="HashiCorp Terraform">
            <a:extLst>
              <a:ext uri="{FF2B5EF4-FFF2-40B4-BE49-F238E27FC236}">
                <a16:creationId xmlns:a16="http://schemas.microsoft.com/office/drawing/2014/main" xmlns=""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70995" y="2280473"/>
            <a:ext cx="3759405" cy="3759405"/>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xmlns=""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xmlns=""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xmlns=""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xmlns="" id="{80D6D3C0-EDC7-644F-A8FE-A89E2D31D310}"/>
              </a:ext>
            </a:extLst>
          </p:cNvPr>
          <p:cNvPicPr>
            <a:picLocks noChangeAspect="1"/>
          </p:cNvPicPr>
          <p:nvPr/>
        </p:nvPicPr>
        <p:blipFill>
          <a:blip r:embed="rId3"/>
          <a:stretch>
            <a:fillRect/>
          </a:stretch>
        </p:blipFill>
        <p:spPr>
          <a:xfrm>
            <a:off x="-23656" y="2521128"/>
            <a:ext cx="3304309" cy="3187342"/>
          </a:xfrm>
          <a:prstGeom prst="rect">
            <a:avLst/>
          </a:prstGeom>
        </p:spPr>
      </p:pic>
    </p:spTree>
    <p:extLst>
      <p:ext uri="{BB962C8B-B14F-4D97-AF65-F5344CB8AC3E}">
        <p14:creationId xmlns:p14="http://schemas.microsoft.com/office/powerpoint/2010/main" val="31733191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7B83F669-C2E5-DE42-B776-116F17867F95}"/>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4" name="Title 3">
            <a:extLst>
              <a:ext uri="{FF2B5EF4-FFF2-40B4-BE49-F238E27FC236}">
                <a16:creationId xmlns:a16="http://schemas.microsoft.com/office/drawing/2014/main" xmlns="" id="{39FED319-B179-FA43-B43C-8436E7CCF988}"/>
              </a:ext>
            </a:extLst>
          </p:cNvPr>
          <p:cNvSpPr>
            <a:spLocks noGrp="1"/>
          </p:cNvSpPr>
          <p:nvPr>
            <p:ph type="title"/>
          </p:nvPr>
        </p:nvSpPr>
        <p:spPr>
          <a:xfrm>
            <a:off x="1005840" y="-111656"/>
            <a:ext cx="12618720" cy="1188851"/>
          </a:xfrm>
        </p:spPr>
        <p:txBody>
          <a:bodyPr/>
          <a:lstStyle/>
          <a:p>
            <a:r>
              <a:rPr lang="en-US" dirty="0"/>
              <a:t>Terraform Basic Blocks</a:t>
            </a:r>
          </a:p>
        </p:txBody>
      </p:sp>
      <p:sp>
        <p:nvSpPr>
          <p:cNvPr id="5" name="Oval 4">
            <a:extLst>
              <a:ext uri="{FF2B5EF4-FFF2-40B4-BE49-F238E27FC236}">
                <a16:creationId xmlns:a16="http://schemas.microsoft.com/office/drawing/2014/main" xmlns="" id="{F6746B64-723C-DF4A-BC12-70A8B972BD18}"/>
              </a:ext>
            </a:extLst>
          </p:cNvPr>
          <p:cNvSpPr/>
          <p:nvPr/>
        </p:nvSpPr>
        <p:spPr>
          <a:xfrm>
            <a:off x="280554" y="1672936"/>
            <a:ext cx="3241964" cy="1631374"/>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Terraform</a:t>
            </a:r>
          </a:p>
          <a:p>
            <a:pPr algn="ctr"/>
            <a:r>
              <a:rPr lang="en-US" sz="3000" dirty="0"/>
              <a:t>Block</a:t>
            </a:r>
          </a:p>
        </p:txBody>
      </p:sp>
      <p:sp>
        <p:nvSpPr>
          <p:cNvPr id="6" name="Oval 5">
            <a:extLst>
              <a:ext uri="{FF2B5EF4-FFF2-40B4-BE49-F238E27FC236}">
                <a16:creationId xmlns:a16="http://schemas.microsoft.com/office/drawing/2014/main" xmlns="" id="{A238139E-F3CA-9742-A147-53CE3D5F8776}"/>
              </a:ext>
            </a:extLst>
          </p:cNvPr>
          <p:cNvSpPr/>
          <p:nvPr/>
        </p:nvSpPr>
        <p:spPr>
          <a:xfrm>
            <a:off x="5576456" y="1672936"/>
            <a:ext cx="3241964" cy="1631374"/>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Provider</a:t>
            </a:r>
          </a:p>
          <a:p>
            <a:pPr algn="ctr"/>
            <a:r>
              <a:rPr lang="en-US" sz="3000" dirty="0"/>
              <a:t>Block</a:t>
            </a:r>
          </a:p>
        </p:txBody>
      </p:sp>
      <p:sp>
        <p:nvSpPr>
          <p:cNvPr id="7" name="Oval 6">
            <a:extLst>
              <a:ext uri="{FF2B5EF4-FFF2-40B4-BE49-F238E27FC236}">
                <a16:creationId xmlns:a16="http://schemas.microsoft.com/office/drawing/2014/main" xmlns="" id="{98A2A836-943A-D24B-969B-BCF84274F2A7}"/>
              </a:ext>
            </a:extLst>
          </p:cNvPr>
          <p:cNvSpPr/>
          <p:nvPr/>
        </p:nvSpPr>
        <p:spPr>
          <a:xfrm>
            <a:off x="10841182" y="1771638"/>
            <a:ext cx="3241964" cy="1631374"/>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Resource</a:t>
            </a:r>
          </a:p>
          <a:p>
            <a:pPr algn="ctr"/>
            <a:r>
              <a:rPr lang="en-US" sz="3000" dirty="0"/>
              <a:t>Block</a:t>
            </a:r>
          </a:p>
        </p:txBody>
      </p:sp>
      <p:sp>
        <p:nvSpPr>
          <p:cNvPr id="8" name="Rectangle 7">
            <a:extLst>
              <a:ext uri="{FF2B5EF4-FFF2-40B4-BE49-F238E27FC236}">
                <a16:creationId xmlns:a16="http://schemas.microsoft.com/office/drawing/2014/main" xmlns="" id="{B5A00140-A861-FE4D-AA1F-2174E94E47B7}"/>
              </a:ext>
            </a:extLst>
          </p:cNvPr>
          <p:cNvSpPr/>
          <p:nvPr/>
        </p:nvSpPr>
        <p:spPr>
          <a:xfrm>
            <a:off x="280554" y="3678382"/>
            <a:ext cx="3855028" cy="623454"/>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Special block used to configure some </a:t>
            </a:r>
            <a:r>
              <a:rPr lang="en-US" dirty="0">
                <a:solidFill>
                  <a:srgbClr val="FFFF00"/>
                </a:solidFill>
              </a:rPr>
              <a:t>behaviors</a:t>
            </a:r>
          </a:p>
        </p:txBody>
      </p:sp>
      <p:sp>
        <p:nvSpPr>
          <p:cNvPr id="11" name="Rectangle 10">
            <a:extLst>
              <a:ext uri="{FF2B5EF4-FFF2-40B4-BE49-F238E27FC236}">
                <a16:creationId xmlns:a16="http://schemas.microsoft.com/office/drawing/2014/main" xmlns="" id="{6637868B-5CDB-A64D-AE74-BC489886FC4E}"/>
              </a:ext>
            </a:extLst>
          </p:cNvPr>
          <p:cNvSpPr/>
          <p:nvPr/>
        </p:nvSpPr>
        <p:spPr>
          <a:xfrm>
            <a:off x="280554" y="4561590"/>
            <a:ext cx="3855028" cy="623454"/>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Specifying a </a:t>
            </a:r>
            <a:r>
              <a:rPr lang="en-US" dirty="0">
                <a:solidFill>
                  <a:srgbClr val="FFFF00"/>
                </a:solidFill>
              </a:rPr>
              <a:t>required Terraform CLI Version</a:t>
            </a:r>
          </a:p>
        </p:txBody>
      </p:sp>
      <p:sp>
        <p:nvSpPr>
          <p:cNvPr id="12" name="Rectangle 11">
            <a:extLst>
              <a:ext uri="{FF2B5EF4-FFF2-40B4-BE49-F238E27FC236}">
                <a16:creationId xmlns:a16="http://schemas.microsoft.com/office/drawing/2014/main" xmlns="" id="{DCB0B5CF-C503-A049-BEF7-A4EBBCFC7858}"/>
              </a:ext>
            </a:extLst>
          </p:cNvPr>
          <p:cNvSpPr/>
          <p:nvPr/>
        </p:nvSpPr>
        <p:spPr>
          <a:xfrm>
            <a:off x="230331" y="5398068"/>
            <a:ext cx="3855028" cy="623454"/>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Specifying </a:t>
            </a:r>
            <a:r>
              <a:rPr lang="en-US" dirty="0">
                <a:solidFill>
                  <a:srgbClr val="FFFF00"/>
                </a:solidFill>
              </a:rPr>
              <a:t>Provider Requirements &amp; Versions</a:t>
            </a:r>
          </a:p>
        </p:txBody>
      </p:sp>
      <p:sp>
        <p:nvSpPr>
          <p:cNvPr id="13" name="Rectangle 12">
            <a:extLst>
              <a:ext uri="{FF2B5EF4-FFF2-40B4-BE49-F238E27FC236}">
                <a16:creationId xmlns:a16="http://schemas.microsoft.com/office/drawing/2014/main" xmlns="" id="{9F7467E2-AAE5-0646-8C8F-D84EFCFDCE3C}"/>
              </a:ext>
            </a:extLst>
          </p:cNvPr>
          <p:cNvSpPr/>
          <p:nvPr/>
        </p:nvSpPr>
        <p:spPr>
          <a:xfrm>
            <a:off x="230331" y="6302058"/>
            <a:ext cx="3855028" cy="623454"/>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Configuring a Terraform Backend (</a:t>
            </a:r>
            <a:r>
              <a:rPr lang="en-US" dirty="0">
                <a:solidFill>
                  <a:srgbClr val="FFFF00"/>
                </a:solidFill>
              </a:rPr>
              <a:t>Terraform State</a:t>
            </a:r>
            <a:r>
              <a:rPr lang="en-US" dirty="0"/>
              <a:t>)</a:t>
            </a:r>
          </a:p>
        </p:txBody>
      </p:sp>
      <p:sp>
        <p:nvSpPr>
          <p:cNvPr id="19" name="Rectangle 18">
            <a:extLst>
              <a:ext uri="{FF2B5EF4-FFF2-40B4-BE49-F238E27FC236}">
                <a16:creationId xmlns:a16="http://schemas.microsoft.com/office/drawing/2014/main" xmlns="" id="{F1148694-D47A-1641-B34B-51EF2DC29FCE}"/>
              </a:ext>
            </a:extLst>
          </p:cNvPr>
          <p:cNvSpPr/>
          <p:nvPr/>
        </p:nvSpPr>
        <p:spPr>
          <a:xfrm>
            <a:off x="5387686" y="3678382"/>
            <a:ext cx="3855028" cy="623454"/>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HEART</a:t>
            </a:r>
            <a:r>
              <a:rPr lang="en-US" dirty="0"/>
              <a:t> of Terraform</a:t>
            </a:r>
          </a:p>
        </p:txBody>
      </p:sp>
      <p:sp>
        <p:nvSpPr>
          <p:cNvPr id="20" name="Rectangle 19">
            <a:extLst>
              <a:ext uri="{FF2B5EF4-FFF2-40B4-BE49-F238E27FC236}">
                <a16:creationId xmlns:a16="http://schemas.microsoft.com/office/drawing/2014/main" xmlns="" id="{1A6701EB-3FB6-0D45-A8DD-6ED795471644}"/>
              </a:ext>
            </a:extLst>
          </p:cNvPr>
          <p:cNvSpPr/>
          <p:nvPr/>
        </p:nvSpPr>
        <p:spPr>
          <a:xfrm>
            <a:off x="5387686" y="4561590"/>
            <a:ext cx="3855028" cy="623454"/>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Terraform relies on providers to </a:t>
            </a:r>
            <a:r>
              <a:rPr lang="en-US" dirty="0">
                <a:solidFill>
                  <a:srgbClr val="FFFF00"/>
                </a:solidFill>
              </a:rPr>
              <a:t>interact</a:t>
            </a:r>
            <a:r>
              <a:rPr lang="en-US" dirty="0"/>
              <a:t> with Remote Systems</a:t>
            </a:r>
          </a:p>
        </p:txBody>
      </p:sp>
      <p:sp>
        <p:nvSpPr>
          <p:cNvPr id="21" name="Rectangle 20">
            <a:extLst>
              <a:ext uri="{FF2B5EF4-FFF2-40B4-BE49-F238E27FC236}">
                <a16:creationId xmlns:a16="http://schemas.microsoft.com/office/drawing/2014/main" xmlns="" id="{2E0B5C6C-29F6-0044-996F-7BC4AD1C90F2}"/>
              </a:ext>
            </a:extLst>
          </p:cNvPr>
          <p:cNvSpPr/>
          <p:nvPr/>
        </p:nvSpPr>
        <p:spPr>
          <a:xfrm>
            <a:off x="5337463" y="5398068"/>
            <a:ext cx="3855028" cy="623454"/>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Declare providers for Terraform to </a:t>
            </a:r>
            <a:r>
              <a:rPr lang="en-US" dirty="0">
                <a:solidFill>
                  <a:srgbClr val="FFFF00"/>
                </a:solidFill>
              </a:rPr>
              <a:t>install</a:t>
            </a:r>
            <a:r>
              <a:rPr lang="en-US" dirty="0"/>
              <a:t> providers &amp; use them</a:t>
            </a:r>
          </a:p>
        </p:txBody>
      </p:sp>
      <p:sp>
        <p:nvSpPr>
          <p:cNvPr id="22" name="Rectangle 21">
            <a:extLst>
              <a:ext uri="{FF2B5EF4-FFF2-40B4-BE49-F238E27FC236}">
                <a16:creationId xmlns:a16="http://schemas.microsoft.com/office/drawing/2014/main" xmlns="" id="{B722CCF1-D9EE-C647-98C1-79D74209F857}"/>
              </a:ext>
            </a:extLst>
          </p:cNvPr>
          <p:cNvSpPr/>
          <p:nvPr/>
        </p:nvSpPr>
        <p:spPr>
          <a:xfrm>
            <a:off x="5337463" y="6302058"/>
            <a:ext cx="3855028" cy="623454"/>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Provider configurations belong to </a:t>
            </a:r>
            <a:r>
              <a:rPr lang="en-US" dirty="0">
                <a:solidFill>
                  <a:srgbClr val="FFFF00"/>
                </a:solidFill>
              </a:rPr>
              <a:t>Root Module</a:t>
            </a:r>
          </a:p>
        </p:txBody>
      </p:sp>
      <p:sp>
        <p:nvSpPr>
          <p:cNvPr id="23" name="Rectangle 22">
            <a:extLst>
              <a:ext uri="{FF2B5EF4-FFF2-40B4-BE49-F238E27FC236}">
                <a16:creationId xmlns:a16="http://schemas.microsoft.com/office/drawing/2014/main" xmlns="" id="{8AE32033-117F-1646-B68A-BF0A172DE0BC}"/>
              </a:ext>
            </a:extLst>
          </p:cNvPr>
          <p:cNvSpPr/>
          <p:nvPr/>
        </p:nvSpPr>
        <p:spPr>
          <a:xfrm>
            <a:off x="10183091" y="3683548"/>
            <a:ext cx="4166755" cy="623454"/>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Each Resource Block describes one or more Infrastructure Objects</a:t>
            </a:r>
          </a:p>
        </p:txBody>
      </p:sp>
      <p:sp>
        <p:nvSpPr>
          <p:cNvPr id="24" name="Rectangle 23">
            <a:extLst>
              <a:ext uri="{FF2B5EF4-FFF2-40B4-BE49-F238E27FC236}">
                <a16:creationId xmlns:a16="http://schemas.microsoft.com/office/drawing/2014/main" xmlns="" id="{6CD44D99-2D4F-3440-9BBC-EAD4369249B5}"/>
              </a:ext>
            </a:extLst>
          </p:cNvPr>
          <p:cNvSpPr/>
          <p:nvPr/>
        </p:nvSpPr>
        <p:spPr>
          <a:xfrm>
            <a:off x="10183090" y="4563293"/>
            <a:ext cx="4166755" cy="623454"/>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Resource Syntax: </a:t>
            </a:r>
          </a:p>
          <a:p>
            <a:pPr algn="ctr"/>
            <a:r>
              <a:rPr lang="en-US" dirty="0"/>
              <a:t>How to declare Resources?</a:t>
            </a:r>
          </a:p>
        </p:txBody>
      </p:sp>
      <p:sp>
        <p:nvSpPr>
          <p:cNvPr id="25" name="Rectangle 24">
            <a:extLst>
              <a:ext uri="{FF2B5EF4-FFF2-40B4-BE49-F238E27FC236}">
                <a16:creationId xmlns:a16="http://schemas.microsoft.com/office/drawing/2014/main" xmlns="" id="{9D8906B9-152A-6D45-B4A7-D2DD7A953DDD}"/>
              </a:ext>
            </a:extLst>
          </p:cNvPr>
          <p:cNvSpPr/>
          <p:nvPr/>
        </p:nvSpPr>
        <p:spPr>
          <a:xfrm>
            <a:off x="10183090" y="5398068"/>
            <a:ext cx="4166755" cy="623454"/>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Resource Behavior: </a:t>
            </a:r>
            <a:r>
              <a:rPr lang="en-US" dirty="0"/>
              <a:t>How Terraform handles resource declarations?</a:t>
            </a:r>
          </a:p>
        </p:txBody>
      </p:sp>
      <p:sp>
        <p:nvSpPr>
          <p:cNvPr id="26" name="Rectangle 25">
            <a:extLst>
              <a:ext uri="{FF2B5EF4-FFF2-40B4-BE49-F238E27FC236}">
                <a16:creationId xmlns:a16="http://schemas.microsoft.com/office/drawing/2014/main" xmlns="" id="{F9304333-80A2-AB4A-B39D-78F8476B60C4}"/>
              </a:ext>
            </a:extLst>
          </p:cNvPr>
          <p:cNvSpPr/>
          <p:nvPr/>
        </p:nvSpPr>
        <p:spPr>
          <a:xfrm>
            <a:off x="10183090" y="6302058"/>
            <a:ext cx="4166755" cy="623454"/>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Provisioners: </a:t>
            </a:r>
            <a:r>
              <a:rPr lang="en-US" dirty="0"/>
              <a:t>We can configure Resource post-creation actions</a:t>
            </a:r>
          </a:p>
        </p:txBody>
      </p:sp>
      <p:cxnSp>
        <p:nvCxnSpPr>
          <p:cNvPr id="27" name="Straight Connector 26">
            <a:extLst>
              <a:ext uri="{FF2B5EF4-FFF2-40B4-BE49-F238E27FC236}">
                <a16:creationId xmlns:a16="http://schemas.microsoft.com/office/drawing/2014/main" xmlns="" id="{112F3E0E-2790-BA47-8C43-03017B90B0A2}"/>
              </a:ext>
            </a:extLst>
          </p:cNvPr>
          <p:cNvCxnSpPr/>
          <p:nvPr/>
        </p:nvCxnSpPr>
        <p:spPr>
          <a:xfrm>
            <a:off x="4572000" y="1309254"/>
            <a:ext cx="0" cy="6026727"/>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xmlns="" id="{BE57641E-B67F-9D48-B7C4-D91F89BD7ABA}"/>
              </a:ext>
            </a:extLst>
          </p:cNvPr>
          <p:cNvCxnSpPr/>
          <p:nvPr/>
        </p:nvCxnSpPr>
        <p:spPr>
          <a:xfrm>
            <a:off x="9836727" y="1309254"/>
            <a:ext cx="0" cy="6026727"/>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1951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down)">
                                      <p:cBhvr>
                                        <p:cTn id="10" dur="500"/>
                                        <p:tgtEl>
                                          <p:spTgt spid="6"/>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down)">
                                      <p:cBhvr>
                                        <p:cTn id="13" dur="5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wipe(down)">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wipe(down)">
                                      <p:cBhvr>
                                        <p:cTn id="23" dur="500"/>
                                        <p:tgtEl>
                                          <p:spTgt spid="11"/>
                                        </p:tgtEl>
                                      </p:cBhvr>
                                    </p:animEffect>
                                  </p:childTnLst>
                                </p:cTn>
                              </p:par>
                              <p:par>
                                <p:cTn id="24" presetID="22" presetClass="entr" presetSubtype="4" fill="hold" grpId="0" nodeType="with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wipe(down)">
                                      <p:cBhvr>
                                        <p:cTn id="26" dur="500"/>
                                        <p:tgtEl>
                                          <p:spTgt spid="12"/>
                                        </p:tgtEl>
                                      </p:cBhvr>
                                    </p:animEffect>
                                  </p:childTnLst>
                                </p:cTn>
                              </p:par>
                              <p:par>
                                <p:cTn id="27" presetID="22" presetClass="entr" presetSubtype="4"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wipe(down)">
                                      <p:cBhvr>
                                        <p:cTn id="29" dur="500"/>
                                        <p:tgtEl>
                                          <p:spTgt spid="13"/>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nodeType="clickEffect">
                                  <p:stCondLst>
                                    <p:cond delay="0"/>
                                  </p:stCondLst>
                                  <p:childTnLst>
                                    <p:set>
                                      <p:cBhvr>
                                        <p:cTn id="33" dur="1" fill="hold">
                                          <p:stCondLst>
                                            <p:cond delay="0"/>
                                          </p:stCondLst>
                                        </p:cTn>
                                        <p:tgtEl>
                                          <p:spTgt spid="27"/>
                                        </p:tgtEl>
                                        <p:attrNameLst>
                                          <p:attrName>style.visibility</p:attrName>
                                        </p:attrNameLst>
                                      </p:cBhvr>
                                      <p:to>
                                        <p:strVal val="visible"/>
                                      </p:to>
                                    </p:set>
                                    <p:animEffect transition="in" filter="wipe(down)">
                                      <p:cBhvr>
                                        <p:cTn id="34" dur="500"/>
                                        <p:tgtEl>
                                          <p:spTgt spid="27"/>
                                        </p:tgtEl>
                                      </p:cBhvr>
                                    </p:animEffect>
                                  </p:childTnLst>
                                </p:cTn>
                              </p:par>
                              <p:par>
                                <p:cTn id="35" presetID="22" presetClass="entr" presetSubtype="4" fill="hold" grpId="0" nodeType="with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wipe(down)">
                                      <p:cBhvr>
                                        <p:cTn id="37" dur="500"/>
                                        <p:tgtEl>
                                          <p:spTgt spid="19"/>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wipe(down)">
                                      <p:cBhvr>
                                        <p:cTn id="42" dur="500"/>
                                        <p:tgtEl>
                                          <p:spTgt spid="20"/>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wipe(down)">
                                      <p:cBhvr>
                                        <p:cTn id="47" dur="500"/>
                                        <p:tgtEl>
                                          <p:spTgt spid="21"/>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grpId="0" nodeType="clickEffect">
                                  <p:stCondLst>
                                    <p:cond delay="0"/>
                                  </p:stCondLst>
                                  <p:childTnLst>
                                    <p:set>
                                      <p:cBhvr>
                                        <p:cTn id="51" dur="1" fill="hold">
                                          <p:stCondLst>
                                            <p:cond delay="0"/>
                                          </p:stCondLst>
                                        </p:cTn>
                                        <p:tgtEl>
                                          <p:spTgt spid="22"/>
                                        </p:tgtEl>
                                        <p:attrNameLst>
                                          <p:attrName>style.visibility</p:attrName>
                                        </p:attrNameLst>
                                      </p:cBhvr>
                                      <p:to>
                                        <p:strVal val="visible"/>
                                      </p:to>
                                    </p:set>
                                    <p:animEffect transition="in" filter="wipe(down)">
                                      <p:cBhvr>
                                        <p:cTn id="52" dur="500"/>
                                        <p:tgtEl>
                                          <p:spTgt spid="22"/>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nodeType="clickEffect">
                                  <p:stCondLst>
                                    <p:cond delay="0"/>
                                  </p:stCondLst>
                                  <p:childTnLst>
                                    <p:set>
                                      <p:cBhvr>
                                        <p:cTn id="56" dur="1" fill="hold">
                                          <p:stCondLst>
                                            <p:cond delay="0"/>
                                          </p:stCondLst>
                                        </p:cTn>
                                        <p:tgtEl>
                                          <p:spTgt spid="28"/>
                                        </p:tgtEl>
                                        <p:attrNameLst>
                                          <p:attrName>style.visibility</p:attrName>
                                        </p:attrNameLst>
                                      </p:cBhvr>
                                      <p:to>
                                        <p:strVal val="visible"/>
                                      </p:to>
                                    </p:set>
                                    <p:animEffect transition="in" filter="wipe(down)">
                                      <p:cBhvr>
                                        <p:cTn id="57" dur="500"/>
                                        <p:tgtEl>
                                          <p:spTgt spid="28"/>
                                        </p:tgtEl>
                                      </p:cBhvr>
                                    </p:animEffect>
                                  </p:childTnLst>
                                </p:cTn>
                              </p:par>
                              <p:par>
                                <p:cTn id="58" presetID="22" presetClass="entr" presetSubtype="4" fill="hold" grpId="0" nodeType="withEffect">
                                  <p:stCondLst>
                                    <p:cond delay="0"/>
                                  </p:stCondLst>
                                  <p:childTnLst>
                                    <p:set>
                                      <p:cBhvr>
                                        <p:cTn id="59" dur="1" fill="hold">
                                          <p:stCondLst>
                                            <p:cond delay="0"/>
                                          </p:stCondLst>
                                        </p:cTn>
                                        <p:tgtEl>
                                          <p:spTgt spid="23"/>
                                        </p:tgtEl>
                                        <p:attrNameLst>
                                          <p:attrName>style.visibility</p:attrName>
                                        </p:attrNameLst>
                                      </p:cBhvr>
                                      <p:to>
                                        <p:strVal val="visible"/>
                                      </p:to>
                                    </p:set>
                                    <p:animEffect transition="in" filter="wipe(down)">
                                      <p:cBhvr>
                                        <p:cTn id="60" dur="500"/>
                                        <p:tgtEl>
                                          <p:spTgt spid="23"/>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4" fill="hold" grpId="0" nodeType="clickEffect">
                                  <p:stCondLst>
                                    <p:cond delay="0"/>
                                  </p:stCondLst>
                                  <p:childTnLst>
                                    <p:set>
                                      <p:cBhvr>
                                        <p:cTn id="64" dur="1" fill="hold">
                                          <p:stCondLst>
                                            <p:cond delay="0"/>
                                          </p:stCondLst>
                                        </p:cTn>
                                        <p:tgtEl>
                                          <p:spTgt spid="24"/>
                                        </p:tgtEl>
                                        <p:attrNameLst>
                                          <p:attrName>style.visibility</p:attrName>
                                        </p:attrNameLst>
                                      </p:cBhvr>
                                      <p:to>
                                        <p:strVal val="visible"/>
                                      </p:to>
                                    </p:set>
                                    <p:animEffect transition="in" filter="wipe(down)">
                                      <p:cBhvr>
                                        <p:cTn id="65" dur="500"/>
                                        <p:tgtEl>
                                          <p:spTgt spid="24"/>
                                        </p:tgtEl>
                                      </p:cBhvr>
                                    </p:animEffect>
                                  </p:childTnLst>
                                </p:cTn>
                              </p:par>
                              <p:par>
                                <p:cTn id="66" presetID="22" presetClass="entr" presetSubtype="4" fill="hold" grpId="0" nodeType="withEffect">
                                  <p:stCondLst>
                                    <p:cond delay="0"/>
                                  </p:stCondLst>
                                  <p:childTnLst>
                                    <p:set>
                                      <p:cBhvr>
                                        <p:cTn id="67" dur="1" fill="hold">
                                          <p:stCondLst>
                                            <p:cond delay="0"/>
                                          </p:stCondLst>
                                        </p:cTn>
                                        <p:tgtEl>
                                          <p:spTgt spid="25"/>
                                        </p:tgtEl>
                                        <p:attrNameLst>
                                          <p:attrName>style.visibility</p:attrName>
                                        </p:attrNameLst>
                                      </p:cBhvr>
                                      <p:to>
                                        <p:strVal val="visible"/>
                                      </p:to>
                                    </p:set>
                                    <p:animEffect transition="in" filter="wipe(down)">
                                      <p:cBhvr>
                                        <p:cTn id="68" dur="500"/>
                                        <p:tgtEl>
                                          <p:spTgt spid="25"/>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ntr" presetSubtype="4" fill="hold" grpId="0" nodeType="clickEffect">
                                  <p:stCondLst>
                                    <p:cond delay="0"/>
                                  </p:stCondLst>
                                  <p:childTnLst>
                                    <p:set>
                                      <p:cBhvr>
                                        <p:cTn id="72" dur="1" fill="hold">
                                          <p:stCondLst>
                                            <p:cond delay="0"/>
                                          </p:stCondLst>
                                        </p:cTn>
                                        <p:tgtEl>
                                          <p:spTgt spid="26"/>
                                        </p:tgtEl>
                                        <p:attrNameLst>
                                          <p:attrName>style.visibility</p:attrName>
                                        </p:attrNameLst>
                                      </p:cBhvr>
                                      <p:to>
                                        <p:strVal val="visible"/>
                                      </p:to>
                                    </p:set>
                                    <p:animEffect transition="in" filter="wipe(down)">
                                      <p:cBhvr>
                                        <p:cTn id="73"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11" grpId="0" animBg="1"/>
      <p:bldP spid="12" grpId="0" animBg="1"/>
      <p:bldP spid="13" grpId="0" animBg="1"/>
      <p:bldP spid="19" grpId="0" animBg="1"/>
      <p:bldP spid="20" grpId="0" animBg="1"/>
      <p:bldP spid="21" grpId="0" animBg="1"/>
      <p:bldP spid="22" grpId="0" animBg="1"/>
      <p:bldP spid="23" grpId="0" animBg="1"/>
      <p:bldP spid="24" grpId="0" animBg="1"/>
      <p:bldP spid="25" grpId="0" animBg="1"/>
      <p:bldP spid="26"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A0A0BD00-D8DC-45C9-9C82-0E8430B96A5E}"/>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8" name="Content Placeholder 2">
            <a:extLst>
              <a:ext uri="{FF2B5EF4-FFF2-40B4-BE49-F238E27FC236}">
                <a16:creationId xmlns:a16="http://schemas.microsoft.com/office/drawing/2014/main" xmlns="" id="{09329F3B-B988-4BA0-9BEA-4847C35EA442}"/>
              </a:ext>
            </a:extLst>
          </p:cNvPr>
          <p:cNvSpPr>
            <a:spLocks noGrp="1"/>
          </p:cNvSpPr>
          <p:nvPr>
            <p:ph idx="1"/>
          </p:nvPr>
        </p:nvSpPr>
        <p:spPr>
          <a:xfrm>
            <a:off x="2611672" y="3258957"/>
            <a:ext cx="8489371" cy="2321286"/>
          </a:xfrm>
        </p:spPr>
        <p:txBody>
          <a:bodyPr>
            <a:noAutofit/>
          </a:bodyPr>
          <a:lstStyle/>
          <a:p>
            <a:pPr marL="0" indent="0" algn="ctr">
              <a:buNone/>
            </a:pPr>
            <a:r>
              <a:rPr lang="en-US" sz="7000" b="1" dirty="0">
                <a:solidFill>
                  <a:srgbClr val="0070C0"/>
                </a:solidFill>
              </a:rPr>
              <a:t>Terraform</a:t>
            </a:r>
          </a:p>
          <a:p>
            <a:pPr marL="0" indent="0" algn="ctr">
              <a:buNone/>
            </a:pPr>
            <a:r>
              <a:rPr lang="en-US" sz="7000" b="1" dirty="0">
                <a:solidFill>
                  <a:srgbClr val="0070C0"/>
                </a:solidFill>
              </a:rPr>
              <a:t>Block</a:t>
            </a:r>
          </a:p>
        </p:txBody>
      </p:sp>
      <p:pic>
        <p:nvPicPr>
          <p:cNvPr id="3" name="Picture 2" descr="HashiCorp Terraform">
            <a:extLst>
              <a:ext uri="{FF2B5EF4-FFF2-40B4-BE49-F238E27FC236}">
                <a16:creationId xmlns:a16="http://schemas.microsoft.com/office/drawing/2014/main" xmlns=""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99761" y="1655616"/>
            <a:ext cx="4918363" cy="4918363"/>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xmlns=""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xmlns=""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xmlns=""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xmlns="" id="{E6E05F22-1D60-7145-BEE6-FBEE53398344}"/>
              </a:ext>
            </a:extLst>
          </p:cNvPr>
          <p:cNvPicPr>
            <a:picLocks noChangeAspect="1"/>
          </p:cNvPicPr>
          <p:nvPr/>
        </p:nvPicPr>
        <p:blipFill>
          <a:blip r:embed="rId3"/>
          <a:stretch>
            <a:fillRect/>
          </a:stretch>
        </p:blipFill>
        <p:spPr>
          <a:xfrm>
            <a:off x="160618" y="2521128"/>
            <a:ext cx="3304309" cy="3187342"/>
          </a:xfrm>
          <a:prstGeom prst="rect">
            <a:avLst/>
          </a:prstGeom>
        </p:spPr>
      </p:pic>
    </p:spTree>
    <p:extLst>
      <p:ext uri="{BB962C8B-B14F-4D97-AF65-F5344CB8AC3E}">
        <p14:creationId xmlns:p14="http://schemas.microsoft.com/office/powerpoint/2010/main" val="30306582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A8EACE1F-75BF-0249-9ECE-1F3EC4A54534}"/>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3" name="Content Placeholder 2">
            <a:extLst>
              <a:ext uri="{FF2B5EF4-FFF2-40B4-BE49-F238E27FC236}">
                <a16:creationId xmlns:a16="http://schemas.microsoft.com/office/drawing/2014/main" xmlns="" id="{D0BEF0A0-999B-F943-A90A-30C54FCB188C}"/>
              </a:ext>
            </a:extLst>
          </p:cNvPr>
          <p:cNvSpPr>
            <a:spLocks noGrp="1"/>
          </p:cNvSpPr>
          <p:nvPr>
            <p:ph idx="1"/>
          </p:nvPr>
        </p:nvSpPr>
        <p:spPr/>
        <p:txBody>
          <a:bodyPr/>
          <a:lstStyle/>
          <a:p>
            <a:r>
              <a:rPr lang="en-US" dirty="0"/>
              <a:t>This block can be called in 3 ways. All means the same. </a:t>
            </a:r>
          </a:p>
          <a:p>
            <a:pPr lvl="1"/>
            <a:r>
              <a:rPr lang="en-US" dirty="0"/>
              <a:t>Terraform Block</a:t>
            </a:r>
          </a:p>
          <a:p>
            <a:pPr lvl="1"/>
            <a:r>
              <a:rPr lang="en-US" dirty="0"/>
              <a:t>Terraform Settings Block</a:t>
            </a:r>
          </a:p>
          <a:p>
            <a:pPr lvl="1"/>
            <a:r>
              <a:rPr lang="en-US" dirty="0"/>
              <a:t>Terraform Configuration Block</a:t>
            </a:r>
          </a:p>
          <a:p>
            <a:r>
              <a:rPr lang="en-US" dirty="0"/>
              <a:t>Each terraform block can contain a number of settings related to </a:t>
            </a:r>
            <a:r>
              <a:rPr lang="en-US" dirty="0" err="1">
                <a:solidFill>
                  <a:srgbClr val="0070C0"/>
                </a:solidFill>
              </a:rPr>
              <a:t>Terraform's</a:t>
            </a:r>
            <a:r>
              <a:rPr lang="en-US" dirty="0">
                <a:solidFill>
                  <a:srgbClr val="0070C0"/>
                </a:solidFill>
              </a:rPr>
              <a:t> behavior</a:t>
            </a:r>
            <a:r>
              <a:rPr lang="en-US" dirty="0"/>
              <a:t>. </a:t>
            </a:r>
          </a:p>
          <a:p>
            <a:r>
              <a:rPr lang="en-US" dirty="0"/>
              <a:t>Within a terraform block, </a:t>
            </a:r>
            <a:r>
              <a:rPr lang="en-US" dirty="0">
                <a:solidFill>
                  <a:srgbClr val="00B050"/>
                </a:solidFill>
              </a:rPr>
              <a:t>only constant values can be used</a:t>
            </a:r>
            <a:r>
              <a:rPr lang="en-US" dirty="0"/>
              <a:t>; arguments </a:t>
            </a:r>
            <a:r>
              <a:rPr lang="en-US" dirty="0">
                <a:solidFill>
                  <a:srgbClr val="C00000"/>
                </a:solidFill>
              </a:rPr>
              <a:t>may not refer </a:t>
            </a:r>
            <a:r>
              <a:rPr lang="en-US" dirty="0"/>
              <a:t>to named objects such as resources, input variables, </a:t>
            </a:r>
            <a:r>
              <a:rPr lang="en-US" dirty="0" err="1"/>
              <a:t>etc</a:t>
            </a:r>
            <a:r>
              <a:rPr lang="en-US" dirty="0"/>
              <a:t>, and </a:t>
            </a:r>
            <a:r>
              <a:rPr lang="en-US" dirty="0">
                <a:solidFill>
                  <a:srgbClr val="C00000"/>
                </a:solidFill>
              </a:rPr>
              <a:t>may not use any </a:t>
            </a:r>
            <a:r>
              <a:rPr lang="en-US" dirty="0"/>
              <a:t>of the Terraform language built-in functions.</a:t>
            </a:r>
          </a:p>
        </p:txBody>
      </p:sp>
      <p:sp>
        <p:nvSpPr>
          <p:cNvPr id="4" name="Title 3">
            <a:extLst>
              <a:ext uri="{FF2B5EF4-FFF2-40B4-BE49-F238E27FC236}">
                <a16:creationId xmlns:a16="http://schemas.microsoft.com/office/drawing/2014/main" xmlns="" id="{033C3697-B12A-174D-9504-B92B61D20577}"/>
              </a:ext>
            </a:extLst>
          </p:cNvPr>
          <p:cNvSpPr>
            <a:spLocks noGrp="1"/>
          </p:cNvSpPr>
          <p:nvPr>
            <p:ph type="title"/>
          </p:nvPr>
        </p:nvSpPr>
        <p:spPr/>
        <p:txBody>
          <a:bodyPr/>
          <a:lstStyle/>
          <a:p>
            <a:r>
              <a:rPr lang="en-US" dirty="0"/>
              <a:t>Terraform Block</a:t>
            </a:r>
          </a:p>
        </p:txBody>
      </p:sp>
    </p:spTree>
    <p:extLst>
      <p:ext uri="{BB962C8B-B14F-4D97-AF65-F5344CB8AC3E}">
        <p14:creationId xmlns:p14="http://schemas.microsoft.com/office/powerpoint/2010/main" val="3497723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wipe(down)">
                                      <p:cBhvr>
                                        <p:cTn id="10" dur="500"/>
                                        <p:tgtEl>
                                          <p:spTgt spid="3">
                                            <p:txEl>
                                              <p:pRg st="1" end="1"/>
                                            </p:txEl>
                                          </p:spTgt>
                                        </p:tgtEl>
                                      </p:cBhvr>
                                    </p:animEffect>
                                  </p:childTnLst>
                                </p:cTn>
                              </p:par>
                              <p:par>
                                <p:cTn id="11" presetID="22" presetClass="entr" presetSubtype="4"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wipe(down)">
                                      <p:cBhvr>
                                        <p:cTn id="13" dur="500"/>
                                        <p:tgtEl>
                                          <p:spTgt spid="3">
                                            <p:txEl>
                                              <p:pRg st="2" end="2"/>
                                            </p:txEl>
                                          </p:spTgt>
                                        </p:tgtEl>
                                      </p:cBhvr>
                                    </p:animEffect>
                                  </p:childTnLst>
                                </p:cTn>
                              </p:par>
                              <p:par>
                                <p:cTn id="14" presetID="22" presetClass="entr" presetSubtype="4"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wipe(down)">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wipe(down)">
                                      <p:cBhvr>
                                        <p:cTn id="21" dur="5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wipe(down)">
                                      <p:cBhvr>
                                        <p:cTn id="26"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51C0938A-A336-A64D-B505-5180EE3A0625}"/>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4" name="Title 3">
            <a:extLst>
              <a:ext uri="{FF2B5EF4-FFF2-40B4-BE49-F238E27FC236}">
                <a16:creationId xmlns:a16="http://schemas.microsoft.com/office/drawing/2014/main" xmlns="" id="{9E1B8AF0-DB77-0144-8D28-DECA5D7269BB}"/>
              </a:ext>
            </a:extLst>
          </p:cNvPr>
          <p:cNvSpPr>
            <a:spLocks noGrp="1"/>
          </p:cNvSpPr>
          <p:nvPr>
            <p:ph type="title"/>
          </p:nvPr>
        </p:nvSpPr>
        <p:spPr>
          <a:xfrm>
            <a:off x="1005840" y="39262"/>
            <a:ext cx="12618720" cy="1188851"/>
          </a:xfrm>
        </p:spPr>
        <p:txBody>
          <a:bodyPr/>
          <a:lstStyle/>
          <a:p>
            <a:r>
              <a:rPr lang="en-US" dirty="0"/>
              <a:t>Terraform Block from 0.13 onwards</a:t>
            </a:r>
          </a:p>
        </p:txBody>
      </p:sp>
      <p:pic>
        <p:nvPicPr>
          <p:cNvPr id="5" name="Picture 4">
            <a:extLst>
              <a:ext uri="{FF2B5EF4-FFF2-40B4-BE49-F238E27FC236}">
                <a16:creationId xmlns:a16="http://schemas.microsoft.com/office/drawing/2014/main" xmlns="" id="{A5EA587D-C97C-0B4C-BB4A-BE9DE15EAD53}"/>
              </a:ext>
            </a:extLst>
          </p:cNvPr>
          <p:cNvPicPr>
            <a:picLocks noChangeAspect="1"/>
          </p:cNvPicPr>
          <p:nvPr/>
        </p:nvPicPr>
        <p:blipFill>
          <a:blip r:embed="rId2"/>
          <a:stretch>
            <a:fillRect/>
          </a:stretch>
        </p:blipFill>
        <p:spPr>
          <a:xfrm>
            <a:off x="9231672" y="1228113"/>
            <a:ext cx="4162209" cy="6091882"/>
          </a:xfrm>
          <a:prstGeom prst="rect">
            <a:avLst/>
          </a:prstGeom>
        </p:spPr>
      </p:pic>
      <p:pic>
        <p:nvPicPr>
          <p:cNvPr id="6" name="Picture 5">
            <a:extLst>
              <a:ext uri="{FF2B5EF4-FFF2-40B4-BE49-F238E27FC236}">
                <a16:creationId xmlns:a16="http://schemas.microsoft.com/office/drawing/2014/main" xmlns="" id="{DEE816F0-39F5-DA42-800F-C960C31A5E10}"/>
              </a:ext>
            </a:extLst>
          </p:cNvPr>
          <p:cNvPicPr>
            <a:picLocks noChangeAspect="1"/>
          </p:cNvPicPr>
          <p:nvPr/>
        </p:nvPicPr>
        <p:blipFill>
          <a:blip r:embed="rId3"/>
          <a:stretch>
            <a:fillRect/>
          </a:stretch>
        </p:blipFill>
        <p:spPr>
          <a:xfrm>
            <a:off x="781397" y="1610521"/>
            <a:ext cx="5444836" cy="5550220"/>
          </a:xfrm>
          <a:prstGeom prst="rect">
            <a:avLst/>
          </a:prstGeom>
        </p:spPr>
      </p:pic>
      <p:cxnSp>
        <p:nvCxnSpPr>
          <p:cNvPr id="8" name="Straight Connector 7">
            <a:extLst>
              <a:ext uri="{FF2B5EF4-FFF2-40B4-BE49-F238E27FC236}">
                <a16:creationId xmlns:a16="http://schemas.microsoft.com/office/drawing/2014/main" xmlns="" id="{2F5981C3-69B0-6D4A-A00B-D7E5C162A9CB}"/>
              </a:ext>
            </a:extLst>
          </p:cNvPr>
          <p:cNvCxnSpPr>
            <a:cxnSpLocks/>
          </p:cNvCxnSpPr>
          <p:nvPr/>
        </p:nvCxnSpPr>
        <p:spPr>
          <a:xfrm>
            <a:off x="7315200" y="1028700"/>
            <a:ext cx="0" cy="6291295"/>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xmlns="" id="{846DD066-B41A-3248-954C-199BD09F2B69}"/>
              </a:ext>
            </a:extLst>
          </p:cNvPr>
          <p:cNvSpPr/>
          <p:nvPr/>
        </p:nvSpPr>
        <p:spPr>
          <a:xfrm>
            <a:off x="9497291" y="1922318"/>
            <a:ext cx="3896590" cy="2400300"/>
          </a:xfrm>
          <a:prstGeom prst="rect">
            <a:avLst/>
          </a:prstGeom>
          <a:noFill/>
          <a:ln w="57150">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25243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down)">
                                      <p:cBhvr>
                                        <p:cTn id="12" dur="500"/>
                                        <p:tgtEl>
                                          <p:spTgt spid="8"/>
                                        </p:tgtEl>
                                      </p:cBhvr>
                                    </p:animEffect>
                                  </p:childTnLst>
                                </p:cTn>
                              </p:par>
                              <p:par>
                                <p:cTn id="13" presetID="22" presetClass="entr" presetSubtype="4"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down)">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wipe(down)">
                                      <p:cBhvr>
                                        <p:cTn id="2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27D7A4E0-8EDE-AB42-B4CE-1068BA8E40D8}"/>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4" name="Title 3">
            <a:extLst>
              <a:ext uri="{FF2B5EF4-FFF2-40B4-BE49-F238E27FC236}">
                <a16:creationId xmlns:a16="http://schemas.microsoft.com/office/drawing/2014/main" xmlns="" id="{31163112-8A0A-5A4B-9168-99C4D6F91792}"/>
              </a:ext>
            </a:extLst>
          </p:cNvPr>
          <p:cNvSpPr>
            <a:spLocks noGrp="1"/>
          </p:cNvSpPr>
          <p:nvPr>
            <p:ph type="title"/>
          </p:nvPr>
        </p:nvSpPr>
        <p:spPr>
          <a:xfrm>
            <a:off x="77453" y="74983"/>
            <a:ext cx="4317357" cy="746615"/>
          </a:xfrm>
        </p:spPr>
        <p:txBody>
          <a:bodyPr>
            <a:normAutofit fontScale="90000"/>
          </a:bodyPr>
          <a:lstStyle/>
          <a:p>
            <a:r>
              <a:rPr lang="en-US" dirty="0"/>
              <a:t>Terraform Block</a:t>
            </a:r>
          </a:p>
        </p:txBody>
      </p:sp>
      <p:sp>
        <p:nvSpPr>
          <p:cNvPr id="5" name="Rectangle 4">
            <a:extLst>
              <a:ext uri="{FF2B5EF4-FFF2-40B4-BE49-F238E27FC236}">
                <a16:creationId xmlns:a16="http://schemas.microsoft.com/office/drawing/2014/main" xmlns="" id="{BF9C7139-FE83-7241-8F40-42F8E13AA9BE}"/>
              </a:ext>
            </a:extLst>
          </p:cNvPr>
          <p:cNvSpPr/>
          <p:nvPr/>
        </p:nvSpPr>
        <p:spPr>
          <a:xfrm>
            <a:off x="86593" y="3752390"/>
            <a:ext cx="2098963" cy="665018"/>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Terraform Block</a:t>
            </a:r>
          </a:p>
        </p:txBody>
      </p:sp>
      <p:sp>
        <p:nvSpPr>
          <p:cNvPr id="6" name="Rectangle 5">
            <a:extLst>
              <a:ext uri="{FF2B5EF4-FFF2-40B4-BE49-F238E27FC236}">
                <a16:creationId xmlns:a16="http://schemas.microsoft.com/office/drawing/2014/main" xmlns="" id="{2E35E555-9DC3-1F47-9D9A-30254C444AE4}"/>
              </a:ext>
            </a:extLst>
          </p:cNvPr>
          <p:cNvSpPr/>
          <p:nvPr/>
        </p:nvSpPr>
        <p:spPr>
          <a:xfrm>
            <a:off x="3100465" y="885231"/>
            <a:ext cx="2930236" cy="665018"/>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Required Terraform Version</a:t>
            </a:r>
          </a:p>
        </p:txBody>
      </p:sp>
      <p:sp>
        <p:nvSpPr>
          <p:cNvPr id="7" name="Rectangle 6">
            <a:extLst>
              <a:ext uri="{FF2B5EF4-FFF2-40B4-BE49-F238E27FC236}">
                <a16:creationId xmlns:a16="http://schemas.microsoft.com/office/drawing/2014/main" xmlns="" id="{87FEAC36-B9CC-2A44-93F5-950A78EB6F83}"/>
              </a:ext>
            </a:extLst>
          </p:cNvPr>
          <p:cNvSpPr/>
          <p:nvPr/>
        </p:nvSpPr>
        <p:spPr>
          <a:xfrm>
            <a:off x="3100465" y="1968493"/>
            <a:ext cx="2930236" cy="665018"/>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Provider Requirements</a:t>
            </a:r>
          </a:p>
        </p:txBody>
      </p:sp>
      <p:sp>
        <p:nvSpPr>
          <p:cNvPr id="8" name="Rectangle 7">
            <a:extLst>
              <a:ext uri="{FF2B5EF4-FFF2-40B4-BE49-F238E27FC236}">
                <a16:creationId xmlns:a16="http://schemas.microsoft.com/office/drawing/2014/main" xmlns="" id="{768643E9-F1DD-654A-8190-0D363EADF96A}"/>
              </a:ext>
            </a:extLst>
          </p:cNvPr>
          <p:cNvSpPr/>
          <p:nvPr/>
        </p:nvSpPr>
        <p:spPr>
          <a:xfrm>
            <a:off x="3100465" y="3765199"/>
            <a:ext cx="2930236" cy="665018"/>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Terraform Backend</a:t>
            </a:r>
          </a:p>
        </p:txBody>
      </p:sp>
      <p:sp>
        <p:nvSpPr>
          <p:cNvPr id="9" name="Rectangle 8">
            <a:extLst>
              <a:ext uri="{FF2B5EF4-FFF2-40B4-BE49-F238E27FC236}">
                <a16:creationId xmlns:a16="http://schemas.microsoft.com/office/drawing/2014/main" xmlns="" id="{4B9875EE-70A8-2D46-87D5-8B7A700E0E21}"/>
              </a:ext>
            </a:extLst>
          </p:cNvPr>
          <p:cNvSpPr/>
          <p:nvPr/>
        </p:nvSpPr>
        <p:spPr>
          <a:xfrm>
            <a:off x="3100465" y="5209531"/>
            <a:ext cx="2930236" cy="66501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Experimental Language Features</a:t>
            </a:r>
          </a:p>
        </p:txBody>
      </p:sp>
      <p:sp>
        <p:nvSpPr>
          <p:cNvPr id="10" name="Rectangle 9">
            <a:extLst>
              <a:ext uri="{FF2B5EF4-FFF2-40B4-BE49-F238E27FC236}">
                <a16:creationId xmlns:a16="http://schemas.microsoft.com/office/drawing/2014/main" xmlns="" id="{C30358FC-8596-B94A-A4FC-28EFC354D7B7}"/>
              </a:ext>
            </a:extLst>
          </p:cNvPr>
          <p:cNvSpPr/>
          <p:nvPr/>
        </p:nvSpPr>
        <p:spPr>
          <a:xfrm>
            <a:off x="3100465" y="6202307"/>
            <a:ext cx="2930236" cy="66501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Passing Metadata to </a:t>
            </a:r>
          </a:p>
          <a:p>
            <a:pPr algn="ctr"/>
            <a:r>
              <a:rPr lang="en-US" dirty="0"/>
              <a:t>Providers</a:t>
            </a:r>
          </a:p>
        </p:txBody>
      </p:sp>
      <p:cxnSp>
        <p:nvCxnSpPr>
          <p:cNvPr id="13" name="Straight Arrow Connector 12">
            <a:extLst>
              <a:ext uri="{FF2B5EF4-FFF2-40B4-BE49-F238E27FC236}">
                <a16:creationId xmlns:a16="http://schemas.microsoft.com/office/drawing/2014/main" xmlns="" id="{2DDA721E-8B97-C043-9791-25803AF6AE6E}"/>
              </a:ext>
            </a:extLst>
          </p:cNvPr>
          <p:cNvCxnSpPr>
            <a:cxnSpLocks/>
            <a:stCxn id="5" idx="3"/>
            <a:endCxn id="6" idx="1"/>
          </p:cNvCxnSpPr>
          <p:nvPr/>
        </p:nvCxnSpPr>
        <p:spPr>
          <a:xfrm flipV="1">
            <a:off x="2185556" y="1217740"/>
            <a:ext cx="914909" cy="286715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xmlns="" id="{1383B973-31D4-204D-9474-8088E067035B}"/>
              </a:ext>
            </a:extLst>
          </p:cNvPr>
          <p:cNvCxnSpPr>
            <a:stCxn id="5" idx="3"/>
            <a:endCxn id="7" idx="1"/>
          </p:cNvCxnSpPr>
          <p:nvPr/>
        </p:nvCxnSpPr>
        <p:spPr>
          <a:xfrm flipV="1">
            <a:off x="2185556" y="2301002"/>
            <a:ext cx="914909" cy="178389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xmlns="" id="{F7B0E6FD-C3A7-EB45-A417-0E28C0775155}"/>
              </a:ext>
            </a:extLst>
          </p:cNvPr>
          <p:cNvCxnSpPr>
            <a:stCxn id="5" idx="3"/>
            <a:endCxn id="8" idx="1"/>
          </p:cNvCxnSpPr>
          <p:nvPr/>
        </p:nvCxnSpPr>
        <p:spPr>
          <a:xfrm>
            <a:off x="2185556" y="4084899"/>
            <a:ext cx="914909" cy="1280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xmlns="" id="{8C747D35-5899-9D4D-8FF5-3D50D8689AAE}"/>
              </a:ext>
            </a:extLst>
          </p:cNvPr>
          <p:cNvCxnSpPr>
            <a:stCxn id="5" idx="3"/>
            <a:endCxn id="9" idx="1"/>
          </p:cNvCxnSpPr>
          <p:nvPr/>
        </p:nvCxnSpPr>
        <p:spPr>
          <a:xfrm>
            <a:off x="2185556" y="4084899"/>
            <a:ext cx="914909" cy="145714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xmlns="" id="{14B75F7A-1757-B049-97AB-EE0DAA474561}"/>
              </a:ext>
            </a:extLst>
          </p:cNvPr>
          <p:cNvCxnSpPr>
            <a:stCxn id="5" idx="3"/>
            <a:endCxn id="10" idx="1"/>
          </p:cNvCxnSpPr>
          <p:nvPr/>
        </p:nvCxnSpPr>
        <p:spPr>
          <a:xfrm>
            <a:off x="2185556" y="4084899"/>
            <a:ext cx="914909" cy="244991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xmlns="" id="{E1840C8A-1232-E444-B8B7-E005D550D22F}"/>
              </a:ext>
            </a:extLst>
          </p:cNvPr>
          <p:cNvPicPr>
            <a:picLocks noChangeAspect="1"/>
          </p:cNvPicPr>
          <p:nvPr/>
        </p:nvPicPr>
        <p:blipFill>
          <a:blip r:embed="rId2"/>
          <a:stretch>
            <a:fillRect/>
          </a:stretch>
        </p:blipFill>
        <p:spPr>
          <a:xfrm>
            <a:off x="6408981" y="509287"/>
            <a:ext cx="8143966" cy="6944809"/>
          </a:xfrm>
          <a:prstGeom prst="rect">
            <a:avLst/>
          </a:prstGeom>
        </p:spPr>
      </p:pic>
      <p:sp>
        <p:nvSpPr>
          <p:cNvPr id="32" name="Rectangle 31">
            <a:extLst>
              <a:ext uri="{FF2B5EF4-FFF2-40B4-BE49-F238E27FC236}">
                <a16:creationId xmlns:a16="http://schemas.microsoft.com/office/drawing/2014/main" xmlns="" id="{910ED61E-5482-DE4A-B025-CC4C5BCA583E}"/>
              </a:ext>
            </a:extLst>
          </p:cNvPr>
          <p:cNvSpPr/>
          <p:nvPr/>
        </p:nvSpPr>
        <p:spPr>
          <a:xfrm>
            <a:off x="6597570" y="775504"/>
            <a:ext cx="3981691" cy="613458"/>
          </a:xfrm>
          <a:prstGeom prst="rect">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xmlns="" id="{92BA7E01-5755-F945-A5AC-E55E7FEB670C}"/>
              </a:ext>
            </a:extLst>
          </p:cNvPr>
          <p:cNvSpPr/>
          <p:nvPr/>
        </p:nvSpPr>
        <p:spPr>
          <a:xfrm>
            <a:off x="6597570" y="1492373"/>
            <a:ext cx="6470248" cy="2112611"/>
          </a:xfrm>
          <a:prstGeom prst="rect">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xmlns="" id="{580EBF73-09F4-1C45-B992-E34FA7F004B3}"/>
              </a:ext>
            </a:extLst>
          </p:cNvPr>
          <p:cNvSpPr/>
          <p:nvPr/>
        </p:nvSpPr>
        <p:spPr>
          <a:xfrm>
            <a:off x="6597569" y="3697988"/>
            <a:ext cx="6829063" cy="2176561"/>
          </a:xfrm>
          <a:prstGeom prst="rect">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xmlns="" id="{C585E61C-36D6-EC45-9D58-4F4EE1D542B1}"/>
              </a:ext>
            </a:extLst>
          </p:cNvPr>
          <p:cNvSpPr/>
          <p:nvPr/>
        </p:nvSpPr>
        <p:spPr>
          <a:xfrm>
            <a:off x="6597569" y="5933178"/>
            <a:ext cx="7847636" cy="1231551"/>
          </a:xfrm>
          <a:prstGeom prst="rect">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Straight Arrow Connector 36">
            <a:extLst>
              <a:ext uri="{FF2B5EF4-FFF2-40B4-BE49-F238E27FC236}">
                <a16:creationId xmlns:a16="http://schemas.microsoft.com/office/drawing/2014/main" xmlns="" id="{231266C0-94D2-D640-A80A-B35E806C9D36}"/>
              </a:ext>
            </a:extLst>
          </p:cNvPr>
          <p:cNvCxnSpPr>
            <a:stCxn id="6" idx="3"/>
          </p:cNvCxnSpPr>
          <p:nvPr/>
        </p:nvCxnSpPr>
        <p:spPr>
          <a:xfrm flipV="1">
            <a:off x="6030701" y="1082233"/>
            <a:ext cx="566868" cy="135507"/>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xmlns="" id="{51ABB44E-093C-7042-A188-E67446E31794}"/>
              </a:ext>
            </a:extLst>
          </p:cNvPr>
          <p:cNvCxnSpPr>
            <a:stCxn id="7" idx="3"/>
            <a:endCxn id="33" idx="1"/>
          </p:cNvCxnSpPr>
          <p:nvPr/>
        </p:nvCxnSpPr>
        <p:spPr>
          <a:xfrm>
            <a:off x="6030701" y="2301002"/>
            <a:ext cx="566869" cy="247677"/>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xmlns="" id="{0B4F54A5-A67A-FC41-AA29-5E6BE9964C31}"/>
              </a:ext>
            </a:extLst>
          </p:cNvPr>
          <p:cNvCxnSpPr>
            <a:stCxn id="8" idx="3"/>
            <a:endCxn id="34" idx="1"/>
          </p:cNvCxnSpPr>
          <p:nvPr/>
        </p:nvCxnSpPr>
        <p:spPr>
          <a:xfrm>
            <a:off x="6030701" y="4097708"/>
            <a:ext cx="566868" cy="688561"/>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xmlns="" id="{056D8CFD-C6B2-6B47-94AE-13664E36B7BB}"/>
              </a:ext>
            </a:extLst>
          </p:cNvPr>
          <p:cNvCxnSpPr>
            <a:stCxn id="9" idx="3"/>
            <a:endCxn id="35" idx="1"/>
          </p:cNvCxnSpPr>
          <p:nvPr/>
        </p:nvCxnSpPr>
        <p:spPr>
          <a:xfrm>
            <a:off x="6030701" y="5542040"/>
            <a:ext cx="566868" cy="1006914"/>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xmlns="" id="{75B0EF03-7154-B744-87DF-52C1BDBB32C0}"/>
              </a:ext>
            </a:extLst>
          </p:cNvPr>
          <p:cNvCxnSpPr>
            <a:stCxn id="10" idx="3"/>
            <a:endCxn id="35" idx="1"/>
          </p:cNvCxnSpPr>
          <p:nvPr/>
        </p:nvCxnSpPr>
        <p:spPr>
          <a:xfrm>
            <a:off x="6030701" y="6534816"/>
            <a:ext cx="566868" cy="14138"/>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93946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down)">
                                      <p:cBhvr>
                                        <p:cTn id="12" dur="500"/>
                                        <p:tgtEl>
                                          <p:spTgt spid="13"/>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down)">
                                      <p:cBhvr>
                                        <p:cTn id="15" dur="500"/>
                                        <p:tgtEl>
                                          <p:spTgt spid="6"/>
                                        </p:tgtEl>
                                      </p:cBhvr>
                                    </p:animEffect>
                                  </p:childTnLst>
                                </p:cTn>
                              </p:par>
                              <p:par>
                                <p:cTn id="16" presetID="22" presetClass="entr" presetSubtype="4" fill="hold"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wipe(down)">
                                      <p:cBhvr>
                                        <p:cTn id="18" dur="500"/>
                                        <p:tgtEl>
                                          <p:spTgt spid="17"/>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wipe(down)">
                                      <p:cBhvr>
                                        <p:cTn id="21" dur="500"/>
                                        <p:tgtEl>
                                          <p:spTgt spid="7"/>
                                        </p:tgtEl>
                                      </p:cBhvr>
                                    </p:animEffect>
                                  </p:childTnLst>
                                </p:cTn>
                              </p:par>
                              <p:par>
                                <p:cTn id="22" presetID="22" presetClass="entr" presetSubtype="4" fill="hold" nodeType="with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wipe(down)">
                                      <p:cBhvr>
                                        <p:cTn id="24" dur="500"/>
                                        <p:tgtEl>
                                          <p:spTgt spid="19"/>
                                        </p:tgtEl>
                                      </p:cBhvr>
                                    </p:animEffect>
                                  </p:childTnLst>
                                </p:cTn>
                              </p:par>
                              <p:par>
                                <p:cTn id="25" presetID="22" presetClass="entr" presetSubtype="4"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wipe(down)">
                                      <p:cBhvr>
                                        <p:cTn id="27" dur="500"/>
                                        <p:tgtEl>
                                          <p:spTgt spid="8"/>
                                        </p:tgtEl>
                                      </p:cBhvr>
                                    </p:animEffect>
                                  </p:childTnLst>
                                </p:cTn>
                              </p:par>
                              <p:par>
                                <p:cTn id="28" presetID="22" presetClass="entr" presetSubtype="4" fill="hold" nodeType="withEffect">
                                  <p:stCondLst>
                                    <p:cond delay="0"/>
                                  </p:stCondLst>
                                  <p:childTnLst>
                                    <p:set>
                                      <p:cBhvr>
                                        <p:cTn id="29" dur="1" fill="hold">
                                          <p:stCondLst>
                                            <p:cond delay="0"/>
                                          </p:stCondLst>
                                        </p:cTn>
                                        <p:tgtEl>
                                          <p:spTgt spid="21"/>
                                        </p:tgtEl>
                                        <p:attrNameLst>
                                          <p:attrName>style.visibility</p:attrName>
                                        </p:attrNameLst>
                                      </p:cBhvr>
                                      <p:to>
                                        <p:strVal val="visible"/>
                                      </p:to>
                                    </p:set>
                                    <p:animEffect transition="in" filter="wipe(down)">
                                      <p:cBhvr>
                                        <p:cTn id="30" dur="500"/>
                                        <p:tgtEl>
                                          <p:spTgt spid="21"/>
                                        </p:tgtEl>
                                      </p:cBhvr>
                                    </p:animEffect>
                                  </p:childTnLst>
                                </p:cTn>
                              </p:par>
                              <p:par>
                                <p:cTn id="31" presetID="22" presetClass="entr" presetSubtype="4" fill="hold" grpId="0" nodeType="with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wipe(down)">
                                      <p:cBhvr>
                                        <p:cTn id="33" dur="500"/>
                                        <p:tgtEl>
                                          <p:spTgt spid="9"/>
                                        </p:tgtEl>
                                      </p:cBhvr>
                                    </p:animEffect>
                                  </p:childTnLst>
                                </p:cTn>
                              </p:par>
                              <p:par>
                                <p:cTn id="34" presetID="22" presetClass="entr" presetSubtype="4" fill="hold" nodeType="withEffect">
                                  <p:stCondLst>
                                    <p:cond delay="0"/>
                                  </p:stCondLst>
                                  <p:childTnLst>
                                    <p:set>
                                      <p:cBhvr>
                                        <p:cTn id="35" dur="1" fill="hold">
                                          <p:stCondLst>
                                            <p:cond delay="0"/>
                                          </p:stCondLst>
                                        </p:cTn>
                                        <p:tgtEl>
                                          <p:spTgt spid="23"/>
                                        </p:tgtEl>
                                        <p:attrNameLst>
                                          <p:attrName>style.visibility</p:attrName>
                                        </p:attrNameLst>
                                      </p:cBhvr>
                                      <p:to>
                                        <p:strVal val="visible"/>
                                      </p:to>
                                    </p:set>
                                    <p:animEffect transition="in" filter="wipe(down)">
                                      <p:cBhvr>
                                        <p:cTn id="36" dur="500"/>
                                        <p:tgtEl>
                                          <p:spTgt spid="23"/>
                                        </p:tgtEl>
                                      </p:cBhvr>
                                    </p:animEffect>
                                  </p:childTnLst>
                                </p:cTn>
                              </p:par>
                              <p:par>
                                <p:cTn id="37" presetID="22" presetClass="entr" presetSubtype="4" fill="hold" grpId="0" nodeType="with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wipe(down)">
                                      <p:cBhvr>
                                        <p:cTn id="39" dur="500"/>
                                        <p:tgtEl>
                                          <p:spTgt spid="10"/>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4" fill="hold" nodeType="clickEffect">
                                  <p:stCondLst>
                                    <p:cond delay="0"/>
                                  </p:stCondLst>
                                  <p:childTnLst>
                                    <p:set>
                                      <p:cBhvr>
                                        <p:cTn id="43" dur="1" fill="hold">
                                          <p:stCondLst>
                                            <p:cond delay="0"/>
                                          </p:stCondLst>
                                        </p:cTn>
                                        <p:tgtEl>
                                          <p:spTgt spid="12"/>
                                        </p:tgtEl>
                                        <p:attrNameLst>
                                          <p:attrName>style.visibility</p:attrName>
                                        </p:attrNameLst>
                                      </p:cBhvr>
                                      <p:to>
                                        <p:strVal val="visible"/>
                                      </p:to>
                                    </p:set>
                                    <p:animEffect transition="in" filter="wipe(down)">
                                      <p:cBhvr>
                                        <p:cTn id="44" dur="500"/>
                                        <p:tgtEl>
                                          <p:spTgt spid="12"/>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4" fill="hold" nodeType="clickEffect">
                                  <p:stCondLst>
                                    <p:cond delay="0"/>
                                  </p:stCondLst>
                                  <p:childTnLst>
                                    <p:set>
                                      <p:cBhvr>
                                        <p:cTn id="48" dur="1" fill="hold">
                                          <p:stCondLst>
                                            <p:cond delay="0"/>
                                          </p:stCondLst>
                                        </p:cTn>
                                        <p:tgtEl>
                                          <p:spTgt spid="37"/>
                                        </p:tgtEl>
                                        <p:attrNameLst>
                                          <p:attrName>style.visibility</p:attrName>
                                        </p:attrNameLst>
                                      </p:cBhvr>
                                      <p:to>
                                        <p:strVal val="visible"/>
                                      </p:to>
                                    </p:set>
                                    <p:animEffect transition="in" filter="wipe(down)">
                                      <p:cBhvr>
                                        <p:cTn id="49" dur="500"/>
                                        <p:tgtEl>
                                          <p:spTgt spid="37"/>
                                        </p:tgtEl>
                                      </p:cBhvr>
                                    </p:animEffect>
                                  </p:childTnLst>
                                </p:cTn>
                              </p:par>
                              <p:par>
                                <p:cTn id="50" presetID="22" presetClass="entr" presetSubtype="4" fill="hold" grpId="0" nodeType="withEffect">
                                  <p:stCondLst>
                                    <p:cond delay="0"/>
                                  </p:stCondLst>
                                  <p:childTnLst>
                                    <p:set>
                                      <p:cBhvr>
                                        <p:cTn id="51" dur="1" fill="hold">
                                          <p:stCondLst>
                                            <p:cond delay="0"/>
                                          </p:stCondLst>
                                        </p:cTn>
                                        <p:tgtEl>
                                          <p:spTgt spid="32"/>
                                        </p:tgtEl>
                                        <p:attrNameLst>
                                          <p:attrName>style.visibility</p:attrName>
                                        </p:attrNameLst>
                                      </p:cBhvr>
                                      <p:to>
                                        <p:strVal val="visible"/>
                                      </p:to>
                                    </p:set>
                                    <p:animEffect transition="in" filter="wipe(down)">
                                      <p:cBhvr>
                                        <p:cTn id="52" dur="500"/>
                                        <p:tgtEl>
                                          <p:spTgt spid="32"/>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nodeType="clickEffect">
                                  <p:stCondLst>
                                    <p:cond delay="0"/>
                                  </p:stCondLst>
                                  <p:childTnLst>
                                    <p:set>
                                      <p:cBhvr>
                                        <p:cTn id="56" dur="1" fill="hold">
                                          <p:stCondLst>
                                            <p:cond delay="0"/>
                                          </p:stCondLst>
                                        </p:cTn>
                                        <p:tgtEl>
                                          <p:spTgt spid="39"/>
                                        </p:tgtEl>
                                        <p:attrNameLst>
                                          <p:attrName>style.visibility</p:attrName>
                                        </p:attrNameLst>
                                      </p:cBhvr>
                                      <p:to>
                                        <p:strVal val="visible"/>
                                      </p:to>
                                    </p:set>
                                    <p:animEffect transition="in" filter="wipe(down)">
                                      <p:cBhvr>
                                        <p:cTn id="57" dur="500"/>
                                        <p:tgtEl>
                                          <p:spTgt spid="39"/>
                                        </p:tgtEl>
                                      </p:cBhvr>
                                    </p:animEffect>
                                  </p:childTnLst>
                                </p:cTn>
                              </p:par>
                              <p:par>
                                <p:cTn id="58" presetID="22" presetClass="entr" presetSubtype="4" fill="hold" grpId="0" nodeType="withEffect">
                                  <p:stCondLst>
                                    <p:cond delay="0"/>
                                  </p:stCondLst>
                                  <p:childTnLst>
                                    <p:set>
                                      <p:cBhvr>
                                        <p:cTn id="59" dur="1" fill="hold">
                                          <p:stCondLst>
                                            <p:cond delay="0"/>
                                          </p:stCondLst>
                                        </p:cTn>
                                        <p:tgtEl>
                                          <p:spTgt spid="33"/>
                                        </p:tgtEl>
                                        <p:attrNameLst>
                                          <p:attrName>style.visibility</p:attrName>
                                        </p:attrNameLst>
                                      </p:cBhvr>
                                      <p:to>
                                        <p:strVal val="visible"/>
                                      </p:to>
                                    </p:set>
                                    <p:animEffect transition="in" filter="wipe(down)">
                                      <p:cBhvr>
                                        <p:cTn id="60" dur="500"/>
                                        <p:tgtEl>
                                          <p:spTgt spid="33"/>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4" fill="hold" nodeType="clickEffect">
                                  <p:stCondLst>
                                    <p:cond delay="0"/>
                                  </p:stCondLst>
                                  <p:childTnLst>
                                    <p:set>
                                      <p:cBhvr>
                                        <p:cTn id="64" dur="1" fill="hold">
                                          <p:stCondLst>
                                            <p:cond delay="0"/>
                                          </p:stCondLst>
                                        </p:cTn>
                                        <p:tgtEl>
                                          <p:spTgt spid="41"/>
                                        </p:tgtEl>
                                        <p:attrNameLst>
                                          <p:attrName>style.visibility</p:attrName>
                                        </p:attrNameLst>
                                      </p:cBhvr>
                                      <p:to>
                                        <p:strVal val="visible"/>
                                      </p:to>
                                    </p:set>
                                    <p:animEffect transition="in" filter="wipe(down)">
                                      <p:cBhvr>
                                        <p:cTn id="65" dur="500"/>
                                        <p:tgtEl>
                                          <p:spTgt spid="41"/>
                                        </p:tgtEl>
                                      </p:cBhvr>
                                    </p:animEffect>
                                  </p:childTnLst>
                                </p:cTn>
                              </p:par>
                              <p:par>
                                <p:cTn id="66" presetID="22" presetClass="entr" presetSubtype="4" fill="hold" grpId="0" nodeType="withEffect">
                                  <p:stCondLst>
                                    <p:cond delay="0"/>
                                  </p:stCondLst>
                                  <p:childTnLst>
                                    <p:set>
                                      <p:cBhvr>
                                        <p:cTn id="67" dur="1" fill="hold">
                                          <p:stCondLst>
                                            <p:cond delay="0"/>
                                          </p:stCondLst>
                                        </p:cTn>
                                        <p:tgtEl>
                                          <p:spTgt spid="34"/>
                                        </p:tgtEl>
                                        <p:attrNameLst>
                                          <p:attrName>style.visibility</p:attrName>
                                        </p:attrNameLst>
                                      </p:cBhvr>
                                      <p:to>
                                        <p:strVal val="visible"/>
                                      </p:to>
                                    </p:set>
                                    <p:animEffect transition="in" filter="wipe(down)">
                                      <p:cBhvr>
                                        <p:cTn id="68" dur="500"/>
                                        <p:tgtEl>
                                          <p:spTgt spid="34"/>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ntr" presetSubtype="4" fill="hold" nodeType="clickEffect">
                                  <p:stCondLst>
                                    <p:cond delay="0"/>
                                  </p:stCondLst>
                                  <p:childTnLst>
                                    <p:set>
                                      <p:cBhvr>
                                        <p:cTn id="72" dur="1" fill="hold">
                                          <p:stCondLst>
                                            <p:cond delay="0"/>
                                          </p:stCondLst>
                                        </p:cTn>
                                        <p:tgtEl>
                                          <p:spTgt spid="43"/>
                                        </p:tgtEl>
                                        <p:attrNameLst>
                                          <p:attrName>style.visibility</p:attrName>
                                        </p:attrNameLst>
                                      </p:cBhvr>
                                      <p:to>
                                        <p:strVal val="visible"/>
                                      </p:to>
                                    </p:set>
                                    <p:animEffect transition="in" filter="wipe(down)">
                                      <p:cBhvr>
                                        <p:cTn id="73" dur="500"/>
                                        <p:tgtEl>
                                          <p:spTgt spid="43"/>
                                        </p:tgtEl>
                                      </p:cBhvr>
                                    </p:animEffect>
                                  </p:childTnLst>
                                </p:cTn>
                              </p:par>
                              <p:par>
                                <p:cTn id="74" presetID="22" presetClass="entr" presetSubtype="4" fill="hold" nodeType="withEffect">
                                  <p:stCondLst>
                                    <p:cond delay="0"/>
                                  </p:stCondLst>
                                  <p:childTnLst>
                                    <p:set>
                                      <p:cBhvr>
                                        <p:cTn id="75" dur="1" fill="hold">
                                          <p:stCondLst>
                                            <p:cond delay="0"/>
                                          </p:stCondLst>
                                        </p:cTn>
                                        <p:tgtEl>
                                          <p:spTgt spid="45"/>
                                        </p:tgtEl>
                                        <p:attrNameLst>
                                          <p:attrName>style.visibility</p:attrName>
                                        </p:attrNameLst>
                                      </p:cBhvr>
                                      <p:to>
                                        <p:strVal val="visible"/>
                                      </p:to>
                                    </p:set>
                                    <p:animEffect transition="in" filter="wipe(down)">
                                      <p:cBhvr>
                                        <p:cTn id="76" dur="500"/>
                                        <p:tgtEl>
                                          <p:spTgt spid="45"/>
                                        </p:tgtEl>
                                      </p:cBhvr>
                                    </p:animEffect>
                                  </p:childTnLst>
                                </p:cTn>
                              </p:par>
                              <p:par>
                                <p:cTn id="77" presetID="22" presetClass="entr" presetSubtype="4" fill="hold" grpId="0" nodeType="withEffect">
                                  <p:stCondLst>
                                    <p:cond delay="0"/>
                                  </p:stCondLst>
                                  <p:childTnLst>
                                    <p:set>
                                      <p:cBhvr>
                                        <p:cTn id="78" dur="1" fill="hold">
                                          <p:stCondLst>
                                            <p:cond delay="0"/>
                                          </p:stCondLst>
                                        </p:cTn>
                                        <p:tgtEl>
                                          <p:spTgt spid="35"/>
                                        </p:tgtEl>
                                        <p:attrNameLst>
                                          <p:attrName>style.visibility</p:attrName>
                                        </p:attrNameLst>
                                      </p:cBhvr>
                                      <p:to>
                                        <p:strVal val="visible"/>
                                      </p:to>
                                    </p:set>
                                    <p:animEffect transition="in" filter="wipe(down)">
                                      <p:cBhvr>
                                        <p:cTn id="79"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32" grpId="0" animBg="1"/>
      <p:bldP spid="33" grpId="0" animBg="1"/>
      <p:bldP spid="34" grpId="0" animBg="1"/>
      <p:bldP spid="35"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A0A0BD00-D8DC-45C9-9C82-0E8430B96A5E}"/>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8" name="Content Placeholder 2">
            <a:extLst>
              <a:ext uri="{FF2B5EF4-FFF2-40B4-BE49-F238E27FC236}">
                <a16:creationId xmlns:a16="http://schemas.microsoft.com/office/drawing/2014/main" xmlns="" id="{09329F3B-B988-4BA0-9BEA-4847C35EA442}"/>
              </a:ext>
            </a:extLst>
          </p:cNvPr>
          <p:cNvSpPr>
            <a:spLocks noGrp="1"/>
          </p:cNvSpPr>
          <p:nvPr>
            <p:ph idx="1"/>
          </p:nvPr>
        </p:nvSpPr>
        <p:spPr>
          <a:xfrm>
            <a:off x="4202678" y="3092051"/>
            <a:ext cx="5348738" cy="2321286"/>
          </a:xfrm>
        </p:spPr>
        <p:txBody>
          <a:bodyPr>
            <a:noAutofit/>
          </a:bodyPr>
          <a:lstStyle/>
          <a:p>
            <a:pPr marL="0" indent="0" algn="ctr">
              <a:buNone/>
            </a:pPr>
            <a:r>
              <a:rPr lang="en-US" sz="7000" b="1" dirty="0">
                <a:solidFill>
                  <a:schemeClr val="accent6">
                    <a:lumMod val="75000"/>
                  </a:schemeClr>
                </a:solidFill>
              </a:rPr>
              <a:t>Terraform</a:t>
            </a:r>
          </a:p>
          <a:p>
            <a:pPr marL="0" indent="0" algn="ctr">
              <a:buNone/>
            </a:pPr>
            <a:r>
              <a:rPr lang="en-US" sz="7000" b="1" dirty="0">
                <a:solidFill>
                  <a:srgbClr val="00B050"/>
                </a:solidFill>
              </a:rPr>
              <a:t>Providers</a:t>
            </a:r>
            <a:endParaRPr lang="en-US" sz="7000" b="1" dirty="0">
              <a:solidFill>
                <a:srgbClr val="0070C0"/>
              </a:solidFill>
            </a:endParaRPr>
          </a:p>
        </p:txBody>
      </p:sp>
      <p:pic>
        <p:nvPicPr>
          <p:cNvPr id="3" name="Picture 2" descr="HashiCorp Terraform">
            <a:extLst>
              <a:ext uri="{FF2B5EF4-FFF2-40B4-BE49-F238E27FC236}">
                <a16:creationId xmlns:a16="http://schemas.microsoft.com/office/drawing/2014/main" xmlns=""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51417" y="1655616"/>
            <a:ext cx="4918363" cy="4918363"/>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xmlns=""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xmlns=""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xmlns=""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xmlns="" id="{1054AB0E-519F-B54D-867E-6E196197A985}"/>
              </a:ext>
            </a:extLst>
          </p:cNvPr>
          <p:cNvPicPr>
            <a:picLocks noChangeAspect="1"/>
          </p:cNvPicPr>
          <p:nvPr/>
        </p:nvPicPr>
        <p:blipFill>
          <a:blip r:embed="rId3"/>
          <a:stretch>
            <a:fillRect/>
          </a:stretch>
        </p:blipFill>
        <p:spPr>
          <a:xfrm>
            <a:off x="160618" y="2521128"/>
            <a:ext cx="3304309" cy="3187342"/>
          </a:xfrm>
          <a:prstGeom prst="rect">
            <a:avLst/>
          </a:prstGeom>
        </p:spPr>
      </p:pic>
    </p:spTree>
    <p:extLst>
      <p:ext uri="{BB962C8B-B14F-4D97-AF65-F5344CB8AC3E}">
        <p14:creationId xmlns:p14="http://schemas.microsoft.com/office/powerpoint/2010/main" val="42029399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E9A4CB90-4F8F-5544-B8B3-D4F3BAC16FE2}"/>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4" name="Title 3">
            <a:extLst>
              <a:ext uri="{FF2B5EF4-FFF2-40B4-BE49-F238E27FC236}">
                <a16:creationId xmlns:a16="http://schemas.microsoft.com/office/drawing/2014/main" xmlns="" id="{186DEB00-85CD-C644-990C-416C4E2275D8}"/>
              </a:ext>
            </a:extLst>
          </p:cNvPr>
          <p:cNvSpPr>
            <a:spLocks noGrp="1"/>
          </p:cNvSpPr>
          <p:nvPr>
            <p:ph type="title"/>
          </p:nvPr>
        </p:nvSpPr>
        <p:spPr>
          <a:xfrm>
            <a:off x="318684" y="197865"/>
            <a:ext cx="5715007" cy="911427"/>
          </a:xfrm>
        </p:spPr>
        <p:txBody>
          <a:bodyPr/>
          <a:lstStyle/>
          <a:p>
            <a:r>
              <a:rPr lang="en-US" b="1" dirty="0"/>
              <a:t>Terraform Providers</a:t>
            </a:r>
          </a:p>
        </p:txBody>
      </p:sp>
      <p:pic>
        <p:nvPicPr>
          <p:cNvPr id="6" name="Graphic 5" descr="User with solid fill">
            <a:extLst>
              <a:ext uri="{FF2B5EF4-FFF2-40B4-BE49-F238E27FC236}">
                <a16:creationId xmlns:a16="http://schemas.microsoft.com/office/drawing/2014/main" xmlns="" id="{EFAAE18A-7F88-3048-BFE5-BB921DD106FD}"/>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2933351" y="1461658"/>
            <a:ext cx="1288473" cy="1288473"/>
          </a:xfrm>
          <a:prstGeom prst="rect">
            <a:avLst/>
          </a:prstGeom>
        </p:spPr>
      </p:pic>
      <p:pic>
        <p:nvPicPr>
          <p:cNvPr id="10" name="Graphic 9" descr="Monitor with solid fill">
            <a:extLst>
              <a:ext uri="{FF2B5EF4-FFF2-40B4-BE49-F238E27FC236}">
                <a16:creationId xmlns:a16="http://schemas.microsoft.com/office/drawing/2014/main" xmlns="" id="{41D01EAF-39B7-0D49-AF52-89A8D68E8C5A}"/>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p:blipFill>
        <p:spPr>
          <a:xfrm>
            <a:off x="2945821" y="3098214"/>
            <a:ext cx="1288473" cy="1288473"/>
          </a:xfrm>
          <a:prstGeom prst="rect">
            <a:avLst/>
          </a:prstGeom>
        </p:spPr>
      </p:pic>
      <p:pic>
        <p:nvPicPr>
          <p:cNvPr id="12" name="Graphic 11" descr="Cmd Terminal outline">
            <a:extLst>
              <a:ext uri="{FF2B5EF4-FFF2-40B4-BE49-F238E27FC236}">
                <a16:creationId xmlns:a16="http://schemas.microsoft.com/office/drawing/2014/main" xmlns="" id="{6CFBC4DC-4989-714E-80E8-E85A67328190}"/>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xmlns="" r:embed="rId7"/>
              </a:ext>
            </a:extLst>
          </a:blip>
          <a:stretch>
            <a:fillRect/>
          </a:stretch>
        </p:blipFill>
        <p:spPr>
          <a:xfrm>
            <a:off x="2945821" y="4528708"/>
            <a:ext cx="1288473" cy="1288473"/>
          </a:xfrm>
          <a:prstGeom prst="rect">
            <a:avLst/>
          </a:prstGeom>
        </p:spPr>
      </p:pic>
      <p:pic>
        <p:nvPicPr>
          <p:cNvPr id="14" name="Graphic 13" descr="Syncing cloud outline">
            <a:extLst>
              <a:ext uri="{FF2B5EF4-FFF2-40B4-BE49-F238E27FC236}">
                <a16:creationId xmlns:a16="http://schemas.microsoft.com/office/drawing/2014/main" xmlns="" id="{B009194F-1CF0-D341-BD9B-608869E94149}"/>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xmlns="" r:embed="rId9"/>
              </a:ext>
            </a:extLst>
          </a:blip>
          <a:stretch>
            <a:fillRect/>
          </a:stretch>
        </p:blipFill>
        <p:spPr>
          <a:xfrm>
            <a:off x="2945820" y="5889906"/>
            <a:ext cx="1288473" cy="1288473"/>
          </a:xfrm>
          <a:prstGeom prst="rect">
            <a:avLst/>
          </a:prstGeom>
        </p:spPr>
      </p:pic>
      <p:sp>
        <p:nvSpPr>
          <p:cNvPr id="25" name="Rectangle 24">
            <a:extLst>
              <a:ext uri="{FF2B5EF4-FFF2-40B4-BE49-F238E27FC236}">
                <a16:creationId xmlns:a16="http://schemas.microsoft.com/office/drawing/2014/main" xmlns="" id="{334CD7FB-D322-8949-A76A-F480055F0A34}"/>
              </a:ext>
            </a:extLst>
          </p:cNvPr>
          <p:cNvSpPr/>
          <p:nvPr/>
        </p:nvSpPr>
        <p:spPr>
          <a:xfrm>
            <a:off x="10424449" y="6168213"/>
            <a:ext cx="873886" cy="64627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Azure</a:t>
            </a:r>
          </a:p>
          <a:p>
            <a:pPr algn="ctr"/>
            <a:r>
              <a:rPr lang="en-US" dirty="0"/>
              <a:t>APIs</a:t>
            </a:r>
          </a:p>
        </p:txBody>
      </p:sp>
      <p:sp>
        <p:nvSpPr>
          <p:cNvPr id="26" name="TextBox 25">
            <a:extLst>
              <a:ext uri="{FF2B5EF4-FFF2-40B4-BE49-F238E27FC236}">
                <a16:creationId xmlns:a16="http://schemas.microsoft.com/office/drawing/2014/main" xmlns="" id="{EF5D8BDD-FF2C-B54E-9293-DD569227BA6F}"/>
              </a:ext>
            </a:extLst>
          </p:cNvPr>
          <p:cNvSpPr txBox="1"/>
          <p:nvPr/>
        </p:nvSpPr>
        <p:spPr>
          <a:xfrm>
            <a:off x="716973" y="2015836"/>
            <a:ext cx="2127570" cy="430887"/>
          </a:xfrm>
          <a:prstGeom prst="rect">
            <a:avLst/>
          </a:prstGeom>
          <a:noFill/>
        </p:spPr>
        <p:txBody>
          <a:bodyPr wrap="none" rtlCol="0">
            <a:spAutoFit/>
          </a:bodyPr>
          <a:lstStyle/>
          <a:p>
            <a:r>
              <a:rPr lang="en-US" dirty="0"/>
              <a:t>Terraform Admin</a:t>
            </a:r>
          </a:p>
        </p:txBody>
      </p:sp>
      <p:sp>
        <p:nvSpPr>
          <p:cNvPr id="27" name="TextBox 26">
            <a:extLst>
              <a:ext uri="{FF2B5EF4-FFF2-40B4-BE49-F238E27FC236}">
                <a16:creationId xmlns:a16="http://schemas.microsoft.com/office/drawing/2014/main" xmlns="" id="{62064394-2513-C048-AB7A-2E15AD6C8529}"/>
              </a:ext>
            </a:extLst>
          </p:cNvPr>
          <p:cNvSpPr txBox="1"/>
          <p:nvPr/>
        </p:nvSpPr>
        <p:spPr>
          <a:xfrm>
            <a:off x="716973" y="3460338"/>
            <a:ext cx="1771575" cy="430887"/>
          </a:xfrm>
          <a:prstGeom prst="rect">
            <a:avLst/>
          </a:prstGeom>
          <a:noFill/>
        </p:spPr>
        <p:txBody>
          <a:bodyPr wrap="none" rtlCol="0">
            <a:spAutoFit/>
          </a:bodyPr>
          <a:lstStyle/>
          <a:p>
            <a:r>
              <a:rPr lang="en-US" dirty="0"/>
              <a:t>Local Desktop</a:t>
            </a:r>
          </a:p>
        </p:txBody>
      </p:sp>
      <p:sp>
        <p:nvSpPr>
          <p:cNvPr id="28" name="TextBox 27">
            <a:extLst>
              <a:ext uri="{FF2B5EF4-FFF2-40B4-BE49-F238E27FC236}">
                <a16:creationId xmlns:a16="http://schemas.microsoft.com/office/drawing/2014/main" xmlns="" id="{47AAB127-F0CD-B449-AF75-3345FF879342}"/>
              </a:ext>
            </a:extLst>
          </p:cNvPr>
          <p:cNvSpPr txBox="1"/>
          <p:nvPr/>
        </p:nvSpPr>
        <p:spPr>
          <a:xfrm>
            <a:off x="716972" y="4950889"/>
            <a:ext cx="1718804" cy="430887"/>
          </a:xfrm>
          <a:prstGeom prst="rect">
            <a:avLst/>
          </a:prstGeom>
          <a:noFill/>
        </p:spPr>
        <p:txBody>
          <a:bodyPr wrap="none" rtlCol="0">
            <a:spAutoFit/>
          </a:bodyPr>
          <a:lstStyle/>
          <a:p>
            <a:r>
              <a:rPr lang="en-US" dirty="0"/>
              <a:t>Terraform CLI</a:t>
            </a:r>
          </a:p>
        </p:txBody>
      </p:sp>
      <p:sp>
        <p:nvSpPr>
          <p:cNvPr id="29" name="TextBox 28">
            <a:extLst>
              <a:ext uri="{FF2B5EF4-FFF2-40B4-BE49-F238E27FC236}">
                <a16:creationId xmlns:a16="http://schemas.microsoft.com/office/drawing/2014/main" xmlns="" id="{6E4FE02D-BD1C-7948-8E07-03120186C2A6}"/>
              </a:ext>
            </a:extLst>
          </p:cNvPr>
          <p:cNvSpPr txBox="1"/>
          <p:nvPr/>
        </p:nvSpPr>
        <p:spPr>
          <a:xfrm>
            <a:off x="654809" y="6237290"/>
            <a:ext cx="2035942" cy="769441"/>
          </a:xfrm>
          <a:prstGeom prst="rect">
            <a:avLst/>
          </a:prstGeom>
          <a:noFill/>
        </p:spPr>
        <p:txBody>
          <a:bodyPr wrap="none" rtlCol="0">
            <a:spAutoFit/>
          </a:bodyPr>
          <a:lstStyle/>
          <a:p>
            <a:pPr algn="ctr"/>
            <a:r>
              <a:rPr lang="en-US" dirty="0"/>
              <a:t>Terraform Azure</a:t>
            </a:r>
          </a:p>
          <a:p>
            <a:pPr algn="ctr"/>
            <a:r>
              <a:rPr lang="en-US" dirty="0"/>
              <a:t>Provider</a:t>
            </a:r>
          </a:p>
        </p:txBody>
      </p:sp>
      <p:cxnSp>
        <p:nvCxnSpPr>
          <p:cNvPr id="31" name="Straight Arrow Connector 30">
            <a:extLst>
              <a:ext uri="{FF2B5EF4-FFF2-40B4-BE49-F238E27FC236}">
                <a16:creationId xmlns:a16="http://schemas.microsoft.com/office/drawing/2014/main" xmlns="" id="{AF44D15C-D896-DB42-BE67-53343B704566}"/>
              </a:ext>
            </a:extLst>
          </p:cNvPr>
          <p:cNvCxnSpPr>
            <a:cxnSpLocks/>
          </p:cNvCxnSpPr>
          <p:nvPr/>
        </p:nvCxnSpPr>
        <p:spPr>
          <a:xfrm flipH="1">
            <a:off x="3577588" y="2616350"/>
            <a:ext cx="12468" cy="60397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xmlns="" id="{E223AE83-8004-844E-B065-832F7F0BA617}"/>
              </a:ext>
            </a:extLst>
          </p:cNvPr>
          <p:cNvCxnSpPr>
            <a:cxnSpLocks/>
          </p:cNvCxnSpPr>
          <p:nvPr/>
        </p:nvCxnSpPr>
        <p:spPr>
          <a:xfrm>
            <a:off x="3577587" y="4253350"/>
            <a:ext cx="0" cy="48075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xmlns="" id="{1B965E38-347C-D44C-BD70-0418B59AEA38}"/>
              </a:ext>
            </a:extLst>
          </p:cNvPr>
          <p:cNvCxnSpPr>
            <a:cxnSpLocks/>
          </p:cNvCxnSpPr>
          <p:nvPr/>
        </p:nvCxnSpPr>
        <p:spPr>
          <a:xfrm>
            <a:off x="3577587" y="5683181"/>
            <a:ext cx="1" cy="45355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xmlns="" id="{A4B5EA81-2FCB-F545-9955-797EA7AAFD24}"/>
              </a:ext>
            </a:extLst>
          </p:cNvPr>
          <p:cNvCxnSpPr>
            <a:stCxn id="14" idx="3"/>
            <a:endCxn id="25" idx="1"/>
          </p:cNvCxnSpPr>
          <p:nvPr/>
        </p:nvCxnSpPr>
        <p:spPr>
          <a:xfrm flipV="1">
            <a:off x="4234293" y="6491349"/>
            <a:ext cx="6190156" cy="4279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HashiCorp Terraform">
            <a:extLst>
              <a:ext uri="{FF2B5EF4-FFF2-40B4-BE49-F238E27FC236}">
                <a16:creationId xmlns:a16="http://schemas.microsoft.com/office/drawing/2014/main" xmlns="" id="{5C3F59F5-F32A-8248-BEC4-F833AF565F6F}"/>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885620" y="4571607"/>
            <a:ext cx="1188851" cy="1188851"/>
          </a:xfrm>
          <a:prstGeom prst="rect">
            <a:avLst/>
          </a:prstGeom>
          <a:noFill/>
          <a:extLst>
            <a:ext uri="{909E8E84-426E-40DD-AFC4-6F175D3DCCD1}">
              <a14:hiddenFill xmlns:a14="http://schemas.microsoft.com/office/drawing/2010/main">
                <a:solidFill>
                  <a:srgbClr val="FFFFFF"/>
                </a:solidFill>
              </a14:hiddenFill>
            </a:ext>
          </a:extLst>
        </p:spPr>
      </p:pic>
      <p:sp>
        <p:nvSpPr>
          <p:cNvPr id="45" name="TextBox 44">
            <a:extLst>
              <a:ext uri="{FF2B5EF4-FFF2-40B4-BE49-F238E27FC236}">
                <a16:creationId xmlns:a16="http://schemas.microsoft.com/office/drawing/2014/main" xmlns="" id="{F2BB740D-ED88-4340-AE47-5D96738CE91E}"/>
              </a:ext>
            </a:extLst>
          </p:cNvPr>
          <p:cNvSpPr txBox="1"/>
          <p:nvPr/>
        </p:nvSpPr>
        <p:spPr>
          <a:xfrm>
            <a:off x="6214058" y="5567282"/>
            <a:ext cx="2295565" cy="430887"/>
          </a:xfrm>
          <a:prstGeom prst="rect">
            <a:avLst/>
          </a:prstGeom>
          <a:noFill/>
        </p:spPr>
        <p:txBody>
          <a:bodyPr wrap="none" rtlCol="0">
            <a:spAutoFit/>
          </a:bodyPr>
          <a:lstStyle/>
          <a:p>
            <a:r>
              <a:rPr lang="en-US" dirty="0"/>
              <a:t>Terraform Registry</a:t>
            </a:r>
          </a:p>
        </p:txBody>
      </p:sp>
      <p:cxnSp>
        <p:nvCxnSpPr>
          <p:cNvPr id="46" name="Straight Arrow Connector 45">
            <a:extLst>
              <a:ext uri="{FF2B5EF4-FFF2-40B4-BE49-F238E27FC236}">
                <a16:creationId xmlns:a16="http://schemas.microsoft.com/office/drawing/2014/main" xmlns="" id="{FD90269A-98EA-C846-ADFE-46D7B5CC81C5}"/>
              </a:ext>
            </a:extLst>
          </p:cNvPr>
          <p:cNvCxnSpPr>
            <a:cxnSpLocks/>
            <a:stCxn id="12" idx="3"/>
            <a:endCxn id="1026" idx="1"/>
          </p:cNvCxnSpPr>
          <p:nvPr/>
        </p:nvCxnSpPr>
        <p:spPr>
          <a:xfrm flipV="1">
            <a:off x="4234294" y="5166033"/>
            <a:ext cx="2651326" cy="691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xmlns="" id="{9206FF85-B0C0-FC42-B811-EDF7DFD6A594}"/>
              </a:ext>
            </a:extLst>
          </p:cNvPr>
          <p:cNvSpPr txBox="1"/>
          <p:nvPr/>
        </p:nvSpPr>
        <p:spPr>
          <a:xfrm>
            <a:off x="4460149" y="4742057"/>
            <a:ext cx="1728037" cy="430887"/>
          </a:xfrm>
          <a:prstGeom prst="rect">
            <a:avLst/>
          </a:prstGeom>
          <a:noFill/>
        </p:spPr>
        <p:txBody>
          <a:bodyPr wrap="none" rtlCol="0">
            <a:spAutoFit/>
          </a:bodyPr>
          <a:lstStyle/>
          <a:p>
            <a:r>
              <a:rPr lang="en-US" dirty="0">
                <a:solidFill>
                  <a:srgbClr val="7030A0"/>
                </a:solidFill>
              </a:rPr>
              <a:t>terraform</a:t>
            </a:r>
            <a:r>
              <a:rPr lang="en-US" dirty="0"/>
              <a:t> </a:t>
            </a:r>
            <a:r>
              <a:rPr lang="en-US" dirty="0" err="1">
                <a:solidFill>
                  <a:srgbClr val="7030A0"/>
                </a:solidFill>
              </a:rPr>
              <a:t>init</a:t>
            </a:r>
            <a:endParaRPr lang="en-US" dirty="0">
              <a:solidFill>
                <a:srgbClr val="7030A0"/>
              </a:solidFill>
            </a:endParaRPr>
          </a:p>
        </p:txBody>
      </p:sp>
      <p:sp>
        <p:nvSpPr>
          <p:cNvPr id="51" name="TextBox 50">
            <a:extLst>
              <a:ext uri="{FF2B5EF4-FFF2-40B4-BE49-F238E27FC236}">
                <a16:creationId xmlns:a16="http://schemas.microsoft.com/office/drawing/2014/main" xmlns="" id="{52860CE0-6581-064E-9961-A4039C4EBBCD}"/>
              </a:ext>
            </a:extLst>
          </p:cNvPr>
          <p:cNvSpPr txBox="1"/>
          <p:nvPr/>
        </p:nvSpPr>
        <p:spPr>
          <a:xfrm>
            <a:off x="4978529" y="6069037"/>
            <a:ext cx="1851469" cy="430887"/>
          </a:xfrm>
          <a:prstGeom prst="rect">
            <a:avLst/>
          </a:prstGeom>
          <a:noFill/>
        </p:spPr>
        <p:txBody>
          <a:bodyPr wrap="none" rtlCol="0">
            <a:spAutoFit/>
          </a:bodyPr>
          <a:lstStyle/>
          <a:p>
            <a:r>
              <a:rPr lang="en-US" dirty="0">
                <a:solidFill>
                  <a:srgbClr val="7030A0"/>
                </a:solidFill>
              </a:rPr>
              <a:t>terraform</a:t>
            </a:r>
            <a:r>
              <a:rPr lang="en-US" dirty="0"/>
              <a:t> </a:t>
            </a:r>
            <a:r>
              <a:rPr lang="en-US" dirty="0">
                <a:solidFill>
                  <a:srgbClr val="7030A0"/>
                </a:solidFill>
              </a:rPr>
              <a:t>plan</a:t>
            </a:r>
          </a:p>
        </p:txBody>
      </p:sp>
      <p:sp>
        <p:nvSpPr>
          <p:cNvPr id="52" name="TextBox 51">
            <a:extLst>
              <a:ext uri="{FF2B5EF4-FFF2-40B4-BE49-F238E27FC236}">
                <a16:creationId xmlns:a16="http://schemas.microsoft.com/office/drawing/2014/main" xmlns="" id="{7B73A972-E3B5-8D4D-9AE8-E334AEF3F124}"/>
              </a:ext>
            </a:extLst>
          </p:cNvPr>
          <p:cNvSpPr txBox="1"/>
          <p:nvPr/>
        </p:nvSpPr>
        <p:spPr>
          <a:xfrm>
            <a:off x="6532945" y="6446934"/>
            <a:ext cx="2217338" cy="430887"/>
          </a:xfrm>
          <a:prstGeom prst="rect">
            <a:avLst/>
          </a:prstGeom>
          <a:noFill/>
        </p:spPr>
        <p:txBody>
          <a:bodyPr wrap="none" rtlCol="0">
            <a:spAutoFit/>
          </a:bodyPr>
          <a:lstStyle/>
          <a:p>
            <a:r>
              <a:rPr lang="en-US" dirty="0">
                <a:solidFill>
                  <a:srgbClr val="7030A0"/>
                </a:solidFill>
              </a:rPr>
              <a:t>terraform</a:t>
            </a:r>
            <a:r>
              <a:rPr lang="en-US" dirty="0"/>
              <a:t> </a:t>
            </a:r>
            <a:r>
              <a:rPr lang="en-US" dirty="0">
                <a:solidFill>
                  <a:srgbClr val="7030A0"/>
                </a:solidFill>
              </a:rPr>
              <a:t>destroy</a:t>
            </a:r>
          </a:p>
        </p:txBody>
      </p:sp>
      <p:cxnSp>
        <p:nvCxnSpPr>
          <p:cNvPr id="53" name="Straight Arrow Connector 52">
            <a:extLst>
              <a:ext uri="{FF2B5EF4-FFF2-40B4-BE49-F238E27FC236}">
                <a16:creationId xmlns:a16="http://schemas.microsoft.com/office/drawing/2014/main" xmlns="" id="{DF0A6B1F-14AC-8A43-B5F7-B3E7A03AB0E2}"/>
              </a:ext>
            </a:extLst>
          </p:cNvPr>
          <p:cNvCxnSpPr>
            <a:cxnSpLocks/>
          </p:cNvCxnSpPr>
          <p:nvPr/>
        </p:nvCxnSpPr>
        <p:spPr>
          <a:xfrm flipH="1">
            <a:off x="3724250" y="5267218"/>
            <a:ext cx="3204688" cy="91161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xmlns="" id="{008A489A-E83D-2D4D-86BA-9AEC2127B215}"/>
              </a:ext>
            </a:extLst>
          </p:cNvPr>
          <p:cNvSpPr txBox="1"/>
          <p:nvPr/>
        </p:nvSpPr>
        <p:spPr>
          <a:xfrm rot="20607091">
            <a:off x="3920888" y="5476397"/>
            <a:ext cx="1985608" cy="369332"/>
          </a:xfrm>
          <a:prstGeom prst="rect">
            <a:avLst/>
          </a:prstGeom>
          <a:noFill/>
        </p:spPr>
        <p:txBody>
          <a:bodyPr wrap="none" rtlCol="0">
            <a:spAutoFit/>
          </a:bodyPr>
          <a:lstStyle/>
          <a:p>
            <a:r>
              <a:rPr lang="en-US" sz="1800" dirty="0"/>
              <a:t>Download Provider</a:t>
            </a:r>
          </a:p>
        </p:txBody>
      </p:sp>
      <p:sp>
        <p:nvSpPr>
          <p:cNvPr id="58" name="TextBox 57">
            <a:extLst>
              <a:ext uri="{FF2B5EF4-FFF2-40B4-BE49-F238E27FC236}">
                <a16:creationId xmlns:a16="http://schemas.microsoft.com/office/drawing/2014/main" xmlns="" id="{0AB3985D-48B1-5E44-BF2E-E204B872B337}"/>
              </a:ext>
            </a:extLst>
          </p:cNvPr>
          <p:cNvSpPr txBox="1"/>
          <p:nvPr/>
        </p:nvSpPr>
        <p:spPr>
          <a:xfrm>
            <a:off x="7941365" y="6077612"/>
            <a:ext cx="1979709" cy="430887"/>
          </a:xfrm>
          <a:prstGeom prst="rect">
            <a:avLst/>
          </a:prstGeom>
          <a:noFill/>
        </p:spPr>
        <p:txBody>
          <a:bodyPr wrap="none" rtlCol="0">
            <a:spAutoFit/>
          </a:bodyPr>
          <a:lstStyle/>
          <a:p>
            <a:r>
              <a:rPr lang="en-US" dirty="0">
                <a:solidFill>
                  <a:srgbClr val="7030A0"/>
                </a:solidFill>
              </a:rPr>
              <a:t>terraform</a:t>
            </a:r>
            <a:r>
              <a:rPr lang="en-US" dirty="0"/>
              <a:t> </a:t>
            </a:r>
            <a:r>
              <a:rPr lang="en-US" dirty="0">
                <a:solidFill>
                  <a:srgbClr val="7030A0"/>
                </a:solidFill>
              </a:rPr>
              <a:t>apply</a:t>
            </a:r>
          </a:p>
        </p:txBody>
      </p:sp>
      <p:sp>
        <p:nvSpPr>
          <p:cNvPr id="57" name="Rectangle 56">
            <a:extLst>
              <a:ext uri="{FF2B5EF4-FFF2-40B4-BE49-F238E27FC236}">
                <a16:creationId xmlns:a16="http://schemas.microsoft.com/office/drawing/2014/main" xmlns="" id="{E418A0EC-8919-E249-A6C6-73BC4E8F739A}"/>
              </a:ext>
            </a:extLst>
          </p:cNvPr>
          <p:cNvSpPr/>
          <p:nvPr/>
        </p:nvSpPr>
        <p:spPr>
          <a:xfrm>
            <a:off x="6773574" y="184642"/>
            <a:ext cx="7723382" cy="56978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Providers are </a:t>
            </a:r>
            <a:r>
              <a:rPr lang="en-US" dirty="0">
                <a:solidFill>
                  <a:srgbClr val="FFC000"/>
                </a:solidFill>
              </a:rPr>
              <a:t>HEART</a:t>
            </a:r>
            <a:r>
              <a:rPr lang="en-US" dirty="0"/>
              <a:t> of Terraform</a:t>
            </a:r>
          </a:p>
        </p:txBody>
      </p:sp>
      <p:sp>
        <p:nvSpPr>
          <p:cNvPr id="60" name="Rectangle 59">
            <a:extLst>
              <a:ext uri="{FF2B5EF4-FFF2-40B4-BE49-F238E27FC236}">
                <a16:creationId xmlns:a16="http://schemas.microsoft.com/office/drawing/2014/main" xmlns="" id="{B1F0A7CC-6899-0947-A33B-1BC0E7C4C4D4}"/>
              </a:ext>
            </a:extLst>
          </p:cNvPr>
          <p:cNvSpPr/>
          <p:nvPr/>
        </p:nvSpPr>
        <p:spPr>
          <a:xfrm>
            <a:off x="6773574" y="1606841"/>
            <a:ext cx="7723382" cy="56978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Without Providers Terraform </a:t>
            </a:r>
            <a:r>
              <a:rPr lang="en-US" dirty="0">
                <a:solidFill>
                  <a:srgbClr val="C00000"/>
                </a:solidFill>
              </a:rPr>
              <a:t>cannot</a:t>
            </a:r>
            <a:r>
              <a:rPr lang="en-US" dirty="0"/>
              <a:t> manage any infrastructure.</a:t>
            </a:r>
          </a:p>
        </p:txBody>
      </p:sp>
      <p:sp>
        <p:nvSpPr>
          <p:cNvPr id="61" name="Rectangle 60">
            <a:extLst>
              <a:ext uri="{FF2B5EF4-FFF2-40B4-BE49-F238E27FC236}">
                <a16:creationId xmlns:a16="http://schemas.microsoft.com/office/drawing/2014/main" xmlns="" id="{09A783C2-5F7C-F64F-BA9A-F499F9CA3570}"/>
              </a:ext>
            </a:extLst>
          </p:cNvPr>
          <p:cNvSpPr/>
          <p:nvPr/>
        </p:nvSpPr>
        <p:spPr>
          <a:xfrm>
            <a:off x="6773574" y="2341327"/>
            <a:ext cx="7723382" cy="66776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Providers are distributed separately from Terraform and each provider has its own </a:t>
            </a:r>
            <a:r>
              <a:rPr lang="en-US" dirty="0">
                <a:solidFill>
                  <a:srgbClr val="FFC000"/>
                </a:solidFill>
              </a:rPr>
              <a:t>release cycles </a:t>
            </a:r>
            <a:r>
              <a:rPr lang="en-US" dirty="0"/>
              <a:t>and </a:t>
            </a:r>
            <a:r>
              <a:rPr lang="en-US" dirty="0">
                <a:solidFill>
                  <a:srgbClr val="FFC000"/>
                </a:solidFill>
              </a:rPr>
              <a:t>Version Numbers</a:t>
            </a:r>
          </a:p>
        </p:txBody>
      </p:sp>
      <p:sp>
        <p:nvSpPr>
          <p:cNvPr id="62" name="Rectangle 61">
            <a:extLst>
              <a:ext uri="{FF2B5EF4-FFF2-40B4-BE49-F238E27FC236}">
                <a16:creationId xmlns:a16="http://schemas.microsoft.com/office/drawing/2014/main" xmlns="" id="{421B664F-7415-EB43-9F6F-AE9213CC97C9}"/>
              </a:ext>
            </a:extLst>
          </p:cNvPr>
          <p:cNvSpPr/>
          <p:nvPr/>
        </p:nvSpPr>
        <p:spPr>
          <a:xfrm>
            <a:off x="6773574" y="3138683"/>
            <a:ext cx="7723382" cy="66776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Terraform </a:t>
            </a:r>
            <a:r>
              <a:rPr lang="en-US" dirty="0">
                <a:solidFill>
                  <a:srgbClr val="FFC000"/>
                </a:solidFill>
              </a:rPr>
              <a:t>Registry</a:t>
            </a:r>
            <a:r>
              <a:rPr lang="en-US" dirty="0"/>
              <a:t> is publicly available which contains many Terraform Providers for most </a:t>
            </a:r>
            <a:r>
              <a:rPr lang="en-US" dirty="0">
                <a:solidFill>
                  <a:srgbClr val="FFC000"/>
                </a:solidFill>
              </a:rPr>
              <a:t>major</a:t>
            </a:r>
            <a:r>
              <a:rPr lang="en-US" dirty="0"/>
              <a:t> Infra Platforms</a:t>
            </a:r>
          </a:p>
        </p:txBody>
      </p:sp>
      <p:sp>
        <p:nvSpPr>
          <p:cNvPr id="63" name="Rectangle 62">
            <a:extLst>
              <a:ext uri="{FF2B5EF4-FFF2-40B4-BE49-F238E27FC236}">
                <a16:creationId xmlns:a16="http://schemas.microsoft.com/office/drawing/2014/main" xmlns="" id="{A3BB0AE0-4BDC-2C46-974E-941694ECFA50}"/>
              </a:ext>
            </a:extLst>
          </p:cNvPr>
          <p:cNvSpPr/>
          <p:nvPr/>
        </p:nvSpPr>
        <p:spPr>
          <a:xfrm>
            <a:off x="6773574" y="898909"/>
            <a:ext cx="7723382" cy="56978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Every </a:t>
            </a:r>
            <a:r>
              <a:rPr lang="en-US" dirty="0">
                <a:solidFill>
                  <a:srgbClr val="FFC000"/>
                </a:solidFill>
              </a:rPr>
              <a:t>Resource Type </a:t>
            </a:r>
            <a:r>
              <a:rPr lang="en-US" dirty="0"/>
              <a:t>(example: Azure Resource Group), is implemented by a Provider</a:t>
            </a:r>
          </a:p>
        </p:txBody>
      </p:sp>
      <p:sp>
        <p:nvSpPr>
          <p:cNvPr id="64" name="Oval 63">
            <a:extLst>
              <a:ext uri="{FF2B5EF4-FFF2-40B4-BE49-F238E27FC236}">
                <a16:creationId xmlns:a16="http://schemas.microsoft.com/office/drawing/2014/main" xmlns="" id="{374B087D-84C1-E54D-A981-4A87A7259AFF}"/>
              </a:ext>
            </a:extLst>
          </p:cNvPr>
          <p:cNvSpPr/>
          <p:nvPr/>
        </p:nvSpPr>
        <p:spPr>
          <a:xfrm>
            <a:off x="4937760" y="4386687"/>
            <a:ext cx="496685" cy="35537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67" name="Oval 66">
            <a:extLst>
              <a:ext uri="{FF2B5EF4-FFF2-40B4-BE49-F238E27FC236}">
                <a16:creationId xmlns:a16="http://schemas.microsoft.com/office/drawing/2014/main" xmlns="" id="{F55663F2-4526-F147-9AA1-27A443B282A4}"/>
              </a:ext>
            </a:extLst>
          </p:cNvPr>
          <p:cNvSpPr/>
          <p:nvPr/>
        </p:nvSpPr>
        <p:spPr>
          <a:xfrm>
            <a:off x="1690815" y="7114905"/>
            <a:ext cx="496685" cy="35537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68" name="TextBox 67">
            <a:extLst>
              <a:ext uri="{FF2B5EF4-FFF2-40B4-BE49-F238E27FC236}">
                <a16:creationId xmlns:a16="http://schemas.microsoft.com/office/drawing/2014/main" xmlns="" id="{54FF7EAF-362C-1B44-8E86-F300B881145B}"/>
              </a:ext>
            </a:extLst>
          </p:cNvPr>
          <p:cNvSpPr txBox="1"/>
          <p:nvPr/>
        </p:nvSpPr>
        <p:spPr>
          <a:xfrm>
            <a:off x="2160576" y="7077146"/>
            <a:ext cx="2255297" cy="430887"/>
          </a:xfrm>
          <a:prstGeom prst="rect">
            <a:avLst/>
          </a:prstGeom>
          <a:noFill/>
        </p:spPr>
        <p:txBody>
          <a:bodyPr wrap="none" rtlCol="0">
            <a:spAutoFit/>
          </a:bodyPr>
          <a:lstStyle/>
          <a:p>
            <a:r>
              <a:rPr lang="en-US" dirty="0">
                <a:solidFill>
                  <a:srgbClr val="7030A0"/>
                </a:solidFill>
              </a:rPr>
              <a:t>terraform</a:t>
            </a:r>
            <a:r>
              <a:rPr lang="en-US" dirty="0"/>
              <a:t> </a:t>
            </a:r>
            <a:r>
              <a:rPr lang="en-US" dirty="0">
                <a:solidFill>
                  <a:srgbClr val="7030A0"/>
                </a:solidFill>
              </a:rPr>
              <a:t>validate</a:t>
            </a:r>
          </a:p>
        </p:txBody>
      </p:sp>
      <p:sp>
        <p:nvSpPr>
          <p:cNvPr id="69" name="Oval 68">
            <a:extLst>
              <a:ext uri="{FF2B5EF4-FFF2-40B4-BE49-F238E27FC236}">
                <a16:creationId xmlns:a16="http://schemas.microsoft.com/office/drawing/2014/main" xmlns="" id="{9565A9AD-BFEC-3A40-9AAF-EBE9E3DC2653}"/>
              </a:ext>
            </a:extLst>
          </p:cNvPr>
          <p:cNvSpPr/>
          <p:nvPr/>
        </p:nvSpPr>
        <p:spPr>
          <a:xfrm>
            <a:off x="4555408" y="6104851"/>
            <a:ext cx="496685" cy="35537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70" name="Oval 69">
            <a:extLst>
              <a:ext uri="{FF2B5EF4-FFF2-40B4-BE49-F238E27FC236}">
                <a16:creationId xmlns:a16="http://schemas.microsoft.com/office/drawing/2014/main" xmlns="" id="{ED69D9C8-360A-2B42-AC2A-30CEF8746D77}"/>
              </a:ext>
            </a:extLst>
          </p:cNvPr>
          <p:cNvSpPr/>
          <p:nvPr/>
        </p:nvSpPr>
        <p:spPr>
          <a:xfrm>
            <a:off x="7503643" y="6115370"/>
            <a:ext cx="496685" cy="35537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71" name="Oval 70">
            <a:extLst>
              <a:ext uri="{FF2B5EF4-FFF2-40B4-BE49-F238E27FC236}">
                <a16:creationId xmlns:a16="http://schemas.microsoft.com/office/drawing/2014/main" xmlns="" id="{C47CE6D1-DD1E-6C43-BE83-4BD0258BF846}"/>
              </a:ext>
            </a:extLst>
          </p:cNvPr>
          <p:cNvSpPr/>
          <p:nvPr/>
        </p:nvSpPr>
        <p:spPr>
          <a:xfrm>
            <a:off x="6136624" y="6553341"/>
            <a:ext cx="496685" cy="35537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cxnSp>
        <p:nvCxnSpPr>
          <p:cNvPr id="72" name="Straight Arrow Connector 71">
            <a:extLst>
              <a:ext uri="{FF2B5EF4-FFF2-40B4-BE49-F238E27FC236}">
                <a16:creationId xmlns:a16="http://schemas.microsoft.com/office/drawing/2014/main" xmlns="" id="{4279AFFD-1732-E140-BA53-CA2BAEE7EBDA}"/>
              </a:ext>
            </a:extLst>
          </p:cNvPr>
          <p:cNvCxnSpPr>
            <a:cxnSpLocks/>
            <a:stCxn id="25" idx="3"/>
            <a:endCxn id="8" idx="1"/>
          </p:cNvCxnSpPr>
          <p:nvPr/>
        </p:nvCxnSpPr>
        <p:spPr>
          <a:xfrm>
            <a:off x="11298335" y="6491349"/>
            <a:ext cx="117303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xmlns="" id="{DFE2B48F-40A9-C349-A7B6-7E6F8787873F}"/>
              </a:ext>
            </a:extLst>
          </p:cNvPr>
          <p:cNvSpPr/>
          <p:nvPr/>
        </p:nvSpPr>
        <p:spPr>
          <a:xfrm>
            <a:off x="10214529" y="4850749"/>
            <a:ext cx="3981691" cy="2540216"/>
          </a:xfrm>
          <a:prstGeom prst="rect">
            <a:avLst/>
          </a:prstGeom>
          <a:noFill/>
          <a:ln w="952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xmlns="" id="{49922455-FF0F-EE4C-92F3-4A4B4E5E64B5}"/>
              </a:ext>
            </a:extLst>
          </p:cNvPr>
          <p:cNvSpPr txBox="1"/>
          <p:nvPr/>
        </p:nvSpPr>
        <p:spPr>
          <a:xfrm>
            <a:off x="11152714" y="4968054"/>
            <a:ext cx="2105320" cy="553998"/>
          </a:xfrm>
          <a:prstGeom prst="rect">
            <a:avLst/>
          </a:prstGeom>
          <a:noFill/>
        </p:spPr>
        <p:txBody>
          <a:bodyPr wrap="none" rtlCol="0">
            <a:spAutoFit/>
          </a:bodyPr>
          <a:lstStyle/>
          <a:p>
            <a:r>
              <a:rPr lang="en-US" sz="3000" b="1" dirty="0"/>
              <a:t>Azure Cloud</a:t>
            </a:r>
          </a:p>
        </p:txBody>
      </p:sp>
      <p:pic>
        <p:nvPicPr>
          <p:cNvPr id="8" name="Graphic 7">
            <a:extLst>
              <a:ext uri="{FF2B5EF4-FFF2-40B4-BE49-F238E27FC236}">
                <a16:creationId xmlns:a16="http://schemas.microsoft.com/office/drawing/2014/main" xmlns="" id="{C723EF00-E17A-0147-BADB-54F3D793A754}"/>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xmlns="" r:embed="rId12"/>
              </a:ext>
            </a:extLst>
          </a:blip>
          <a:stretch>
            <a:fillRect/>
          </a:stretch>
        </p:blipFill>
        <p:spPr>
          <a:xfrm>
            <a:off x="12471370" y="5948369"/>
            <a:ext cx="1085960" cy="1085960"/>
          </a:xfrm>
          <a:prstGeom prst="rect">
            <a:avLst/>
          </a:prstGeom>
        </p:spPr>
      </p:pic>
      <p:sp>
        <p:nvSpPr>
          <p:cNvPr id="13" name="TextBox 12">
            <a:extLst>
              <a:ext uri="{FF2B5EF4-FFF2-40B4-BE49-F238E27FC236}">
                <a16:creationId xmlns:a16="http://schemas.microsoft.com/office/drawing/2014/main" xmlns="" id="{AC169EA2-757B-6B4A-A8B6-706E13EF9947}"/>
              </a:ext>
            </a:extLst>
          </p:cNvPr>
          <p:cNvSpPr txBox="1"/>
          <p:nvPr/>
        </p:nvSpPr>
        <p:spPr>
          <a:xfrm>
            <a:off x="12134279" y="6959682"/>
            <a:ext cx="1850635" cy="400110"/>
          </a:xfrm>
          <a:prstGeom prst="rect">
            <a:avLst/>
          </a:prstGeom>
          <a:noFill/>
        </p:spPr>
        <p:txBody>
          <a:bodyPr wrap="none" rtlCol="0">
            <a:spAutoFit/>
          </a:bodyPr>
          <a:lstStyle/>
          <a:p>
            <a:r>
              <a:rPr lang="en-US" sz="2000" dirty="0"/>
              <a:t>Resource Group</a:t>
            </a:r>
          </a:p>
        </p:txBody>
      </p:sp>
      <p:cxnSp>
        <p:nvCxnSpPr>
          <p:cNvPr id="30" name="Straight Connector 29">
            <a:extLst>
              <a:ext uri="{FF2B5EF4-FFF2-40B4-BE49-F238E27FC236}">
                <a16:creationId xmlns:a16="http://schemas.microsoft.com/office/drawing/2014/main" xmlns="" id="{B2059C68-6DFC-4347-89A3-16542F970F97}"/>
              </a:ext>
            </a:extLst>
          </p:cNvPr>
          <p:cNvCxnSpPr/>
          <p:nvPr/>
        </p:nvCxnSpPr>
        <p:spPr>
          <a:xfrm>
            <a:off x="12134279" y="5760458"/>
            <a:ext cx="1850635" cy="1246273"/>
          </a:xfrm>
          <a:prstGeom prst="line">
            <a:avLst/>
          </a:prstGeom>
          <a:ln w="317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xmlns="" id="{F40F14D5-2D94-5B4F-92F0-571912FB9365}"/>
              </a:ext>
            </a:extLst>
          </p:cNvPr>
          <p:cNvCxnSpPr>
            <a:cxnSpLocks/>
          </p:cNvCxnSpPr>
          <p:nvPr/>
        </p:nvCxnSpPr>
        <p:spPr>
          <a:xfrm flipV="1">
            <a:off x="12129355" y="5829198"/>
            <a:ext cx="1883481" cy="1161490"/>
          </a:xfrm>
          <a:prstGeom prst="line">
            <a:avLst/>
          </a:prstGeom>
          <a:ln w="3175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80836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down)">
                                      <p:cBhvr>
                                        <p:cTn id="7" dur="500"/>
                                        <p:tgtEl>
                                          <p:spTgt spid="26"/>
                                        </p:tgtEl>
                                      </p:cBhvr>
                                    </p:animEffect>
                                  </p:childTnLst>
                                </p:cTn>
                              </p:par>
                              <p:par>
                                <p:cTn id="8" presetID="22" presetClass="entr" presetSubtype="4"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down)">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wipe(down)">
                                      <p:cBhvr>
                                        <p:cTn id="15" dur="500"/>
                                        <p:tgtEl>
                                          <p:spTgt spid="27"/>
                                        </p:tgtEl>
                                      </p:cBhvr>
                                    </p:animEffect>
                                  </p:childTnLst>
                                </p:cTn>
                              </p:par>
                              <p:par>
                                <p:cTn id="16" presetID="22" presetClass="entr" presetSubtype="4" fill="hold" nodeType="withEffect">
                                  <p:stCondLst>
                                    <p:cond delay="0"/>
                                  </p:stCondLst>
                                  <p:childTnLst>
                                    <p:set>
                                      <p:cBhvr>
                                        <p:cTn id="17" dur="1" fill="hold">
                                          <p:stCondLst>
                                            <p:cond delay="0"/>
                                          </p:stCondLst>
                                        </p:cTn>
                                        <p:tgtEl>
                                          <p:spTgt spid="31"/>
                                        </p:tgtEl>
                                        <p:attrNameLst>
                                          <p:attrName>style.visibility</p:attrName>
                                        </p:attrNameLst>
                                      </p:cBhvr>
                                      <p:to>
                                        <p:strVal val="visible"/>
                                      </p:to>
                                    </p:set>
                                    <p:animEffect transition="in" filter="wipe(down)">
                                      <p:cBhvr>
                                        <p:cTn id="18" dur="500"/>
                                        <p:tgtEl>
                                          <p:spTgt spid="31"/>
                                        </p:tgtEl>
                                      </p:cBhvr>
                                    </p:animEffect>
                                  </p:childTnLst>
                                </p:cTn>
                              </p:par>
                              <p:par>
                                <p:cTn id="19" presetID="22" presetClass="entr" presetSubtype="4"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wipe(down)">
                                      <p:cBhvr>
                                        <p:cTn id="21" dur="500"/>
                                        <p:tgtEl>
                                          <p:spTgt spid="10"/>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grpId="0" nodeType="clickEffect">
                                  <p:stCondLst>
                                    <p:cond delay="0"/>
                                  </p:stCondLst>
                                  <p:childTnLst>
                                    <p:set>
                                      <p:cBhvr>
                                        <p:cTn id="25" dur="1" fill="hold">
                                          <p:stCondLst>
                                            <p:cond delay="0"/>
                                          </p:stCondLst>
                                        </p:cTn>
                                        <p:tgtEl>
                                          <p:spTgt spid="28"/>
                                        </p:tgtEl>
                                        <p:attrNameLst>
                                          <p:attrName>style.visibility</p:attrName>
                                        </p:attrNameLst>
                                      </p:cBhvr>
                                      <p:to>
                                        <p:strVal val="visible"/>
                                      </p:to>
                                    </p:set>
                                    <p:animEffect transition="in" filter="wipe(down)">
                                      <p:cBhvr>
                                        <p:cTn id="26" dur="500"/>
                                        <p:tgtEl>
                                          <p:spTgt spid="28"/>
                                        </p:tgtEl>
                                      </p:cBhvr>
                                    </p:animEffect>
                                  </p:childTnLst>
                                </p:cTn>
                              </p:par>
                              <p:par>
                                <p:cTn id="27" presetID="22" presetClass="entr" presetSubtype="4" fill="hold" nodeType="withEffect">
                                  <p:stCondLst>
                                    <p:cond delay="0"/>
                                  </p:stCondLst>
                                  <p:childTnLst>
                                    <p:set>
                                      <p:cBhvr>
                                        <p:cTn id="28" dur="1" fill="hold">
                                          <p:stCondLst>
                                            <p:cond delay="0"/>
                                          </p:stCondLst>
                                        </p:cTn>
                                        <p:tgtEl>
                                          <p:spTgt spid="33"/>
                                        </p:tgtEl>
                                        <p:attrNameLst>
                                          <p:attrName>style.visibility</p:attrName>
                                        </p:attrNameLst>
                                      </p:cBhvr>
                                      <p:to>
                                        <p:strVal val="visible"/>
                                      </p:to>
                                    </p:set>
                                    <p:animEffect transition="in" filter="wipe(down)">
                                      <p:cBhvr>
                                        <p:cTn id="29" dur="500"/>
                                        <p:tgtEl>
                                          <p:spTgt spid="33"/>
                                        </p:tgtEl>
                                      </p:cBhvr>
                                    </p:animEffect>
                                  </p:childTnLst>
                                </p:cTn>
                              </p:par>
                              <p:par>
                                <p:cTn id="30" presetID="22" presetClass="entr" presetSubtype="4" fill="hold" nodeType="with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wipe(down)">
                                      <p:cBhvr>
                                        <p:cTn id="32" dur="500"/>
                                        <p:tgtEl>
                                          <p:spTgt spid="12"/>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64"/>
                                        </p:tgtEl>
                                        <p:attrNameLst>
                                          <p:attrName>style.visibility</p:attrName>
                                        </p:attrNameLst>
                                      </p:cBhvr>
                                      <p:to>
                                        <p:strVal val="visible"/>
                                      </p:to>
                                    </p:set>
                                    <p:animEffect transition="in" filter="wipe(down)">
                                      <p:cBhvr>
                                        <p:cTn id="37" dur="500"/>
                                        <p:tgtEl>
                                          <p:spTgt spid="64"/>
                                        </p:tgtEl>
                                      </p:cBhvr>
                                    </p:animEffect>
                                  </p:childTnLst>
                                </p:cTn>
                              </p:par>
                              <p:par>
                                <p:cTn id="38" presetID="22" presetClass="entr" presetSubtype="4" fill="hold" grpId="0" nodeType="withEffect">
                                  <p:stCondLst>
                                    <p:cond delay="0"/>
                                  </p:stCondLst>
                                  <p:childTnLst>
                                    <p:set>
                                      <p:cBhvr>
                                        <p:cTn id="39" dur="1" fill="hold">
                                          <p:stCondLst>
                                            <p:cond delay="0"/>
                                          </p:stCondLst>
                                        </p:cTn>
                                        <p:tgtEl>
                                          <p:spTgt spid="50"/>
                                        </p:tgtEl>
                                        <p:attrNameLst>
                                          <p:attrName>style.visibility</p:attrName>
                                        </p:attrNameLst>
                                      </p:cBhvr>
                                      <p:to>
                                        <p:strVal val="visible"/>
                                      </p:to>
                                    </p:set>
                                    <p:animEffect transition="in" filter="wipe(down)">
                                      <p:cBhvr>
                                        <p:cTn id="40" dur="500"/>
                                        <p:tgtEl>
                                          <p:spTgt spid="50"/>
                                        </p:tgtEl>
                                      </p:cBhvr>
                                    </p:animEffect>
                                  </p:childTnLst>
                                </p:cTn>
                              </p:par>
                              <p:par>
                                <p:cTn id="41" presetID="22" presetClass="entr" presetSubtype="4" fill="hold" nodeType="withEffect">
                                  <p:stCondLst>
                                    <p:cond delay="0"/>
                                  </p:stCondLst>
                                  <p:childTnLst>
                                    <p:set>
                                      <p:cBhvr>
                                        <p:cTn id="42" dur="1" fill="hold">
                                          <p:stCondLst>
                                            <p:cond delay="0"/>
                                          </p:stCondLst>
                                        </p:cTn>
                                        <p:tgtEl>
                                          <p:spTgt spid="46"/>
                                        </p:tgtEl>
                                        <p:attrNameLst>
                                          <p:attrName>style.visibility</p:attrName>
                                        </p:attrNameLst>
                                      </p:cBhvr>
                                      <p:to>
                                        <p:strVal val="visible"/>
                                      </p:to>
                                    </p:set>
                                    <p:animEffect transition="in" filter="wipe(down)">
                                      <p:cBhvr>
                                        <p:cTn id="43" dur="500"/>
                                        <p:tgtEl>
                                          <p:spTgt spid="46"/>
                                        </p:tgtEl>
                                      </p:cBhvr>
                                    </p:animEffect>
                                  </p:childTnLst>
                                </p:cTn>
                              </p:par>
                              <p:par>
                                <p:cTn id="44" presetID="22" presetClass="entr" presetSubtype="4" fill="hold" nodeType="withEffect">
                                  <p:stCondLst>
                                    <p:cond delay="0"/>
                                  </p:stCondLst>
                                  <p:childTnLst>
                                    <p:set>
                                      <p:cBhvr>
                                        <p:cTn id="45" dur="1" fill="hold">
                                          <p:stCondLst>
                                            <p:cond delay="0"/>
                                          </p:stCondLst>
                                        </p:cTn>
                                        <p:tgtEl>
                                          <p:spTgt spid="1026"/>
                                        </p:tgtEl>
                                        <p:attrNameLst>
                                          <p:attrName>style.visibility</p:attrName>
                                        </p:attrNameLst>
                                      </p:cBhvr>
                                      <p:to>
                                        <p:strVal val="visible"/>
                                      </p:to>
                                    </p:set>
                                    <p:animEffect transition="in" filter="wipe(down)">
                                      <p:cBhvr>
                                        <p:cTn id="46" dur="500"/>
                                        <p:tgtEl>
                                          <p:spTgt spid="1026"/>
                                        </p:tgtEl>
                                      </p:cBhvr>
                                    </p:animEffect>
                                  </p:childTnLst>
                                </p:cTn>
                              </p:par>
                              <p:par>
                                <p:cTn id="47" presetID="22" presetClass="entr" presetSubtype="4" fill="hold" grpId="0" nodeType="withEffect">
                                  <p:stCondLst>
                                    <p:cond delay="0"/>
                                  </p:stCondLst>
                                  <p:childTnLst>
                                    <p:set>
                                      <p:cBhvr>
                                        <p:cTn id="48" dur="1" fill="hold">
                                          <p:stCondLst>
                                            <p:cond delay="0"/>
                                          </p:stCondLst>
                                        </p:cTn>
                                        <p:tgtEl>
                                          <p:spTgt spid="45"/>
                                        </p:tgtEl>
                                        <p:attrNameLst>
                                          <p:attrName>style.visibility</p:attrName>
                                        </p:attrNameLst>
                                      </p:cBhvr>
                                      <p:to>
                                        <p:strVal val="visible"/>
                                      </p:to>
                                    </p:set>
                                    <p:animEffect transition="in" filter="wipe(down)">
                                      <p:cBhvr>
                                        <p:cTn id="49" dur="500"/>
                                        <p:tgtEl>
                                          <p:spTgt spid="45"/>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4" fill="hold" nodeType="clickEffect">
                                  <p:stCondLst>
                                    <p:cond delay="0"/>
                                  </p:stCondLst>
                                  <p:childTnLst>
                                    <p:set>
                                      <p:cBhvr>
                                        <p:cTn id="53" dur="1" fill="hold">
                                          <p:stCondLst>
                                            <p:cond delay="0"/>
                                          </p:stCondLst>
                                        </p:cTn>
                                        <p:tgtEl>
                                          <p:spTgt spid="36"/>
                                        </p:tgtEl>
                                        <p:attrNameLst>
                                          <p:attrName>style.visibility</p:attrName>
                                        </p:attrNameLst>
                                      </p:cBhvr>
                                      <p:to>
                                        <p:strVal val="visible"/>
                                      </p:to>
                                    </p:set>
                                    <p:animEffect transition="in" filter="wipe(down)">
                                      <p:cBhvr>
                                        <p:cTn id="54" dur="500"/>
                                        <p:tgtEl>
                                          <p:spTgt spid="36"/>
                                        </p:tgtEl>
                                      </p:cBhvr>
                                    </p:animEffect>
                                  </p:childTnLst>
                                </p:cTn>
                              </p:par>
                              <p:par>
                                <p:cTn id="55" presetID="22" presetClass="entr" presetSubtype="4" fill="hold" grpId="0" nodeType="withEffect">
                                  <p:stCondLst>
                                    <p:cond delay="0"/>
                                  </p:stCondLst>
                                  <p:childTnLst>
                                    <p:set>
                                      <p:cBhvr>
                                        <p:cTn id="56" dur="1" fill="hold">
                                          <p:stCondLst>
                                            <p:cond delay="0"/>
                                          </p:stCondLst>
                                        </p:cTn>
                                        <p:tgtEl>
                                          <p:spTgt spid="56"/>
                                        </p:tgtEl>
                                        <p:attrNameLst>
                                          <p:attrName>style.visibility</p:attrName>
                                        </p:attrNameLst>
                                      </p:cBhvr>
                                      <p:to>
                                        <p:strVal val="visible"/>
                                      </p:to>
                                    </p:set>
                                    <p:animEffect transition="in" filter="wipe(down)">
                                      <p:cBhvr>
                                        <p:cTn id="57" dur="500"/>
                                        <p:tgtEl>
                                          <p:spTgt spid="56"/>
                                        </p:tgtEl>
                                      </p:cBhvr>
                                    </p:animEffect>
                                  </p:childTnLst>
                                </p:cTn>
                              </p:par>
                              <p:par>
                                <p:cTn id="58" presetID="22" presetClass="entr" presetSubtype="4" fill="hold" nodeType="withEffect">
                                  <p:stCondLst>
                                    <p:cond delay="0"/>
                                  </p:stCondLst>
                                  <p:childTnLst>
                                    <p:set>
                                      <p:cBhvr>
                                        <p:cTn id="59" dur="1" fill="hold">
                                          <p:stCondLst>
                                            <p:cond delay="0"/>
                                          </p:stCondLst>
                                        </p:cTn>
                                        <p:tgtEl>
                                          <p:spTgt spid="53"/>
                                        </p:tgtEl>
                                        <p:attrNameLst>
                                          <p:attrName>style.visibility</p:attrName>
                                        </p:attrNameLst>
                                      </p:cBhvr>
                                      <p:to>
                                        <p:strVal val="visible"/>
                                      </p:to>
                                    </p:set>
                                    <p:animEffect transition="in" filter="wipe(down)">
                                      <p:cBhvr>
                                        <p:cTn id="60" dur="500"/>
                                        <p:tgtEl>
                                          <p:spTgt spid="53"/>
                                        </p:tgtEl>
                                      </p:cBhvr>
                                    </p:animEffect>
                                  </p:childTnLst>
                                </p:cTn>
                              </p:par>
                              <p:par>
                                <p:cTn id="61" presetID="22" presetClass="entr" presetSubtype="4" fill="hold" nodeType="withEffect">
                                  <p:stCondLst>
                                    <p:cond delay="0"/>
                                  </p:stCondLst>
                                  <p:childTnLst>
                                    <p:set>
                                      <p:cBhvr>
                                        <p:cTn id="62" dur="1" fill="hold">
                                          <p:stCondLst>
                                            <p:cond delay="0"/>
                                          </p:stCondLst>
                                        </p:cTn>
                                        <p:tgtEl>
                                          <p:spTgt spid="14"/>
                                        </p:tgtEl>
                                        <p:attrNameLst>
                                          <p:attrName>style.visibility</p:attrName>
                                        </p:attrNameLst>
                                      </p:cBhvr>
                                      <p:to>
                                        <p:strVal val="visible"/>
                                      </p:to>
                                    </p:set>
                                    <p:animEffect transition="in" filter="wipe(down)">
                                      <p:cBhvr>
                                        <p:cTn id="63" dur="500"/>
                                        <p:tgtEl>
                                          <p:spTgt spid="14"/>
                                        </p:tgtEl>
                                      </p:cBhvr>
                                    </p:animEffect>
                                  </p:childTnLst>
                                </p:cTn>
                              </p:par>
                              <p:par>
                                <p:cTn id="64" presetID="22" presetClass="entr" presetSubtype="4" fill="hold" grpId="0" nodeType="withEffect">
                                  <p:stCondLst>
                                    <p:cond delay="0"/>
                                  </p:stCondLst>
                                  <p:childTnLst>
                                    <p:set>
                                      <p:cBhvr>
                                        <p:cTn id="65" dur="1" fill="hold">
                                          <p:stCondLst>
                                            <p:cond delay="0"/>
                                          </p:stCondLst>
                                        </p:cTn>
                                        <p:tgtEl>
                                          <p:spTgt spid="29"/>
                                        </p:tgtEl>
                                        <p:attrNameLst>
                                          <p:attrName>style.visibility</p:attrName>
                                        </p:attrNameLst>
                                      </p:cBhvr>
                                      <p:to>
                                        <p:strVal val="visible"/>
                                      </p:to>
                                    </p:set>
                                    <p:animEffect transition="in" filter="wipe(down)">
                                      <p:cBhvr>
                                        <p:cTn id="66" dur="500"/>
                                        <p:tgtEl>
                                          <p:spTgt spid="29"/>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4" fill="hold" grpId="0" nodeType="clickEffect">
                                  <p:stCondLst>
                                    <p:cond delay="0"/>
                                  </p:stCondLst>
                                  <p:childTnLst>
                                    <p:set>
                                      <p:cBhvr>
                                        <p:cTn id="70" dur="1" fill="hold">
                                          <p:stCondLst>
                                            <p:cond delay="0"/>
                                          </p:stCondLst>
                                        </p:cTn>
                                        <p:tgtEl>
                                          <p:spTgt spid="67"/>
                                        </p:tgtEl>
                                        <p:attrNameLst>
                                          <p:attrName>style.visibility</p:attrName>
                                        </p:attrNameLst>
                                      </p:cBhvr>
                                      <p:to>
                                        <p:strVal val="visible"/>
                                      </p:to>
                                    </p:set>
                                    <p:animEffect transition="in" filter="wipe(down)">
                                      <p:cBhvr>
                                        <p:cTn id="71" dur="500"/>
                                        <p:tgtEl>
                                          <p:spTgt spid="67"/>
                                        </p:tgtEl>
                                      </p:cBhvr>
                                    </p:animEffect>
                                  </p:childTnLst>
                                </p:cTn>
                              </p:par>
                              <p:par>
                                <p:cTn id="72" presetID="22" presetClass="entr" presetSubtype="4" fill="hold" grpId="0" nodeType="withEffect">
                                  <p:stCondLst>
                                    <p:cond delay="0"/>
                                  </p:stCondLst>
                                  <p:childTnLst>
                                    <p:set>
                                      <p:cBhvr>
                                        <p:cTn id="73" dur="1" fill="hold">
                                          <p:stCondLst>
                                            <p:cond delay="0"/>
                                          </p:stCondLst>
                                        </p:cTn>
                                        <p:tgtEl>
                                          <p:spTgt spid="68"/>
                                        </p:tgtEl>
                                        <p:attrNameLst>
                                          <p:attrName>style.visibility</p:attrName>
                                        </p:attrNameLst>
                                      </p:cBhvr>
                                      <p:to>
                                        <p:strVal val="visible"/>
                                      </p:to>
                                    </p:set>
                                    <p:animEffect transition="in" filter="wipe(down)">
                                      <p:cBhvr>
                                        <p:cTn id="74" dur="500"/>
                                        <p:tgtEl>
                                          <p:spTgt spid="68"/>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4" fill="hold" grpId="0" nodeType="clickEffect">
                                  <p:stCondLst>
                                    <p:cond delay="0"/>
                                  </p:stCondLst>
                                  <p:childTnLst>
                                    <p:set>
                                      <p:cBhvr>
                                        <p:cTn id="78" dur="1" fill="hold">
                                          <p:stCondLst>
                                            <p:cond delay="0"/>
                                          </p:stCondLst>
                                        </p:cTn>
                                        <p:tgtEl>
                                          <p:spTgt spid="69"/>
                                        </p:tgtEl>
                                        <p:attrNameLst>
                                          <p:attrName>style.visibility</p:attrName>
                                        </p:attrNameLst>
                                      </p:cBhvr>
                                      <p:to>
                                        <p:strVal val="visible"/>
                                      </p:to>
                                    </p:set>
                                    <p:animEffect transition="in" filter="wipe(down)">
                                      <p:cBhvr>
                                        <p:cTn id="79" dur="500"/>
                                        <p:tgtEl>
                                          <p:spTgt spid="69"/>
                                        </p:tgtEl>
                                      </p:cBhvr>
                                    </p:animEffect>
                                  </p:childTnLst>
                                </p:cTn>
                              </p:par>
                              <p:par>
                                <p:cTn id="80" presetID="22" presetClass="entr" presetSubtype="4" fill="hold" grpId="0" nodeType="withEffect">
                                  <p:stCondLst>
                                    <p:cond delay="0"/>
                                  </p:stCondLst>
                                  <p:childTnLst>
                                    <p:set>
                                      <p:cBhvr>
                                        <p:cTn id="81" dur="1" fill="hold">
                                          <p:stCondLst>
                                            <p:cond delay="0"/>
                                          </p:stCondLst>
                                        </p:cTn>
                                        <p:tgtEl>
                                          <p:spTgt spid="51"/>
                                        </p:tgtEl>
                                        <p:attrNameLst>
                                          <p:attrName>style.visibility</p:attrName>
                                        </p:attrNameLst>
                                      </p:cBhvr>
                                      <p:to>
                                        <p:strVal val="visible"/>
                                      </p:to>
                                    </p:set>
                                    <p:animEffect transition="in" filter="wipe(down)">
                                      <p:cBhvr>
                                        <p:cTn id="82" dur="500"/>
                                        <p:tgtEl>
                                          <p:spTgt spid="51"/>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4" fill="hold" nodeType="clickEffect">
                                  <p:stCondLst>
                                    <p:cond delay="0"/>
                                  </p:stCondLst>
                                  <p:childTnLst>
                                    <p:set>
                                      <p:cBhvr>
                                        <p:cTn id="86" dur="1" fill="hold">
                                          <p:stCondLst>
                                            <p:cond delay="0"/>
                                          </p:stCondLst>
                                        </p:cTn>
                                        <p:tgtEl>
                                          <p:spTgt spid="39"/>
                                        </p:tgtEl>
                                        <p:attrNameLst>
                                          <p:attrName>style.visibility</p:attrName>
                                        </p:attrNameLst>
                                      </p:cBhvr>
                                      <p:to>
                                        <p:strVal val="visible"/>
                                      </p:to>
                                    </p:set>
                                    <p:animEffect transition="in" filter="wipe(down)">
                                      <p:cBhvr>
                                        <p:cTn id="87" dur="500"/>
                                        <p:tgtEl>
                                          <p:spTgt spid="39"/>
                                        </p:tgtEl>
                                      </p:cBhvr>
                                    </p:animEffect>
                                  </p:childTnLst>
                                </p:cTn>
                              </p:par>
                              <p:par>
                                <p:cTn id="88" presetID="22" presetClass="entr" presetSubtype="4" fill="hold" grpId="0" nodeType="withEffect">
                                  <p:stCondLst>
                                    <p:cond delay="0"/>
                                  </p:stCondLst>
                                  <p:childTnLst>
                                    <p:set>
                                      <p:cBhvr>
                                        <p:cTn id="89" dur="1" fill="hold">
                                          <p:stCondLst>
                                            <p:cond delay="0"/>
                                          </p:stCondLst>
                                        </p:cTn>
                                        <p:tgtEl>
                                          <p:spTgt spid="3"/>
                                        </p:tgtEl>
                                        <p:attrNameLst>
                                          <p:attrName>style.visibility</p:attrName>
                                        </p:attrNameLst>
                                      </p:cBhvr>
                                      <p:to>
                                        <p:strVal val="visible"/>
                                      </p:to>
                                    </p:set>
                                    <p:animEffect transition="in" filter="wipe(down)">
                                      <p:cBhvr>
                                        <p:cTn id="90" dur="500"/>
                                        <p:tgtEl>
                                          <p:spTgt spid="3"/>
                                        </p:tgtEl>
                                      </p:cBhvr>
                                    </p:animEffect>
                                  </p:childTnLst>
                                </p:cTn>
                              </p:par>
                              <p:par>
                                <p:cTn id="91" presetID="22" presetClass="entr" presetSubtype="4" fill="hold" grpId="0" nodeType="withEffect">
                                  <p:stCondLst>
                                    <p:cond delay="0"/>
                                  </p:stCondLst>
                                  <p:childTnLst>
                                    <p:set>
                                      <p:cBhvr>
                                        <p:cTn id="92" dur="1" fill="hold">
                                          <p:stCondLst>
                                            <p:cond delay="0"/>
                                          </p:stCondLst>
                                        </p:cTn>
                                        <p:tgtEl>
                                          <p:spTgt spid="5"/>
                                        </p:tgtEl>
                                        <p:attrNameLst>
                                          <p:attrName>style.visibility</p:attrName>
                                        </p:attrNameLst>
                                      </p:cBhvr>
                                      <p:to>
                                        <p:strVal val="visible"/>
                                      </p:to>
                                    </p:set>
                                    <p:animEffect transition="in" filter="wipe(down)">
                                      <p:cBhvr>
                                        <p:cTn id="93" dur="500"/>
                                        <p:tgtEl>
                                          <p:spTgt spid="5"/>
                                        </p:tgtEl>
                                      </p:cBhvr>
                                    </p:animEffect>
                                  </p:childTnLst>
                                </p:cTn>
                              </p:par>
                              <p:par>
                                <p:cTn id="94" presetID="22" presetClass="entr" presetSubtype="4" fill="hold" grpId="0" nodeType="withEffect">
                                  <p:stCondLst>
                                    <p:cond delay="0"/>
                                  </p:stCondLst>
                                  <p:childTnLst>
                                    <p:set>
                                      <p:cBhvr>
                                        <p:cTn id="95" dur="1" fill="hold">
                                          <p:stCondLst>
                                            <p:cond delay="0"/>
                                          </p:stCondLst>
                                        </p:cTn>
                                        <p:tgtEl>
                                          <p:spTgt spid="25"/>
                                        </p:tgtEl>
                                        <p:attrNameLst>
                                          <p:attrName>style.visibility</p:attrName>
                                        </p:attrNameLst>
                                      </p:cBhvr>
                                      <p:to>
                                        <p:strVal val="visible"/>
                                      </p:to>
                                    </p:set>
                                    <p:animEffect transition="in" filter="wipe(down)">
                                      <p:cBhvr>
                                        <p:cTn id="96" dur="500"/>
                                        <p:tgtEl>
                                          <p:spTgt spid="25"/>
                                        </p:tgtEl>
                                      </p:cBhvr>
                                    </p:animEffect>
                                  </p:childTnLst>
                                </p:cTn>
                              </p:par>
                            </p:childTnLst>
                          </p:cTn>
                        </p:par>
                      </p:childTnLst>
                    </p:cTn>
                  </p:par>
                  <p:par>
                    <p:cTn id="97" fill="hold">
                      <p:stCondLst>
                        <p:cond delay="indefinite"/>
                      </p:stCondLst>
                      <p:childTnLst>
                        <p:par>
                          <p:cTn id="98" fill="hold">
                            <p:stCondLst>
                              <p:cond delay="0"/>
                            </p:stCondLst>
                            <p:childTnLst>
                              <p:par>
                                <p:cTn id="99" presetID="22" presetClass="entr" presetSubtype="4" fill="hold" grpId="0" nodeType="clickEffect">
                                  <p:stCondLst>
                                    <p:cond delay="0"/>
                                  </p:stCondLst>
                                  <p:childTnLst>
                                    <p:set>
                                      <p:cBhvr>
                                        <p:cTn id="100" dur="1" fill="hold">
                                          <p:stCondLst>
                                            <p:cond delay="0"/>
                                          </p:stCondLst>
                                        </p:cTn>
                                        <p:tgtEl>
                                          <p:spTgt spid="70"/>
                                        </p:tgtEl>
                                        <p:attrNameLst>
                                          <p:attrName>style.visibility</p:attrName>
                                        </p:attrNameLst>
                                      </p:cBhvr>
                                      <p:to>
                                        <p:strVal val="visible"/>
                                      </p:to>
                                    </p:set>
                                    <p:animEffect transition="in" filter="wipe(down)">
                                      <p:cBhvr>
                                        <p:cTn id="101" dur="500"/>
                                        <p:tgtEl>
                                          <p:spTgt spid="70"/>
                                        </p:tgtEl>
                                      </p:cBhvr>
                                    </p:animEffect>
                                  </p:childTnLst>
                                </p:cTn>
                              </p:par>
                              <p:par>
                                <p:cTn id="102" presetID="22" presetClass="entr" presetSubtype="4" fill="hold" grpId="0" nodeType="withEffect">
                                  <p:stCondLst>
                                    <p:cond delay="0"/>
                                  </p:stCondLst>
                                  <p:childTnLst>
                                    <p:set>
                                      <p:cBhvr>
                                        <p:cTn id="103" dur="1" fill="hold">
                                          <p:stCondLst>
                                            <p:cond delay="0"/>
                                          </p:stCondLst>
                                        </p:cTn>
                                        <p:tgtEl>
                                          <p:spTgt spid="58"/>
                                        </p:tgtEl>
                                        <p:attrNameLst>
                                          <p:attrName>style.visibility</p:attrName>
                                        </p:attrNameLst>
                                      </p:cBhvr>
                                      <p:to>
                                        <p:strVal val="visible"/>
                                      </p:to>
                                    </p:set>
                                    <p:animEffect transition="in" filter="wipe(down)">
                                      <p:cBhvr>
                                        <p:cTn id="104" dur="500"/>
                                        <p:tgtEl>
                                          <p:spTgt spid="58"/>
                                        </p:tgtEl>
                                      </p:cBhvr>
                                    </p:animEffect>
                                  </p:childTnLst>
                                </p:cTn>
                              </p:par>
                            </p:childTnLst>
                          </p:cTn>
                        </p:par>
                      </p:childTnLst>
                    </p:cTn>
                  </p:par>
                  <p:par>
                    <p:cTn id="105" fill="hold">
                      <p:stCondLst>
                        <p:cond delay="indefinite"/>
                      </p:stCondLst>
                      <p:childTnLst>
                        <p:par>
                          <p:cTn id="106" fill="hold">
                            <p:stCondLst>
                              <p:cond delay="0"/>
                            </p:stCondLst>
                            <p:childTnLst>
                              <p:par>
                                <p:cTn id="107" presetID="22" presetClass="entr" presetSubtype="4" fill="hold" nodeType="clickEffect">
                                  <p:stCondLst>
                                    <p:cond delay="0"/>
                                  </p:stCondLst>
                                  <p:childTnLst>
                                    <p:set>
                                      <p:cBhvr>
                                        <p:cTn id="108" dur="1" fill="hold">
                                          <p:stCondLst>
                                            <p:cond delay="0"/>
                                          </p:stCondLst>
                                        </p:cTn>
                                        <p:tgtEl>
                                          <p:spTgt spid="72"/>
                                        </p:tgtEl>
                                        <p:attrNameLst>
                                          <p:attrName>style.visibility</p:attrName>
                                        </p:attrNameLst>
                                      </p:cBhvr>
                                      <p:to>
                                        <p:strVal val="visible"/>
                                      </p:to>
                                    </p:set>
                                    <p:animEffect transition="in" filter="wipe(down)">
                                      <p:cBhvr>
                                        <p:cTn id="109" dur="500"/>
                                        <p:tgtEl>
                                          <p:spTgt spid="72"/>
                                        </p:tgtEl>
                                      </p:cBhvr>
                                    </p:animEffect>
                                  </p:childTnLst>
                                </p:cTn>
                              </p:par>
                              <p:par>
                                <p:cTn id="110" presetID="22" presetClass="entr" presetSubtype="4" fill="hold" nodeType="withEffect">
                                  <p:stCondLst>
                                    <p:cond delay="0"/>
                                  </p:stCondLst>
                                  <p:childTnLst>
                                    <p:set>
                                      <p:cBhvr>
                                        <p:cTn id="111" dur="1" fill="hold">
                                          <p:stCondLst>
                                            <p:cond delay="0"/>
                                          </p:stCondLst>
                                        </p:cTn>
                                        <p:tgtEl>
                                          <p:spTgt spid="8"/>
                                        </p:tgtEl>
                                        <p:attrNameLst>
                                          <p:attrName>style.visibility</p:attrName>
                                        </p:attrNameLst>
                                      </p:cBhvr>
                                      <p:to>
                                        <p:strVal val="visible"/>
                                      </p:to>
                                    </p:set>
                                    <p:animEffect transition="in" filter="wipe(down)">
                                      <p:cBhvr>
                                        <p:cTn id="112" dur="500"/>
                                        <p:tgtEl>
                                          <p:spTgt spid="8"/>
                                        </p:tgtEl>
                                      </p:cBhvr>
                                    </p:animEffect>
                                  </p:childTnLst>
                                </p:cTn>
                              </p:par>
                              <p:par>
                                <p:cTn id="113" presetID="22" presetClass="entr" presetSubtype="4" fill="hold" grpId="0" nodeType="withEffect">
                                  <p:stCondLst>
                                    <p:cond delay="0"/>
                                  </p:stCondLst>
                                  <p:childTnLst>
                                    <p:set>
                                      <p:cBhvr>
                                        <p:cTn id="114" dur="1" fill="hold">
                                          <p:stCondLst>
                                            <p:cond delay="0"/>
                                          </p:stCondLst>
                                        </p:cTn>
                                        <p:tgtEl>
                                          <p:spTgt spid="13"/>
                                        </p:tgtEl>
                                        <p:attrNameLst>
                                          <p:attrName>style.visibility</p:attrName>
                                        </p:attrNameLst>
                                      </p:cBhvr>
                                      <p:to>
                                        <p:strVal val="visible"/>
                                      </p:to>
                                    </p:set>
                                    <p:animEffect transition="in" filter="wipe(down)">
                                      <p:cBhvr>
                                        <p:cTn id="115" dur="500"/>
                                        <p:tgtEl>
                                          <p:spTgt spid="13"/>
                                        </p:tgtEl>
                                      </p:cBhvr>
                                    </p:animEffect>
                                  </p:childTnLst>
                                </p:cTn>
                              </p:par>
                            </p:childTnLst>
                          </p:cTn>
                        </p:par>
                      </p:childTnLst>
                    </p:cTn>
                  </p:par>
                  <p:par>
                    <p:cTn id="116" fill="hold">
                      <p:stCondLst>
                        <p:cond delay="indefinite"/>
                      </p:stCondLst>
                      <p:childTnLst>
                        <p:par>
                          <p:cTn id="117" fill="hold">
                            <p:stCondLst>
                              <p:cond delay="0"/>
                            </p:stCondLst>
                            <p:childTnLst>
                              <p:par>
                                <p:cTn id="118" presetID="22" presetClass="entr" presetSubtype="4" fill="hold" grpId="0" nodeType="clickEffect">
                                  <p:stCondLst>
                                    <p:cond delay="0"/>
                                  </p:stCondLst>
                                  <p:childTnLst>
                                    <p:set>
                                      <p:cBhvr>
                                        <p:cTn id="119" dur="1" fill="hold">
                                          <p:stCondLst>
                                            <p:cond delay="0"/>
                                          </p:stCondLst>
                                        </p:cTn>
                                        <p:tgtEl>
                                          <p:spTgt spid="71"/>
                                        </p:tgtEl>
                                        <p:attrNameLst>
                                          <p:attrName>style.visibility</p:attrName>
                                        </p:attrNameLst>
                                      </p:cBhvr>
                                      <p:to>
                                        <p:strVal val="visible"/>
                                      </p:to>
                                    </p:set>
                                    <p:animEffect transition="in" filter="wipe(down)">
                                      <p:cBhvr>
                                        <p:cTn id="120" dur="500"/>
                                        <p:tgtEl>
                                          <p:spTgt spid="71"/>
                                        </p:tgtEl>
                                      </p:cBhvr>
                                    </p:animEffect>
                                  </p:childTnLst>
                                </p:cTn>
                              </p:par>
                              <p:par>
                                <p:cTn id="121" presetID="22" presetClass="entr" presetSubtype="4" fill="hold" grpId="0" nodeType="withEffect">
                                  <p:stCondLst>
                                    <p:cond delay="0"/>
                                  </p:stCondLst>
                                  <p:childTnLst>
                                    <p:set>
                                      <p:cBhvr>
                                        <p:cTn id="122" dur="1" fill="hold">
                                          <p:stCondLst>
                                            <p:cond delay="0"/>
                                          </p:stCondLst>
                                        </p:cTn>
                                        <p:tgtEl>
                                          <p:spTgt spid="52"/>
                                        </p:tgtEl>
                                        <p:attrNameLst>
                                          <p:attrName>style.visibility</p:attrName>
                                        </p:attrNameLst>
                                      </p:cBhvr>
                                      <p:to>
                                        <p:strVal val="visible"/>
                                      </p:to>
                                    </p:set>
                                    <p:animEffect transition="in" filter="wipe(down)">
                                      <p:cBhvr>
                                        <p:cTn id="123" dur="500"/>
                                        <p:tgtEl>
                                          <p:spTgt spid="52"/>
                                        </p:tgtEl>
                                      </p:cBhvr>
                                    </p:animEffect>
                                  </p:childTnLst>
                                </p:cTn>
                              </p:par>
                              <p:par>
                                <p:cTn id="124" presetID="22" presetClass="entr" presetSubtype="4" fill="hold" nodeType="withEffect">
                                  <p:stCondLst>
                                    <p:cond delay="0"/>
                                  </p:stCondLst>
                                  <p:childTnLst>
                                    <p:set>
                                      <p:cBhvr>
                                        <p:cTn id="125" dur="1" fill="hold">
                                          <p:stCondLst>
                                            <p:cond delay="0"/>
                                          </p:stCondLst>
                                        </p:cTn>
                                        <p:tgtEl>
                                          <p:spTgt spid="30"/>
                                        </p:tgtEl>
                                        <p:attrNameLst>
                                          <p:attrName>style.visibility</p:attrName>
                                        </p:attrNameLst>
                                      </p:cBhvr>
                                      <p:to>
                                        <p:strVal val="visible"/>
                                      </p:to>
                                    </p:set>
                                    <p:animEffect transition="in" filter="wipe(down)">
                                      <p:cBhvr>
                                        <p:cTn id="126" dur="500"/>
                                        <p:tgtEl>
                                          <p:spTgt spid="30"/>
                                        </p:tgtEl>
                                      </p:cBhvr>
                                    </p:animEffect>
                                  </p:childTnLst>
                                </p:cTn>
                              </p:par>
                              <p:par>
                                <p:cTn id="127" presetID="22" presetClass="entr" presetSubtype="4" fill="hold" nodeType="withEffect">
                                  <p:stCondLst>
                                    <p:cond delay="0"/>
                                  </p:stCondLst>
                                  <p:childTnLst>
                                    <p:set>
                                      <p:cBhvr>
                                        <p:cTn id="128" dur="1" fill="hold">
                                          <p:stCondLst>
                                            <p:cond delay="0"/>
                                          </p:stCondLst>
                                        </p:cTn>
                                        <p:tgtEl>
                                          <p:spTgt spid="59"/>
                                        </p:tgtEl>
                                        <p:attrNameLst>
                                          <p:attrName>style.visibility</p:attrName>
                                        </p:attrNameLst>
                                      </p:cBhvr>
                                      <p:to>
                                        <p:strVal val="visible"/>
                                      </p:to>
                                    </p:set>
                                    <p:animEffect transition="in" filter="wipe(down)">
                                      <p:cBhvr>
                                        <p:cTn id="129" dur="500"/>
                                        <p:tgtEl>
                                          <p:spTgt spid="59"/>
                                        </p:tgtEl>
                                      </p:cBhvr>
                                    </p:animEffect>
                                  </p:childTnLst>
                                </p:cTn>
                              </p:par>
                            </p:childTnLst>
                          </p:cTn>
                        </p:par>
                      </p:childTnLst>
                    </p:cTn>
                  </p:par>
                  <p:par>
                    <p:cTn id="130" fill="hold">
                      <p:stCondLst>
                        <p:cond delay="indefinite"/>
                      </p:stCondLst>
                      <p:childTnLst>
                        <p:par>
                          <p:cTn id="131" fill="hold">
                            <p:stCondLst>
                              <p:cond delay="0"/>
                            </p:stCondLst>
                            <p:childTnLst>
                              <p:par>
                                <p:cTn id="132" presetID="22" presetClass="entr" presetSubtype="4" fill="hold" grpId="0" nodeType="clickEffect">
                                  <p:stCondLst>
                                    <p:cond delay="0"/>
                                  </p:stCondLst>
                                  <p:childTnLst>
                                    <p:set>
                                      <p:cBhvr>
                                        <p:cTn id="133" dur="1" fill="hold">
                                          <p:stCondLst>
                                            <p:cond delay="0"/>
                                          </p:stCondLst>
                                        </p:cTn>
                                        <p:tgtEl>
                                          <p:spTgt spid="57"/>
                                        </p:tgtEl>
                                        <p:attrNameLst>
                                          <p:attrName>style.visibility</p:attrName>
                                        </p:attrNameLst>
                                      </p:cBhvr>
                                      <p:to>
                                        <p:strVal val="visible"/>
                                      </p:to>
                                    </p:set>
                                    <p:animEffect transition="in" filter="wipe(down)">
                                      <p:cBhvr>
                                        <p:cTn id="134" dur="500"/>
                                        <p:tgtEl>
                                          <p:spTgt spid="57"/>
                                        </p:tgtEl>
                                      </p:cBhvr>
                                    </p:animEffect>
                                  </p:childTnLst>
                                </p:cTn>
                              </p:par>
                            </p:childTnLst>
                          </p:cTn>
                        </p:par>
                      </p:childTnLst>
                    </p:cTn>
                  </p:par>
                  <p:par>
                    <p:cTn id="135" fill="hold">
                      <p:stCondLst>
                        <p:cond delay="indefinite"/>
                      </p:stCondLst>
                      <p:childTnLst>
                        <p:par>
                          <p:cTn id="136" fill="hold">
                            <p:stCondLst>
                              <p:cond delay="0"/>
                            </p:stCondLst>
                            <p:childTnLst>
                              <p:par>
                                <p:cTn id="137" presetID="22" presetClass="entr" presetSubtype="4" fill="hold" grpId="0" nodeType="clickEffect">
                                  <p:stCondLst>
                                    <p:cond delay="0"/>
                                  </p:stCondLst>
                                  <p:childTnLst>
                                    <p:set>
                                      <p:cBhvr>
                                        <p:cTn id="138" dur="1" fill="hold">
                                          <p:stCondLst>
                                            <p:cond delay="0"/>
                                          </p:stCondLst>
                                        </p:cTn>
                                        <p:tgtEl>
                                          <p:spTgt spid="63"/>
                                        </p:tgtEl>
                                        <p:attrNameLst>
                                          <p:attrName>style.visibility</p:attrName>
                                        </p:attrNameLst>
                                      </p:cBhvr>
                                      <p:to>
                                        <p:strVal val="visible"/>
                                      </p:to>
                                    </p:set>
                                    <p:animEffect transition="in" filter="wipe(down)">
                                      <p:cBhvr>
                                        <p:cTn id="139" dur="500"/>
                                        <p:tgtEl>
                                          <p:spTgt spid="63"/>
                                        </p:tgtEl>
                                      </p:cBhvr>
                                    </p:animEffect>
                                  </p:childTnLst>
                                </p:cTn>
                              </p:par>
                            </p:childTnLst>
                          </p:cTn>
                        </p:par>
                      </p:childTnLst>
                    </p:cTn>
                  </p:par>
                  <p:par>
                    <p:cTn id="140" fill="hold">
                      <p:stCondLst>
                        <p:cond delay="indefinite"/>
                      </p:stCondLst>
                      <p:childTnLst>
                        <p:par>
                          <p:cTn id="141" fill="hold">
                            <p:stCondLst>
                              <p:cond delay="0"/>
                            </p:stCondLst>
                            <p:childTnLst>
                              <p:par>
                                <p:cTn id="142" presetID="22" presetClass="entr" presetSubtype="4" fill="hold" grpId="0" nodeType="clickEffect">
                                  <p:stCondLst>
                                    <p:cond delay="0"/>
                                  </p:stCondLst>
                                  <p:childTnLst>
                                    <p:set>
                                      <p:cBhvr>
                                        <p:cTn id="143" dur="1" fill="hold">
                                          <p:stCondLst>
                                            <p:cond delay="0"/>
                                          </p:stCondLst>
                                        </p:cTn>
                                        <p:tgtEl>
                                          <p:spTgt spid="60"/>
                                        </p:tgtEl>
                                        <p:attrNameLst>
                                          <p:attrName>style.visibility</p:attrName>
                                        </p:attrNameLst>
                                      </p:cBhvr>
                                      <p:to>
                                        <p:strVal val="visible"/>
                                      </p:to>
                                    </p:set>
                                    <p:animEffect transition="in" filter="wipe(down)">
                                      <p:cBhvr>
                                        <p:cTn id="144" dur="500"/>
                                        <p:tgtEl>
                                          <p:spTgt spid="60"/>
                                        </p:tgtEl>
                                      </p:cBhvr>
                                    </p:animEffect>
                                  </p:childTnLst>
                                </p:cTn>
                              </p:par>
                            </p:childTnLst>
                          </p:cTn>
                        </p:par>
                      </p:childTnLst>
                    </p:cTn>
                  </p:par>
                  <p:par>
                    <p:cTn id="145" fill="hold">
                      <p:stCondLst>
                        <p:cond delay="indefinite"/>
                      </p:stCondLst>
                      <p:childTnLst>
                        <p:par>
                          <p:cTn id="146" fill="hold">
                            <p:stCondLst>
                              <p:cond delay="0"/>
                            </p:stCondLst>
                            <p:childTnLst>
                              <p:par>
                                <p:cTn id="147" presetID="22" presetClass="entr" presetSubtype="4" fill="hold" grpId="0" nodeType="clickEffect">
                                  <p:stCondLst>
                                    <p:cond delay="0"/>
                                  </p:stCondLst>
                                  <p:childTnLst>
                                    <p:set>
                                      <p:cBhvr>
                                        <p:cTn id="148" dur="1" fill="hold">
                                          <p:stCondLst>
                                            <p:cond delay="0"/>
                                          </p:stCondLst>
                                        </p:cTn>
                                        <p:tgtEl>
                                          <p:spTgt spid="61"/>
                                        </p:tgtEl>
                                        <p:attrNameLst>
                                          <p:attrName>style.visibility</p:attrName>
                                        </p:attrNameLst>
                                      </p:cBhvr>
                                      <p:to>
                                        <p:strVal val="visible"/>
                                      </p:to>
                                    </p:set>
                                    <p:animEffect transition="in" filter="wipe(down)">
                                      <p:cBhvr>
                                        <p:cTn id="149" dur="500"/>
                                        <p:tgtEl>
                                          <p:spTgt spid="61"/>
                                        </p:tgtEl>
                                      </p:cBhvr>
                                    </p:animEffect>
                                  </p:childTnLst>
                                </p:cTn>
                              </p:par>
                            </p:childTnLst>
                          </p:cTn>
                        </p:par>
                      </p:childTnLst>
                    </p:cTn>
                  </p:par>
                  <p:par>
                    <p:cTn id="150" fill="hold">
                      <p:stCondLst>
                        <p:cond delay="indefinite"/>
                      </p:stCondLst>
                      <p:childTnLst>
                        <p:par>
                          <p:cTn id="151" fill="hold">
                            <p:stCondLst>
                              <p:cond delay="0"/>
                            </p:stCondLst>
                            <p:childTnLst>
                              <p:par>
                                <p:cTn id="152" presetID="22" presetClass="entr" presetSubtype="4" fill="hold" grpId="0" nodeType="clickEffect">
                                  <p:stCondLst>
                                    <p:cond delay="0"/>
                                  </p:stCondLst>
                                  <p:childTnLst>
                                    <p:set>
                                      <p:cBhvr>
                                        <p:cTn id="153" dur="1" fill="hold">
                                          <p:stCondLst>
                                            <p:cond delay="0"/>
                                          </p:stCondLst>
                                        </p:cTn>
                                        <p:tgtEl>
                                          <p:spTgt spid="62"/>
                                        </p:tgtEl>
                                        <p:attrNameLst>
                                          <p:attrName>style.visibility</p:attrName>
                                        </p:attrNameLst>
                                      </p:cBhvr>
                                      <p:to>
                                        <p:strVal val="visible"/>
                                      </p:to>
                                    </p:set>
                                    <p:animEffect transition="in" filter="wipe(down)">
                                      <p:cBhvr>
                                        <p:cTn id="154"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p:bldP spid="27" grpId="0"/>
      <p:bldP spid="28" grpId="0"/>
      <p:bldP spid="29" grpId="0"/>
      <p:bldP spid="45" grpId="0"/>
      <p:bldP spid="50" grpId="0"/>
      <p:bldP spid="51" grpId="0"/>
      <p:bldP spid="52" grpId="0"/>
      <p:bldP spid="56" grpId="0"/>
      <p:bldP spid="58" grpId="0"/>
      <p:bldP spid="57" grpId="0" animBg="1"/>
      <p:bldP spid="60" grpId="0" animBg="1"/>
      <p:bldP spid="61" grpId="0" animBg="1"/>
      <p:bldP spid="62" grpId="0" animBg="1"/>
      <p:bldP spid="63" grpId="0" animBg="1"/>
      <p:bldP spid="64" grpId="0" animBg="1"/>
      <p:bldP spid="67" grpId="0" animBg="1"/>
      <p:bldP spid="68" grpId="0"/>
      <p:bldP spid="69" grpId="0" animBg="1"/>
      <p:bldP spid="70" grpId="0" animBg="1"/>
      <p:bldP spid="71" grpId="0" animBg="1"/>
      <p:bldP spid="3" grpId="0" animBg="1"/>
      <p:bldP spid="5" grpId="0"/>
      <p:bldP spid="1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DC1E8FE0-8DB6-054D-93CC-1EB22BE294F1}"/>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4" name="Title 3">
            <a:extLst>
              <a:ext uri="{FF2B5EF4-FFF2-40B4-BE49-F238E27FC236}">
                <a16:creationId xmlns:a16="http://schemas.microsoft.com/office/drawing/2014/main" xmlns="" id="{9620E105-1E5C-1545-9E21-75F2F7F0D01C}"/>
              </a:ext>
            </a:extLst>
          </p:cNvPr>
          <p:cNvSpPr>
            <a:spLocks noGrp="1"/>
          </p:cNvSpPr>
          <p:nvPr>
            <p:ph type="title"/>
          </p:nvPr>
        </p:nvSpPr>
        <p:spPr>
          <a:xfrm>
            <a:off x="1005839" y="55000"/>
            <a:ext cx="12618720" cy="1188851"/>
          </a:xfrm>
        </p:spPr>
        <p:txBody>
          <a:bodyPr/>
          <a:lstStyle/>
          <a:p>
            <a:r>
              <a:rPr lang="en-US" dirty="0"/>
              <a:t>Traditional Way of Managing Infrastructure</a:t>
            </a:r>
          </a:p>
        </p:txBody>
      </p:sp>
      <p:sp>
        <p:nvSpPr>
          <p:cNvPr id="5" name="Oval 4">
            <a:extLst>
              <a:ext uri="{FF2B5EF4-FFF2-40B4-BE49-F238E27FC236}">
                <a16:creationId xmlns:a16="http://schemas.microsoft.com/office/drawing/2014/main" xmlns="" id="{F8017ABD-76CA-A149-8807-32B24CBFAA7A}"/>
              </a:ext>
            </a:extLst>
          </p:cNvPr>
          <p:cNvSpPr/>
          <p:nvPr/>
        </p:nvSpPr>
        <p:spPr>
          <a:xfrm>
            <a:off x="301451" y="3376246"/>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Dev</a:t>
            </a:r>
          </a:p>
        </p:txBody>
      </p:sp>
      <p:sp>
        <p:nvSpPr>
          <p:cNvPr id="6" name="Oval 5">
            <a:extLst>
              <a:ext uri="{FF2B5EF4-FFF2-40B4-BE49-F238E27FC236}">
                <a16:creationId xmlns:a16="http://schemas.microsoft.com/office/drawing/2014/main" xmlns="" id="{26B6A081-A945-7C4D-B6A0-4B7D63282F88}"/>
              </a:ext>
            </a:extLst>
          </p:cNvPr>
          <p:cNvSpPr/>
          <p:nvPr/>
        </p:nvSpPr>
        <p:spPr>
          <a:xfrm>
            <a:off x="3170254" y="3376246"/>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QA</a:t>
            </a:r>
          </a:p>
        </p:txBody>
      </p:sp>
      <p:sp>
        <p:nvSpPr>
          <p:cNvPr id="7" name="Oval 6">
            <a:extLst>
              <a:ext uri="{FF2B5EF4-FFF2-40B4-BE49-F238E27FC236}">
                <a16:creationId xmlns:a16="http://schemas.microsoft.com/office/drawing/2014/main" xmlns="" id="{8EC04835-D036-DA4D-8CD0-3F85B38D8B9F}"/>
              </a:ext>
            </a:extLst>
          </p:cNvPr>
          <p:cNvSpPr/>
          <p:nvPr/>
        </p:nvSpPr>
        <p:spPr>
          <a:xfrm>
            <a:off x="6044083" y="3376246"/>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Staging</a:t>
            </a:r>
          </a:p>
        </p:txBody>
      </p:sp>
      <p:sp>
        <p:nvSpPr>
          <p:cNvPr id="8" name="Oval 7">
            <a:extLst>
              <a:ext uri="{FF2B5EF4-FFF2-40B4-BE49-F238E27FC236}">
                <a16:creationId xmlns:a16="http://schemas.microsoft.com/office/drawing/2014/main" xmlns="" id="{7F1CD807-FBF5-FD49-8E83-81DA4A1B6A99}"/>
              </a:ext>
            </a:extLst>
          </p:cNvPr>
          <p:cNvSpPr/>
          <p:nvPr/>
        </p:nvSpPr>
        <p:spPr>
          <a:xfrm>
            <a:off x="8917913" y="3376246"/>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Production</a:t>
            </a:r>
          </a:p>
        </p:txBody>
      </p:sp>
      <p:sp>
        <p:nvSpPr>
          <p:cNvPr id="9" name="Oval 8">
            <a:extLst>
              <a:ext uri="{FF2B5EF4-FFF2-40B4-BE49-F238E27FC236}">
                <a16:creationId xmlns:a16="http://schemas.microsoft.com/office/drawing/2014/main" xmlns="" id="{7ADFDEE5-EBA4-DB4F-9BDD-B92A7C642204}"/>
              </a:ext>
            </a:extLst>
          </p:cNvPr>
          <p:cNvSpPr/>
          <p:nvPr/>
        </p:nvSpPr>
        <p:spPr>
          <a:xfrm>
            <a:off x="11791743" y="3376246"/>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Disaster</a:t>
            </a:r>
          </a:p>
          <a:p>
            <a:pPr algn="ctr"/>
            <a:r>
              <a:rPr lang="en-US" sz="3000" dirty="0"/>
              <a:t>Recovery</a:t>
            </a:r>
          </a:p>
        </p:txBody>
      </p:sp>
      <p:pic>
        <p:nvPicPr>
          <p:cNvPr id="11" name="Graphic 10" descr="User with solid fill">
            <a:extLst>
              <a:ext uri="{FF2B5EF4-FFF2-40B4-BE49-F238E27FC236}">
                <a16:creationId xmlns:a16="http://schemas.microsoft.com/office/drawing/2014/main" xmlns="" id="{7CABDFCE-7CEC-F345-B568-7BAD4CA31AF1}"/>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1115367" y="1846906"/>
            <a:ext cx="914400" cy="914400"/>
          </a:xfrm>
          <a:prstGeom prst="rect">
            <a:avLst/>
          </a:prstGeom>
        </p:spPr>
      </p:pic>
      <p:pic>
        <p:nvPicPr>
          <p:cNvPr id="12" name="Graphic 11" descr="User with solid fill">
            <a:extLst>
              <a:ext uri="{FF2B5EF4-FFF2-40B4-BE49-F238E27FC236}">
                <a16:creationId xmlns:a16="http://schemas.microsoft.com/office/drawing/2014/main" xmlns="" id="{BC732931-7742-5242-B56C-5ACC2D9BABF8}"/>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3984170" y="1846906"/>
            <a:ext cx="914400" cy="914400"/>
          </a:xfrm>
          <a:prstGeom prst="rect">
            <a:avLst/>
          </a:prstGeom>
        </p:spPr>
      </p:pic>
      <p:pic>
        <p:nvPicPr>
          <p:cNvPr id="13" name="Graphic 12" descr="User with solid fill">
            <a:extLst>
              <a:ext uri="{FF2B5EF4-FFF2-40B4-BE49-F238E27FC236}">
                <a16:creationId xmlns:a16="http://schemas.microsoft.com/office/drawing/2014/main" xmlns="" id="{F78CAFA9-D52D-E64C-AC83-1E3AE2C8A611}"/>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p:blipFill>
        <p:spPr>
          <a:xfrm>
            <a:off x="6857999" y="1846906"/>
            <a:ext cx="914400" cy="914400"/>
          </a:xfrm>
          <a:prstGeom prst="rect">
            <a:avLst/>
          </a:prstGeom>
        </p:spPr>
      </p:pic>
      <p:pic>
        <p:nvPicPr>
          <p:cNvPr id="14" name="Graphic 13" descr="User with solid fill">
            <a:extLst>
              <a:ext uri="{FF2B5EF4-FFF2-40B4-BE49-F238E27FC236}">
                <a16:creationId xmlns:a16="http://schemas.microsoft.com/office/drawing/2014/main" xmlns="" id="{3BA4DF1F-20BF-BC4F-AF37-6718D4DD5544}"/>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p:blipFill>
        <p:spPr>
          <a:xfrm>
            <a:off x="9731828" y="1846906"/>
            <a:ext cx="914400" cy="914400"/>
          </a:xfrm>
          <a:prstGeom prst="rect">
            <a:avLst/>
          </a:prstGeom>
        </p:spPr>
      </p:pic>
      <p:pic>
        <p:nvPicPr>
          <p:cNvPr id="15" name="Graphic 14" descr="User with solid fill">
            <a:extLst>
              <a:ext uri="{FF2B5EF4-FFF2-40B4-BE49-F238E27FC236}">
                <a16:creationId xmlns:a16="http://schemas.microsoft.com/office/drawing/2014/main" xmlns="" id="{ABB4FDBF-AC82-3842-BC65-3C65732A597A}"/>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p:blipFill>
        <p:spPr>
          <a:xfrm>
            <a:off x="12600633" y="1918919"/>
            <a:ext cx="914400" cy="914400"/>
          </a:xfrm>
          <a:prstGeom prst="rect">
            <a:avLst/>
          </a:prstGeom>
        </p:spPr>
      </p:pic>
      <p:sp>
        <p:nvSpPr>
          <p:cNvPr id="16" name="TextBox 15">
            <a:extLst>
              <a:ext uri="{FF2B5EF4-FFF2-40B4-BE49-F238E27FC236}">
                <a16:creationId xmlns:a16="http://schemas.microsoft.com/office/drawing/2014/main" xmlns="" id="{A29BC624-7821-5348-8E94-9A284AA4ED1B}"/>
              </a:ext>
            </a:extLst>
          </p:cNvPr>
          <p:cNvSpPr txBox="1"/>
          <p:nvPr/>
        </p:nvSpPr>
        <p:spPr>
          <a:xfrm>
            <a:off x="1070076" y="1343091"/>
            <a:ext cx="1162498" cy="430887"/>
          </a:xfrm>
          <a:prstGeom prst="rect">
            <a:avLst/>
          </a:prstGeom>
          <a:noFill/>
        </p:spPr>
        <p:txBody>
          <a:bodyPr wrap="none" rtlCol="0">
            <a:spAutoFit/>
          </a:bodyPr>
          <a:lstStyle/>
          <a:p>
            <a:r>
              <a:rPr lang="en-US" dirty="0">
                <a:solidFill>
                  <a:srgbClr val="00B050"/>
                </a:solidFill>
              </a:rPr>
              <a:t>Admin-1</a:t>
            </a:r>
          </a:p>
        </p:txBody>
      </p:sp>
      <p:sp>
        <p:nvSpPr>
          <p:cNvPr id="17" name="TextBox 16">
            <a:extLst>
              <a:ext uri="{FF2B5EF4-FFF2-40B4-BE49-F238E27FC236}">
                <a16:creationId xmlns:a16="http://schemas.microsoft.com/office/drawing/2014/main" xmlns="" id="{0017F75D-332D-E045-BC72-D1DAF5A14CE0}"/>
              </a:ext>
            </a:extLst>
          </p:cNvPr>
          <p:cNvSpPr txBox="1"/>
          <p:nvPr/>
        </p:nvSpPr>
        <p:spPr>
          <a:xfrm>
            <a:off x="3775262" y="1335877"/>
            <a:ext cx="1162498" cy="430887"/>
          </a:xfrm>
          <a:prstGeom prst="rect">
            <a:avLst/>
          </a:prstGeom>
          <a:noFill/>
        </p:spPr>
        <p:txBody>
          <a:bodyPr wrap="none" rtlCol="0">
            <a:spAutoFit/>
          </a:bodyPr>
          <a:lstStyle/>
          <a:p>
            <a:r>
              <a:rPr lang="en-US" dirty="0">
                <a:solidFill>
                  <a:srgbClr val="00B050"/>
                </a:solidFill>
              </a:rPr>
              <a:t>Admin-1</a:t>
            </a:r>
          </a:p>
        </p:txBody>
      </p:sp>
      <p:cxnSp>
        <p:nvCxnSpPr>
          <p:cNvPr id="19" name="Straight Arrow Connector 18">
            <a:extLst>
              <a:ext uri="{FF2B5EF4-FFF2-40B4-BE49-F238E27FC236}">
                <a16:creationId xmlns:a16="http://schemas.microsoft.com/office/drawing/2014/main" xmlns="" id="{33C06C13-AC2D-6841-B2FA-6705FEDAA9D0}"/>
              </a:ext>
            </a:extLst>
          </p:cNvPr>
          <p:cNvCxnSpPr>
            <a:stCxn id="12" idx="3"/>
            <a:endCxn id="13" idx="1"/>
          </p:cNvCxnSpPr>
          <p:nvPr/>
        </p:nvCxnSpPr>
        <p:spPr>
          <a:xfrm>
            <a:off x="4898570" y="2304106"/>
            <a:ext cx="1959429" cy="0"/>
          </a:xfrm>
          <a:prstGeom prst="straightConnector1">
            <a:avLst/>
          </a:prstGeom>
          <a:ln w="571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xmlns="" id="{72F2D000-365A-8148-BE40-35BD6BE1C56A}"/>
              </a:ext>
            </a:extLst>
          </p:cNvPr>
          <p:cNvSpPr txBox="1"/>
          <p:nvPr/>
        </p:nvSpPr>
        <p:spPr>
          <a:xfrm>
            <a:off x="4861191" y="2354366"/>
            <a:ext cx="1963294" cy="430887"/>
          </a:xfrm>
          <a:prstGeom prst="rect">
            <a:avLst/>
          </a:prstGeom>
          <a:noFill/>
        </p:spPr>
        <p:txBody>
          <a:bodyPr wrap="none" rtlCol="0">
            <a:spAutoFit/>
          </a:bodyPr>
          <a:lstStyle/>
          <a:p>
            <a:r>
              <a:rPr lang="en-US" dirty="0"/>
              <a:t>Documentation</a:t>
            </a:r>
          </a:p>
        </p:txBody>
      </p:sp>
      <p:sp>
        <p:nvSpPr>
          <p:cNvPr id="21" name="TextBox 20">
            <a:extLst>
              <a:ext uri="{FF2B5EF4-FFF2-40B4-BE49-F238E27FC236}">
                <a16:creationId xmlns:a16="http://schemas.microsoft.com/office/drawing/2014/main" xmlns="" id="{5BEF3082-BC29-AD4A-904B-48E712325247}"/>
              </a:ext>
            </a:extLst>
          </p:cNvPr>
          <p:cNvSpPr txBox="1"/>
          <p:nvPr/>
        </p:nvSpPr>
        <p:spPr>
          <a:xfrm>
            <a:off x="6733950" y="1388157"/>
            <a:ext cx="1162498" cy="430887"/>
          </a:xfrm>
          <a:prstGeom prst="rect">
            <a:avLst/>
          </a:prstGeom>
          <a:noFill/>
        </p:spPr>
        <p:txBody>
          <a:bodyPr wrap="none" rtlCol="0">
            <a:spAutoFit/>
          </a:bodyPr>
          <a:lstStyle/>
          <a:p>
            <a:r>
              <a:rPr lang="en-US" dirty="0">
                <a:solidFill>
                  <a:srgbClr val="0070C0"/>
                </a:solidFill>
              </a:rPr>
              <a:t>Admin-2</a:t>
            </a:r>
          </a:p>
        </p:txBody>
      </p:sp>
      <p:sp>
        <p:nvSpPr>
          <p:cNvPr id="22" name="TextBox 21">
            <a:extLst>
              <a:ext uri="{FF2B5EF4-FFF2-40B4-BE49-F238E27FC236}">
                <a16:creationId xmlns:a16="http://schemas.microsoft.com/office/drawing/2014/main" xmlns="" id="{8974A8D1-F1ED-9D4B-96A4-86CEFA8300A1}"/>
              </a:ext>
            </a:extLst>
          </p:cNvPr>
          <p:cNvSpPr txBox="1"/>
          <p:nvPr/>
        </p:nvSpPr>
        <p:spPr>
          <a:xfrm>
            <a:off x="9650888" y="1416019"/>
            <a:ext cx="1162498" cy="430887"/>
          </a:xfrm>
          <a:prstGeom prst="rect">
            <a:avLst/>
          </a:prstGeom>
          <a:noFill/>
        </p:spPr>
        <p:txBody>
          <a:bodyPr wrap="none" rtlCol="0">
            <a:spAutoFit/>
          </a:bodyPr>
          <a:lstStyle/>
          <a:p>
            <a:r>
              <a:rPr lang="en-US" dirty="0">
                <a:solidFill>
                  <a:srgbClr val="0070C0"/>
                </a:solidFill>
              </a:rPr>
              <a:t>Admin-2</a:t>
            </a:r>
          </a:p>
        </p:txBody>
      </p:sp>
      <p:sp>
        <p:nvSpPr>
          <p:cNvPr id="23" name="TextBox 22">
            <a:extLst>
              <a:ext uri="{FF2B5EF4-FFF2-40B4-BE49-F238E27FC236}">
                <a16:creationId xmlns:a16="http://schemas.microsoft.com/office/drawing/2014/main" xmlns="" id="{FFB5EA5F-375B-434D-B170-DF04BFC770C3}"/>
              </a:ext>
            </a:extLst>
          </p:cNvPr>
          <p:cNvSpPr txBox="1"/>
          <p:nvPr/>
        </p:nvSpPr>
        <p:spPr>
          <a:xfrm>
            <a:off x="12384040" y="1416019"/>
            <a:ext cx="1162498" cy="430887"/>
          </a:xfrm>
          <a:prstGeom prst="rect">
            <a:avLst/>
          </a:prstGeom>
          <a:noFill/>
        </p:spPr>
        <p:txBody>
          <a:bodyPr wrap="none" rtlCol="0">
            <a:spAutoFit/>
          </a:bodyPr>
          <a:lstStyle/>
          <a:p>
            <a:r>
              <a:rPr lang="en-US" dirty="0">
                <a:solidFill>
                  <a:srgbClr val="0070C0"/>
                </a:solidFill>
              </a:rPr>
              <a:t>Admin-2</a:t>
            </a:r>
          </a:p>
        </p:txBody>
      </p:sp>
      <p:sp>
        <p:nvSpPr>
          <p:cNvPr id="24" name="Right Arrow 23">
            <a:extLst>
              <a:ext uri="{FF2B5EF4-FFF2-40B4-BE49-F238E27FC236}">
                <a16:creationId xmlns:a16="http://schemas.microsoft.com/office/drawing/2014/main" xmlns="" id="{8BCE733B-7213-544C-BA82-27B5B80C2932}"/>
              </a:ext>
            </a:extLst>
          </p:cNvPr>
          <p:cNvSpPr/>
          <p:nvPr/>
        </p:nvSpPr>
        <p:spPr>
          <a:xfrm>
            <a:off x="2843684" y="4190163"/>
            <a:ext cx="326570" cy="160773"/>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ight Arrow 24">
            <a:extLst>
              <a:ext uri="{FF2B5EF4-FFF2-40B4-BE49-F238E27FC236}">
                <a16:creationId xmlns:a16="http://schemas.microsoft.com/office/drawing/2014/main" xmlns="" id="{4E231999-F209-5D40-849A-082E2DE5E2DA}"/>
              </a:ext>
            </a:extLst>
          </p:cNvPr>
          <p:cNvSpPr/>
          <p:nvPr/>
        </p:nvSpPr>
        <p:spPr>
          <a:xfrm>
            <a:off x="5714999" y="4205235"/>
            <a:ext cx="326570" cy="160773"/>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ight Arrow 25">
            <a:extLst>
              <a:ext uri="{FF2B5EF4-FFF2-40B4-BE49-F238E27FC236}">
                <a16:creationId xmlns:a16="http://schemas.microsoft.com/office/drawing/2014/main" xmlns="" id="{3E81E316-E630-A747-8C2E-112AAFFB4DB0}"/>
              </a:ext>
            </a:extLst>
          </p:cNvPr>
          <p:cNvSpPr/>
          <p:nvPr/>
        </p:nvSpPr>
        <p:spPr>
          <a:xfrm>
            <a:off x="8586316" y="4205235"/>
            <a:ext cx="326570" cy="160773"/>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ight Arrow 26">
            <a:extLst>
              <a:ext uri="{FF2B5EF4-FFF2-40B4-BE49-F238E27FC236}">
                <a16:creationId xmlns:a16="http://schemas.microsoft.com/office/drawing/2014/main" xmlns="" id="{14A7E1A7-15E4-DE4C-B762-8E7A5D1323DF}"/>
              </a:ext>
            </a:extLst>
          </p:cNvPr>
          <p:cNvSpPr/>
          <p:nvPr/>
        </p:nvSpPr>
        <p:spPr>
          <a:xfrm>
            <a:off x="11462659" y="4185138"/>
            <a:ext cx="326570" cy="160773"/>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xmlns="" id="{EF8EDEDB-5E01-9747-AAF8-F7CC47370452}"/>
              </a:ext>
            </a:extLst>
          </p:cNvPr>
          <p:cNvSpPr/>
          <p:nvPr/>
        </p:nvSpPr>
        <p:spPr>
          <a:xfrm>
            <a:off x="633046" y="5602309"/>
            <a:ext cx="1599528" cy="1175657"/>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 Days</a:t>
            </a:r>
          </a:p>
        </p:txBody>
      </p:sp>
      <p:sp>
        <p:nvSpPr>
          <p:cNvPr id="29" name="Oval 28">
            <a:extLst>
              <a:ext uri="{FF2B5EF4-FFF2-40B4-BE49-F238E27FC236}">
                <a16:creationId xmlns:a16="http://schemas.microsoft.com/office/drawing/2014/main" xmlns="" id="{97EE2C90-8EB0-C840-8472-D704F520031E}"/>
              </a:ext>
            </a:extLst>
          </p:cNvPr>
          <p:cNvSpPr/>
          <p:nvPr/>
        </p:nvSpPr>
        <p:spPr>
          <a:xfrm>
            <a:off x="3556747" y="5605697"/>
            <a:ext cx="1599528" cy="1175657"/>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 Days</a:t>
            </a:r>
          </a:p>
        </p:txBody>
      </p:sp>
      <p:sp>
        <p:nvSpPr>
          <p:cNvPr id="30" name="Oval 29">
            <a:extLst>
              <a:ext uri="{FF2B5EF4-FFF2-40B4-BE49-F238E27FC236}">
                <a16:creationId xmlns:a16="http://schemas.microsoft.com/office/drawing/2014/main" xmlns="" id="{3134634C-33C7-C043-BCB3-B63F3543BFDD}"/>
              </a:ext>
            </a:extLst>
          </p:cNvPr>
          <p:cNvSpPr/>
          <p:nvPr/>
        </p:nvSpPr>
        <p:spPr>
          <a:xfrm>
            <a:off x="6613121" y="5602309"/>
            <a:ext cx="1599528" cy="1175657"/>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 Days</a:t>
            </a:r>
          </a:p>
        </p:txBody>
      </p:sp>
      <p:sp>
        <p:nvSpPr>
          <p:cNvPr id="31" name="Oval 30">
            <a:extLst>
              <a:ext uri="{FF2B5EF4-FFF2-40B4-BE49-F238E27FC236}">
                <a16:creationId xmlns:a16="http://schemas.microsoft.com/office/drawing/2014/main" xmlns="" id="{21F37F0F-5F59-5745-B0C4-6FDA1DA7F7F4}"/>
              </a:ext>
            </a:extLst>
          </p:cNvPr>
          <p:cNvSpPr/>
          <p:nvPr/>
        </p:nvSpPr>
        <p:spPr>
          <a:xfrm>
            <a:off x="9536822" y="5602309"/>
            <a:ext cx="1599528" cy="1175657"/>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 Days</a:t>
            </a:r>
          </a:p>
        </p:txBody>
      </p:sp>
      <p:sp>
        <p:nvSpPr>
          <p:cNvPr id="32" name="Oval 31">
            <a:extLst>
              <a:ext uri="{FF2B5EF4-FFF2-40B4-BE49-F238E27FC236}">
                <a16:creationId xmlns:a16="http://schemas.microsoft.com/office/drawing/2014/main" xmlns="" id="{F234FBFA-AD1C-7C4B-B066-1B16A0604644}"/>
              </a:ext>
            </a:extLst>
          </p:cNvPr>
          <p:cNvSpPr/>
          <p:nvPr/>
        </p:nvSpPr>
        <p:spPr>
          <a:xfrm>
            <a:off x="12352608" y="5602308"/>
            <a:ext cx="1599528" cy="1175657"/>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 Days</a:t>
            </a:r>
          </a:p>
        </p:txBody>
      </p:sp>
      <p:sp>
        <p:nvSpPr>
          <p:cNvPr id="33" name="Right Arrow 32">
            <a:extLst>
              <a:ext uri="{FF2B5EF4-FFF2-40B4-BE49-F238E27FC236}">
                <a16:creationId xmlns:a16="http://schemas.microsoft.com/office/drawing/2014/main" xmlns="" id="{C09FA951-5E4D-3D40-A79B-4E3BC882A6BD}"/>
              </a:ext>
            </a:extLst>
          </p:cNvPr>
          <p:cNvSpPr/>
          <p:nvPr/>
        </p:nvSpPr>
        <p:spPr>
          <a:xfrm>
            <a:off x="170822" y="6757072"/>
            <a:ext cx="14349046" cy="809337"/>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Total Time: 25 Days</a:t>
            </a:r>
          </a:p>
        </p:txBody>
      </p:sp>
    </p:spTree>
    <p:extLst>
      <p:ext uri="{BB962C8B-B14F-4D97-AF65-F5344CB8AC3E}">
        <p14:creationId xmlns:p14="http://schemas.microsoft.com/office/powerpoint/2010/main" val="145815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down)">
                                      <p:cBhvr>
                                        <p:cTn id="7" dur="500"/>
                                        <p:tgtEl>
                                          <p:spTgt spid="16"/>
                                        </p:tgtEl>
                                      </p:cBhvr>
                                    </p:animEffect>
                                  </p:childTnLst>
                                </p:cTn>
                              </p:par>
                              <p:par>
                                <p:cTn id="8" presetID="22" presetClass="entr" presetSubtype="4"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down)">
                                      <p:cBhvr>
                                        <p:cTn id="10" dur="500"/>
                                        <p:tgtEl>
                                          <p:spTgt spid="11"/>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ipe(down)">
                                      <p:cBhvr>
                                        <p:cTn id="13" dur="500"/>
                                        <p:tgtEl>
                                          <p:spTgt spid="5"/>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28"/>
                                        </p:tgtEl>
                                        <p:attrNameLst>
                                          <p:attrName>style.visibility</p:attrName>
                                        </p:attrNameLst>
                                      </p:cBhvr>
                                      <p:to>
                                        <p:strVal val="visible"/>
                                      </p:to>
                                    </p:set>
                                    <p:animEffect transition="in" filter="wipe(down)">
                                      <p:cBhvr>
                                        <p:cTn id="16" dur="500"/>
                                        <p:tgtEl>
                                          <p:spTgt spid="28"/>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grpId="0" nodeType="click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wipe(down)">
                                      <p:cBhvr>
                                        <p:cTn id="21" dur="500"/>
                                        <p:tgtEl>
                                          <p:spTgt spid="17"/>
                                        </p:tgtEl>
                                      </p:cBhvr>
                                    </p:animEffect>
                                  </p:childTnLst>
                                </p:cTn>
                              </p:par>
                              <p:par>
                                <p:cTn id="22" presetID="22" presetClass="entr" presetSubtype="4" fill="hold"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wipe(down)">
                                      <p:cBhvr>
                                        <p:cTn id="24" dur="500"/>
                                        <p:tgtEl>
                                          <p:spTgt spid="12"/>
                                        </p:tgtEl>
                                      </p:cBhvr>
                                    </p:animEffect>
                                  </p:childTnLst>
                                </p:cTn>
                              </p:par>
                              <p:par>
                                <p:cTn id="25" presetID="22" presetClass="entr" presetSubtype="4" fill="hold" grpId="0" nodeType="with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wipe(down)">
                                      <p:cBhvr>
                                        <p:cTn id="27" dur="500"/>
                                        <p:tgtEl>
                                          <p:spTgt spid="6"/>
                                        </p:tgtEl>
                                      </p:cBhvr>
                                    </p:animEffect>
                                  </p:childTnLst>
                                </p:cTn>
                              </p:par>
                              <p:par>
                                <p:cTn id="28" presetID="22" presetClass="entr" presetSubtype="4" fill="hold" grpId="0" nodeType="withEffect">
                                  <p:stCondLst>
                                    <p:cond delay="0"/>
                                  </p:stCondLst>
                                  <p:childTnLst>
                                    <p:set>
                                      <p:cBhvr>
                                        <p:cTn id="29" dur="1" fill="hold">
                                          <p:stCondLst>
                                            <p:cond delay="0"/>
                                          </p:stCondLst>
                                        </p:cTn>
                                        <p:tgtEl>
                                          <p:spTgt spid="24"/>
                                        </p:tgtEl>
                                        <p:attrNameLst>
                                          <p:attrName>style.visibility</p:attrName>
                                        </p:attrNameLst>
                                      </p:cBhvr>
                                      <p:to>
                                        <p:strVal val="visible"/>
                                      </p:to>
                                    </p:set>
                                    <p:animEffect transition="in" filter="wipe(down)">
                                      <p:cBhvr>
                                        <p:cTn id="30" dur="500"/>
                                        <p:tgtEl>
                                          <p:spTgt spid="24"/>
                                        </p:tgtEl>
                                      </p:cBhvr>
                                    </p:animEffect>
                                  </p:childTnLst>
                                </p:cTn>
                              </p:par>
                              <p:par>
                                <p:cTn id="31" presetID="22" presetClass="entr" presetSubtype="4" fill="hold" nodeType="withEffect">
                                  <p:stCondLst>
                                    <p:cond delay="0"/>
                                  </p:stCondLst>
                                  <p:childTnLst>
                                    <p:set>
                                      <p:cBhvr>
                                        <p:cTn id="32" dur="1" fill="hold">
                                          <p:stCondLst>
                                            <p:cond delay="0"/>
                                          </p:stCondLst>
                                        </p:cTn>
                                        <p:tgtEl>
                                          <p:spTgt spid="19"/>
                                        </p:tgtEl>
                                        <p:attrNameLst>
                                          <p:attrName>style.visibility</p:attrName>
                                        </p:attrNameLst>
                                      </p:cBhvr>
                                      <p:to>
                                        <p:strVal val="visible"/>
                                      </p:to>
                                    </p:set>
                                    <p:animEffect transition="in" filter="wipe(down)">
                                      <p:cBhvr>
                                        <p:cTn id="33" dur="500"/>
                                        <p:tgtEl>
                                          <p:spTgt spid="19"/>
                                        </p:tgtEl>
                                      </p:cBhvr>
                                    </p:animEffect>
                                  </p:childTnLst>
                                </p:cTn>
                              </p:par>
                              <p:par>
                                <p:cTn id="34" presetID="22" presetClass="entr" presetSubtype="4" fill="hold" grpId="0" nodeType="withEffect">
                                  <p:stCondLst>
                                    <p:cond delay="0"/>
                                  </p:stCondLst>
                                  <p:childTnLst>
                                    <p:set>
                                      <p:cBhvr>
                                        <p:cTn id="35" dur="1" fill="hold">
                                          <p:stCondLst>
                                            <p:cond delay="0"/>
                                          </p:stCondLst>
                                        </p:cTn>
                                        <p:tgtEl>
                                          <p:spTgt spid="20"/>
                                        </p:tgtEl>
                                        <p:attrNameLst>
                                          <p:attrName>style.visibility</p:attrName>
                                        </p:attrNameLst>
                                      </p:cBhvr>
                                      <p:to>
                                        <p:strVal val="visible"/>
                                      </p:to>
                                    </p:set>
                                    <p:animEffect transition="in" filter="wipe(down)">
                                      <p:cBhvr>
                                        <p:cTn id="36" dur="500"/>
                                        <p:tgtEl>
                                          <p:spTgt spid="20"/>
                                        </p:tgtEl>
                                      </p:cBhvr>
                                    </p:animEffect>
                                  </p:childTnLst>
                                </p:cTn>
                              </p:par>
                              <p:par>
                                <p:cTn id="37" presetID="22" presetClass="entr" presetSubtype="4" fill="hold" grpId="0" nodeType="withEffect">
                                  <p:stCondLst>
                                    <p:cond delay="0"/>
                                  </p:stCondLst>
                                  <p:childTnLst>
                                    <p:set>
                                      <p:cBhvr>
                                        <p:cTn id="38" dur="1" fill="hold">
                                          <p:stCondLst>
                                            <p:cond delay="0"/>
                                          </p:stCondLst>
                                        </p:cTn>
                                        <p:tgtEl>
                                          <p:spTgt spid="21"/>
                                        </p:tgtEl>
                                        <p:attrNameLst>
                                          <p:attrName>style.visibility</p:attrName>
                                        </p:attrNameLst>
                                      </p:cBhvr>
                                      <p:to>
                                        <p:strVal val="visible"/>
                                      </p:to>
                                    </p:set>
                                    <p:animEffect transition="in" filter="wipe(down)">
                                      <p:cBhvr>
                                        <p:cTn id="39" dur="500"/>
                                        <p:tgtEl>
                                          <p:spTgt spid="21"/>
                                        </p:tgtEl>
                                      </p:cBhvr>
                                    </p:animEffect>
                                  </p:childTnLst>
                                </p:cTn>
                              </p:par>
                              <p:par>
                                <p:cTn id="40" presetID="22" presetClass="entr" presetSubtype="4" fill="hold" nodeType="with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wipe(down)">
                                      <p:cBhvr>
                                        <p:cTn id="42" dur="500"/>
                                        <p:tgtEl>
                                          <p:spTgt spid="13"/>
                                        </p:tgtEl>
                                      </p:cBhvr>
                                    </p:animEffect>
                                  </p:childTnLst>
                                </p:cTn>
                              </p:par>
                              <p:par>
                                <p:cTn id="43" presetID="22" presetClass="entr" presetSubtype="4" fill="hold" grpId="0" nodeType="withEffect">
                                  <p:stCondLst>
                                    <p:cond delay="0"/>
                                  </p:stCondLst>
                                  <p:childTnLst>
                                    <p:set>
                                      <p:cBhvr>
                                        <p:cTn id="44" dur="1" fill="hold">
                                          <p:stCondLst>
                                            <p:cond delay="0"/>
                                          </p:stCondLst>
                                        </p:cTn>
                                        <p:tgtEl>
                                          <p:spTgt spid="7"/>
                                        </p:tgtEl>
                                        <p:attrNameLst>
                                          <p:attrName>style.visibility</p:attrName>
                                        </p:attrNameLst>
                                      </p:cBhvr>
                                      <p:to>
                                        <p:strVal val="visible"/>
                                      </p:to>
                                    </p:set>
                                    <p:animEffect transition="in" filter="wipe(down)">
                                      <p:cBhvr>
                                        <p:cTn id="45" dur="500"/>
                                        <p:tgtEl>
                                          <p:spTgt spid="7"/>
                                        </p:tgtEl>
                                      </p:cBhvr>
                                    </p:animEffect>
                                  </p:childTnLst>
                                </p:cTn>
                              </p:par>
                              <p:par>
                                <p:cTn id="46" presetID="22" presetClass="entr" presetSubtype="4" fill="hold" grpId="0" nodeType="withEffect">
                                  <p:stCondLst>
                                    <p:cond delay="0"/>
                                  </p:stCondLst>
                                  <p:childTnLst>
                                    <p:set>
                                      <p:cBhvr>
                                        <p:cTn id="47" dur="1" fill="hold">
                                          <p:stCondLst>
                                            <p:cond delay="0"/>
                                          </p:stCondLst>
                                        </p:cTn>
                                        <p:tgtEl>
                                          <p:spTgt spid="25"/>
                                        </p:tgtEl>
                                        <p:attrNameLst>
                                          <p:attrName>style.visibility</p:attrName>
                                        </p:attrNameLst>
                                      </p:cBhvr>
                                      <p:to>
                                        <p:strVal val="visible"/>
                                      </p:to>
                                    </p:set>
                                    <p:animEffect transition="in" filter="wipe(down)">
                                      <p:cBhvr>
                                        <p:cTn id="48" dur="500"/>
                                        <p:tgtEl>
                                          <p:spTgt spid="25"/>
                                        </p:tgtEl>
                                      </p:cBhvr>
                                    </p:animEffect>
                                  </p:childTnLst>
                                </p:cTn>
                              </p:par>
                              <p:par>
                                <p:cTn id="49" presetID="22" presetClass="entr" presetSubtype="4" fill="hold" grpId="0" nodeType="withEffect">
                                  <p:stCondLst>
                                    <p:cond delay="0"/>
                                  </p:stCondLst>
                                  <p:childTnLst>
                                    <p:set>
                                      <p:cBhvr>
                                        <p:cTn id="50" dur="1" fill="hold">
                                          <p:stCondLst>
                                            <p:cond delay="0"/>
                                          </p:stCondLst>
                                        </p:cTn>
                                        <p:tgtEl>
                                          <p:spTgt spid="30"/>
                                        </p:tgtEl>
                                        <p:attrNameLst>
                                          <p:attrName>style.visibility</p:attrName>
                                        </p:attrNameLst>
                                      </p:cBhvr>
                                      <p:to>
                                        <p:strVal val="visible"/>
                                      </p:to>
                                    </p:set>
                                    <p:animEffect transition="in" filter="wipe(down)">
                                      <p:cBhvr>
                                        <p:cTn id="51" dur="500"/>
                                        <p:tgtEl>
                                          <p:spTgt spid="30"/>
                                        </p:tgtEl>
                                      </p:cBhvr>
                                    </p:animEffect>
                                  </p:childTnLst>
                                </p:cTn>
                              </p:par>
                              <p:par>
                                <p:cTn id="52" presetID="22" presetClass="entr" presetSubtype="4" fill="hold" grpId="0" nodeType="withEffect">
                                  <p:stCondLst>
                                    <p:cond delay="0"/>
                                  </p:stCondLst>
                                  <p:childTnLst>
                                    <p:set>
                                      <p:cBhvr>
                                        <p:cTn id="53" dur="1" fill="hold">
                                          <p:stCondLst>
                                            <p:cond delay="0"/>
                                          </p:stCondLst>
                                        </p:cTn>
                                        <p:tgtEl>
                                          <p:spTgt spid="29"/>
                                        </p:tgtEl>
                                        <p:attrNameLst>
                                          <p:attrName>style.visibility</p:attrName>
                                        </p:attrNameLst>
                                      </p:cBhvr>
                                      <p:to>
                                        <p:strVal val="visible"/>
                                      </p:to>
                                    </p:set>
                                    <p:animEffect transition="in" filter="wipe(down)">
                                      <p:cBhvr>
                                        <p:cTn id="54" dur="500"/>
                                        <p:tgtEl>
                                          <p:spTgt spid="29"/>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4" fill="hold" grpId="0" nodeType="clickEffect">
                                  <p:stCondLst>
                                    <p:cond delay="0"/>
                                  </p:stCondLst>
                                  <p:childTnLst>
                                    <p:set>
                                      <p:cBhvr>
                                        <p:cTn id="58" dur="1" fill="hold">
                                          <p:stCondLst>
                                            <p:cond delay="0"/>
                                          </p:stCondLst>
                                        </p:cTn>
                                        <p:tgtEl>
                                          <p:spTgt spid="22"/>
                                        </p:tgtEl>
                                        <p:attrNameLst>
                                          <p:attrName>style.visibility</p:attrName>
                                        </p:attrNameLst>
                                      </p:cBhvr>
                                      <p:to>
                                        <p:strVal val="visible"/>
                                      </p:to>
                                    </p:set>
                                    <p:animEffect transition="in" filter="wipe(down)">
                                      <p:cBhvr>
                                        <p:cTn id="59" dur="500"/>
                                        <p:tgtEl>
                                          <p:spTgt spid="22"/>
                                        </p:tgtEl>
                                      </p:cBhvr>
                                    </p:animEffect>
                                  </p:childTnLst>
                                </p:cTn>
                              </p:par>
                              <p:par>
                                <p:cTn id="60" presetID="22" presetClass="entr" presetSubtype="4" fill="hold" nodeType="withEffect">
                                  <p:stCondLst>
                                    <p:cond delay="0"/>
                                  </p:stCondLst>
                                  <p:childTnLst>
                                    <p:set>
                                      <p:cBhvr>
                                        <p:cTn id="61" dur="1" fill="hold">
                                          <p:stCondLst>
                                            <p:cond delay="0"/>
                                          </p:stCondLst>
                                        </p:cTn>
                                        <p:tgtEl>
                                          <p:spTgt spid="14"/>
                                        </p:tgtEl>
                                        <p:attrNameLst>
                                          <p:attrName>style.visibility</p:attrName>
                                        </p:attrNameLst>
                                      </p:cBhvr>
                                      <p:to>
                                        <p:strVal val="visible"/>
                                      </p:to>
                                    </p:set>
                                    <p:animEffect transition="in" filter="wipe(down)">
                                      <p:cBhvr>
                                        <p:cTn id="62" dur="500"/>
                                        <p:tgtEl>
                                          <p:spTgt spid="14"/>
                                        </p:tgtEl>
                                      </p:cBhvr>
                                    </p:animEffect>
                                  </p:childTnLst>
                                </p:cTn>
                              </p:par>
                              <p:par>
                                <p:cTn id="63" presetID="22" presetClass="entr" presetSubtype="4" fill="hold" grpId="0" nodeType="withEffect">
                                  <p:stCondLst>
                                    <p:cond delay="0"/>
                                  </p:stCondLst>
                                  <p:childTnLst>
                                    <p:set>
                                      <p:cBhvr>
                                        <p:cTn id="64" dur="1" fill="hold">
                                          <p:stCondLst>
                                            <p:cond delay="0"/>
                                          </p:stCondLst>
                                        </p:cTn>
                                        <p:tgtEl>
                                          <p:spTgt spid="23"/>
                                        </p:tgtEl>
                                        <p:attrNameLst>
                                          <p:attrName>style.visibility</p:attrName>
                                        </p:attrNameLst>
                                      </p:cBhvr>
                                      <p:to>
                                        <p:strVal val="visible"/>
                                      </p:to>
                                    </p:set>
                                    <p:animEffect transition="in" filter="wipe(down)">
                                      <p:cBhvr>
                                        <p:cTn id="65" dur="500"/>
                                        <p:tgtEl>
                                          <p:spTgt spid="23"/>
                                        </p:tgtEl>
                                      </p:cBhvr>
                                    </p:animEffect>
                                  </p:childTnLst>
                                </p:cTn>
                              </p:par>
                              <p:par>
                                <p:cTn id="66" presetID="22" presetClass="entr" presetSubtype="4" fill="hold" nodeType="withEffect">
                                  <p:stCondLst>
                                    <p:cond delay="0"/>
                                  </p:stCondLst>
                                  <p:childTnLst>
                                    <p:set>
                                      <p:cBhvr>
                                        <p:cTn id="67" dur="1" fill="hold">
                                          <p:stCondLst>
                                            <p:cond delay="0"/>
                                          </p:stCondLst>
                                        </p:cTn>
                                        <p:tgtEl>
                                          <p:spTgt spid="15"/>
                                        </p:tgtEl>
                                        <p:attrNameLst>
                                          <p:attrName>style.visibility</p:attrName>
                                        </p:attrNameLst>
                                      </p:cBhvr>
                                      <p:to>
                                        <p:strVal val="visible"/>
                                      </p:to>
                                    </p:set>
                                    <p:animEffect transition="in" filter="wipe(down)">
                                      <p:cBhvr>
                                        <p:cTn id="68" dur="500"/>
                                        <p:tgtEl>
                                          <p:spTgt spid="15"/>
                                        </p:tgtEl>
                                      </p:cBhvr>
                                    </p:animEffect>
                                  </p:childTnLst>
                                </p:cTn>
                              </p:par>
                              <p:par>
                                <p:cTn id="69" presetID="22" presetClass="entr" presetSubtype="4" fill="hold" grpId="0" nodeType="withEffect">
                                  <p:stCondLst>
                                    <p:cond delay="0"/>
                                  </p:stCondLst>
                                  <p:childTnLst>
                                    <p:set>
                                      <p:cBhvr>
                                        <p:cTn id="70" dur="1" fill="hold">
                                          <p:stCondLst>
                                            <p:cond delay="0"/>
                                          </p:stCondLst>
                                        </p:cTn>
                                        <p:tgtEl>
                                          <p:spTgt spid="9"/>
                                        </p:tgtEl>
                                        <p:attrNameLst>
                                          <p:attrName>style.visibility</p:attrName>
                                        </p:attrNameLst>
                                      </p:cBhvr>
                                      <p:to>
                                        <p:strVal val="visible"/>
                                      </p:to>
                                    </p:set>
                                    <p:animEffect transition="in" filter="wipe(down)">
                                      <p:cBhvr>
                                        <p:cTn id="71" dur="500"/>
                                        <p:tgtEl>
                                          <p:spTgt spid="9"/>
                                        </p:tgtEl>
                                      </p:cBhvr>
                                    </p:animEffect>
                                  </p:childTnLst>
                                </p:cTn>
                              </p:par>
                              <p:par>
                                <p:cTn id="72" presetID="22" presetClass="entr" presetSubtype="4" fill="hold" grpId="0" nodeType="withEffect">
                                  <p:stCondLst>
                                    <p:cond delay="0"/>
                                  </p:stCondLst>
                                  <p:childTnLst>
                                    <p:set>
                                      <p:cBhvr>
                                        <p:cTn id="73" dur="1" fill="hold">
                                          <p:stCondLst>
                                            <p:cond delay="0"/>
                                          </p:stCondLst>
                                        </p:cTn>
                                        <p:tgtEl>
                                          <p:spTgt spid="27"/>
                                        </p:tgtEl>
                                        <p:attrNameLst>
                                          <p:attrName>style.visibility</p:attrName>
                                        </p:attrNameLst>
                                      </p:cBhvr>
                                      <p:to>
                                        <p:strVal val="visible"/>
                                      </p:to>
                                    </p:set>
                                    <p:animEffect transition="in" filter="wipe(down)">
                                      <p:cBhvr>
                                        <p:cTn id="74" dur="500"/>
                                        <p:tgtEl>
                                          <p:spTgt spid="27"/>
                                        </p:tgtEl>
                                      </p:cBhvr>
                                    </p:animEffect>
                                  </p:childTnLst>
                                </p:cTn>
                              </p:par>
                              <p:par>
                                <p:cTn id="75" presetID="22" presetClass="entr" presetSubtype="4" fill="hold" grpId="0" nodeType="withEffect">
                                  <p:stCondLst>
                                    <p:cond delay="0"/>
                                  </p:stCondLst>
                                  <p:childTnLst>
                                    <p:set>
                                      <p:cBhvr>
                                        <p:cTn id="76" dur="1" fill="hold">
                                          <p:stCondLst>
                                            <p:cond delay="0"/>
                                          </p:stCondLst>
                                        </p:cTn>
                                        <p:tgtEl>
                                          <p:spTgt spid="8"/>
                                        </p:tgtEl>
                                        <p:attrNameLst>
                                          <p:attrName>style.visibility</p:attrName>
                                        </p:attrNameLst>
                                      </p:cBhvr>
                                      <p:to>
                                        <p:strVal val="visible"/>
                                      </p:to>
                                    </p:set>
                                    <p:animEffect transition="in" filter="wipe(down)">
                                      <p:cBhvr>
                                        <p:cTn id="77" dur="500"/>
                                        <p:tgtEl>
                                          <p:spTgt spid="8"/>
                                        </p:tgtEl>
                                      </p:cBhvr>
                                    </p:animEffect>
                                  </p:childTnLst>
                                </p:cTn>
                              </p:par>
                              <p:par>
                                <p:cTn id="78" presetID="22" presetClass="entr" presetSubtype="4" fill="hold" grpId="0" nodeType="withEffect">
                                  <p:stCondLst>
                                    <p:cond delay="0"/>
                                  </p:stCondLst>
                                  <p:childTnLst>
                                    <p:set>
                                      <p:cBhvr>
                                        <p:cTn id="79" dur="1" fill="hold">
                                          <p:stCondLst>
                                            <p:cond delay="0"/>
                                          </p:stCondLst>
                                        </p:cTn>
                                        <p:tgtEl>
                                          <p:spTgt spid="26"/>
                                        </p:tgtEl>
                                        <p:attrNameLst>
                                          <p:attrName>style.visibility</p:attrName>
                                        </p:attrNameLst>
                                      </p:cBhvr>
                                      <p:to>
                                        <p:strVal val="visible"/>
                                      </p:to>
                                    </p:set>
                                    <p:animEffect transition="in" filter="wipe(down)">
                                      <p:cBhvr>
                                        <p:cTn id="80" dur="500"/>
                                        <p:tgtEl>
                                          <p:spTgt spid="26"/>
                                        </p:tgtEl>
                                      </p:cBhvr>
                                    </p:animEffect>
                                  </p:childTnLst>
                                </p:cTn>
                              </p:par>
                              <p:par>
                                <p:cTn id="81" presetID="22" presetClass="entr" presetSubtype="4" fill="hold" grpId="0" nodeType="withEffect">
                                  <p:stCondLst>
                                    <p:cond delay="0"/>
                                  </p:stCondLst>
                                  <p:childTnLst>
                                    <p:set>
                                      <p:cBhvr>
                                        <p:cTn id="82" dur="1" fill="hold">
                                          <p:stCondLst>
                                            <p:cond delay="0"/>
                                          </p:stCondLst>
                                        </p:cTn>
                                        <p:tgtEl>
                                          <p:spTgt spid="31"/>
                                        </p:tgtEl>
                                        <p:attrNameLst>
                                          <p:attrName>style.visibility</p:attrName>
                                        </p:attrNameLst>
                                      </p:cBhvr>
                                      <p:to>
                                        <p:strVal val="visible"/>
                                      </p:to>
                                    </p:set>
                                    <p:animEffect transition="in" filter="wipe(down)">
                                      <p:cBhvr>
                                        <p:cTn id="83" dur="500"/>
                                        <p:tgtEl>
                                          <p:spTgt spid="31"/>
                                        </p:tgtEl>
                                      </p:cBhvr>
                                    </p:animEffect>
                                  </p:childTnLst>
                                </p:cTn>
                              </p:par>
                              <p:par>
                                <p:cTn id="84" presetID="22" presetClass="entr" presetSubtype="4" fill="hold" grpId="0" nodeType="withEffect">
                                  <p:stCondLst>
                                    <p:cond delay="0"/>
                                  </p:stCondLst>
                                  <p:childTnLst>
                                    <p:set>
                                      <p:cBhvr>
                                        <p:cTn id="85" dur="1" fill="hold">
                                          <p:stCondLst>
                                            <p:cond delay="0"/>
                                          </p:stCondLst>
                                        </p:cTn>
                                        <p:tgtEl>
                                          <p:spTgt spid="32"/>
                                        </p:tgtEl>
                                        <p:attrNameLst>
                                          <p:attrName>style.visibility</p:attrName>
                                        </p:attrNameLst>
                                      </p:cBhvr>
                                      <p:to>
                                        <p:strVal val="visible"/>
                                      </p:to>
                                    </p:set>
                                    <p:animEffect transition="in" filter="wipe(down)">
                                      <p:cBhvr>
                                        <p:cTn id="86" dur="500"/>
                                        <p:tgtEl>
                                          <p:spTgt spid="32"/>
                                        </p:tgtEl>
                                      </p:cBhvr>
                                    </p:animEffect>
                                  </p:childTnLst>
                                </p:cTn>
                              </p:par>
                            </p:childTnLst>
                          </p:cTn>
                        </p:par>
                      </p:childTnLst>
                    </p:cTn>
                  </p:par>
                  <p:par>
                    <p:cTn id="87" fill="hold">
                      <p:stCondLst>
                        <p:cond delay="indefinite"/>
                      </p:stCondLst>
                      <p:childTnLst>
                        <p:par>
                          <p:cTn id="88" fill="hold">
                            <p:stCondLst>
                              <p:cond delay="0"/>
                            </p:stCondLst>
                            <p:childTnLst>
                              <p:par>
                                <p:cTn id="89" presetID="22" presetClass="entr" presetSubtype="4" fill="hold" grpId="0" nodeType="clickEffect">
                                  <p:stCondLst>
                                    <p:cond delay="0"/>
                                  </p:stCondLst>
                                  <p:childTnLst>
                                    <p:set>
                                      <p:cBhvr>
                                        <p:cTn id="90" dur="1" fill="hold">
                                          <p:stCondLst>
                                            <p:cond delay="0"/>
                                          </p:stCondLst>
                                        </p:cTn>
                                        <p:tgtEl>
                                          <p:spTgt spid="33"/>
                                        </p:tgtEl>
                                        <p:attrNameLst>
                                          <p:attrName>style.visibility</p:attrName>
                                        </p:attrNameLst>
                                      </p:cBhvr>
                                      <p:to>
                                        <p:strVal val="visible"/>
                                      </p:to>
                                    </p:set>
                                    <p:animEffect transition="in" filter="wipe(down)">
                                      <p:cBhvr>
                                        <p:cTn id="91"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6" grpId="0"/>
      <p:bldP spid="17" grpId="0"/>
      <p:bldP spid="20" grpId="0"/>
      <p:bldP spid="21" grpId="0"/>
      <p:bldP spid="22" grpId="0"/>
      <p:bldP spid="23" grpId="0"/>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FD7C5798-8F60-AE48-9DEB-BB2C01207623}"/>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3" name="Oval 2">
            <a:extLst>
              <a:ext uri="{FF2B5EF4-FFF2-40B4-BE49-F238E27FC236}">
                <a16:creationId xmlns:a16="http://schemas.microsoft.com/office/drawing/2014/main" xmlns="" id="{1E44F494-D0C1-D741-A4C0-3F1C1BF2D214}"/>
              </a:ext>
            </a:extLst>
          </p:cNvPr>
          <p:cNvSpPr/>
          <p:nvPr/>
        </p:nvSpPr>
        <p:spPr>
          <a:xfrm>
            <a:off x="207818" y="1932710"/>
            <a:ext cx="4062846" cy="110143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Provider Requirements</a:t>
            </a:r>
          </a:p>
        </p:txBody>
      </p:sp>
      <p:sp>
        <p:nvSpPr>
          <p:cNvPr id="5" name="Oval 4">
            <a:extLst>
              <a:ext uri="{FF2B5EF4-FFF2-40B4-BE49-F238E27FC236}">
                <a16:creationId xmlns:a16="http://schemas.microsoft.com/office/drawing/2014/main" xmlns="" id="{707C55C7-E2C7-4A47-8A96-73411A84C5B6}"/>
              </a:ext>
            </a:extLst>
          </p:cNvPr>
          <p:cNvSpPr/>
          <p:nvPr/>
        </p:nvSpPr>
        <p:spPr>
          <a:xfrm>
            <a:off x="5379027" y="1932710"/>
            <a:ext cx="4062846" cy="1101436"/>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Provider Configuration</a:t>
            </a:r>
          </a:p>
        </p:txBody>
      </p:sp>
      <p:sp>
        <p:nvSpPr>
          <p:cNvPr id="6" name="Oval 5">
            <a:extLst>
              <a:ext uri="{FF2B5EF4-FFF2-40B4-BE49-F238E27FC236}">
                <a16:creationId xmlns:a16="http://schemas.microsoft.com/office/drawing/2014/main" xmlns="" id="{B34BEE7D-5857-D84B-AECF-DAC2FEE61A82}"/>
              </a:ext>
            </a:extLst>
          </p:cNvPr>
          <p:cNvSpPr/>
          <p:nvPr/>
        </p:nvSpPr>
        <p:spPr>
          <a:xfrm>
            <a:off x="10248900" y="1846119"/>
            <a:ext cx="4062846" cy="1101436"/>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Dependency Lock File</a:t>
            </a:r>
          </a:p>
        </p:txBody>
      </p:sp>
      <p:sp>
        <p:nvSpPr>
          <p:cNvPr id="9" name="Oval 8">
            <a:extLst>
              <a:ext uri="{FF2B5EF4-FFF2-40B4-BE49-F238E27FC236}">
                <a16:creationId xmlns:a16="http://schemas.microsoft.com/office/drawing/2014/main" xmlns="" id="{6D880089-17A0-F842-80D7-B0FAD27E7A15}"/>
              </a:ext>
            </a:extLst>
          </p:cNvPr>
          <p:cNvSpPr/>
          <p:nvPr/>
        </p:nvSpPr>
        <p:spPr>
          <a:xfrm>
            <a:off x="5379027" y="69273"/>
            <a:ext cx="4062846" cy="1101436"/>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Terraform</a:t>
            </a:r>
          </a:p>
          <a:p>
            <a:pPr algn="ctr"/>
            <a:r>
              <a:rPr lang="en-US" dirty="0"/>
              <a:t>Providers</a:t>
            </a:r>
          </a:p>
        </p:txBody>
      </p:sp>
      <p:cxnSp>
        <p:nvCxnSpPr>
          <p:cNvPr id="12" name="Straight Connector 11">
            <a:extLst>
              <a:ext uri="{FF2B5EF4-FFF2-40B4-BE49-F238E27FC236}">
                <a16:creationId xmlns:a16="http://schemas.microsoft.com/office/drawing/2014/main" xmlns="" id="{43230FCD-DEAD-4645-9F62-B3501909AE7C}"/>
              </a:ext>
            </a:extLst>
          </p:cNvPr>
          <p:cNvCxnSpPr/>
          <p:nvPr/>
        </p:nvCxnSpPr>
        <p:spPr>
          <a:xfrm>
            <a:off x="5070764" y="2150918"/>
            <a:ext cx="0" cy="5226627"/>
          </a:xfrm>
          <a:prstGeom prst="line">
            <a:avLst/>
          </a:prstGeom>
          <a:ln w="635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xmlns="" id="{C67A13DA-06EB-BF46-9778-3D2C96A383EA}"/>
              </a:ext>
            </a:extLst>
          </p:cNvPr>
          <p:cNvCxnSpPr/>
          <p:nvPr/>
        </p:nvCxnSpPr>
        <p:spPr>
          <a:xfrm>
            <a:off x="9971810" y="2150918"/>
            <a:ext cx="0" cy="5226627"/>
          </a:xfrm>
          <a:prstGeom prst="line">
            <a:avLst/>
          </a:prstGeom>
          <a:ln w="63500">
            <a:solidFill>
              <a:srgbClr val="0070C0"/>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xmlns="" id="{B71A7E78-C78A-184B-AD06-A97A50091BFF}"/>
              </a:ext>
            </a:extLst>
          </p:cNvPr>
          <p:cNvPicPr>
            <a:picLocks noChangeAspect="1"/>
          </p:cNvPicPr>
          <p:nvPr/>
        </p:nvPicPr>
        <p:blipFill>
          <a:blip r:embed="rId2"/>
          <a:stretch>
            <a:fillRect/>
          </a:stretch>
        </p:blipFill>
        <p:spPr>
          <a:xfrm>
            <a:off x="393653" y="3330376"/>
            <a:ext cx="4293454" cy="2966513"/>
          </a:xfrm>
          <a:prstGeom prst="rect">
            <a:avLst/>
          </a:prstGeom>
        </p:spPr>
      </p:pic>
      <p:pic>
        <p:nvPicPr>
          <p:cNvPr id="7" name="Picture 6">
            <a:extLst>
              <a:ext uri="{FF2B5EF4-FFF2-40B4-BE49-F238E27FC236}">
                <a16:creationId xmlns:a16="http://schemas.microsoft.com/office/drawing/2014/main" xmlns="" id="{6666318E-5446-8D42-A1CA-12B84077EF93}"/>
              </a:ext>
            </a:extLst>
          </p:cNvPr>
          <p:cNvPicPr>
            <a:picLocks noChangeAspect="1"/>
          </p:cNvPicPr>
          <p:nvPr/>
        </p:nvPicPr>
        <p:blipFill>
          <a:blip r:embed="rId3"/>
          <a:stretch>
            <a:fillRect/>
          </a:stretch>
        </p:blipFill>
        <p:spPr>
          <a:xfrm>
            <a:off x="5344206" y="3356497"/>
            <a:ext cx="4251031" cy="2050225"/>
          </a:xfrm>
          <a:prstGeom prst="rect">
            <a:avLst/>
          </a:prstGeom>
        </p:spPr>
      </p:pic>
      <p:pic>
        <p:nvPicPr>
          <p:cNvPr id="8" name="Picture 7">
            <a:extLst>
              <a:ext uri="{FF2B5EF4-FFF2-40B4-BE49-F238E27FC236}">
                <a16:creationId xmlns:a16="http://schemas.microsoft.com/office/drawing/2014/main" xmlns="" id="{89CC429F-55FB-6C4A-8B4A-3397E7995A76}"/>
              </a:ext>
            </a:extLst>
          </p:cNvPr>
          <p:cNvPicPr>
            <a:picLocks noChangeAspect="1"/>
          </p:cNvPicPr>
          <p:nvPr/>
        </p:nvPicPr>
        <p:blipFill>
          <a:blip r:embed="rId4"/>
          <a:stretch>
            <a:fillRect/>
          </a:stretch>
        </p:blipFill>
        <p:spPr>
          <a:xfrm>
            <a:off x="10313568" y="3356497"/>
            <a:ext cx="3648345" cy="2327992"/>
          </a:xfrm>
          <a:prstGeom prst="rect">
            <a:avLst/>
          </a:prstGeom>
        </p:spPr>
      </p:pic>
      <p:pic>
        <p:nvPicPr>
          <p:cNvPr id="11" name="Picture 10">
            <a:extLst>
              <a:ext uri="{FF2B5EF4-FFF2-40B4-BE49-F238E27FC236}">
                <a16:creationId xmlns:a16="http://schemas.microsoft.com/office/drawing/2014/main" xmlns="" id="{8C782224-B54F-AA4A-BAE1-47432A8FC003}"/>
              </a:ext>
            </a:extLst>
          </p:cNvPr>
          <p:cNvPicPr>
            <a:picLocks noChangeAspect="1"/>
          </p:cNvPicPr>
          <p:nvPr/>
        </p:nvPicPr>
        <p:blipFill>
          <a:blip r:embed="rId5"/>
          <a:stretch>
            <a:fillRect/>
          </a:stretch>
        </p:blipFill>
        <p:spPr>
          <a:xfrm>
            <a:off x="10313568" y="5845216"/>
            <a:ext cx="3648344" cy="1725987"/>
          </a:xfrm>
          <a:prstGeom prst="rect">
            <a:avLst/>
          </a:prstGeom>
        </p:spPr>
      </p:pic>
    </p:spTree>
    <p:extLst>
      <p:ext uri="{BB962C8B-B14F-4D97-AF65-F5344CB8AC3E}">
        <p14:creationId xmlns:p14="http://schemas.microsoft.com/office/powerpoint/2010/main" val="3934254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down)">
                                      <p:cBhvr>
                                        <p:cTn id="12" dur="500"/>
                                        <p:tgtEl>
                                          <p:spTgt spid="3"/>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down)">
                                      <p:cBhvr>
                                        <p:cTn id="15" dur="500"/>
                                        <p:tgtEl>
                                          <p:spTgt spid="5"/>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wipe(down)">
                                      <p:cBhvr>
                                        <p:cTn id="18" dur="5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wipe(down)">
                                      <p:cBhvr>
                                        <p:cTn id="23" dur="500"/>
                                        <p:tgtEl>
                                          <p:spTgt spid="4"/>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nodeType="click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wipe(down)">
                                      <p:cBhvr>
                                        <p:cTn id="28" dur="500"/>
                                        <p:tgtEl>
                                          <p:spTgt spid="12"/>
                                        </p:tgtEl>
                                      </p:cBhvr>
                                    </p:animEffect>
                                  </p:childTnLst>
                                </p:cTn>
                              </p:par>
                              <p:par>
                                <p:cTn id="29" presetID="22" presetClass="entr" presetSubtype="4" fill="hold" nodeType="with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wipe(down)">
                                      <p:cBhvr>
                                        <p:cTn id="31" dur="500"/>
                                        <p:tgtEl>
                                          <p:spTgt spid="7"/>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4" fill="hold" nodeType="click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wipe(down)">
                                      <p:cBhvr>
                                        <p:cTn id="36" dur="500"/>
                                        <p:tgtEl>
                                          <p:spTgt spid="13"/>
                                        </p:tgtEl>
                                      </p:cBhvr>
                                    </p:animEffect>
                                  </p:childTnLst>
                                </p:cTn>
                              </p:par>
                              <p:par>
                                <p:cTn id="37" presetID="22" presetClass="entr" presetSubtype="4" fill="hold" nodeType="withEffect">
                                  <p:stCondLst>
                                    <p:cond delay="0"/>
                                  </p:stCondLst>
                                  <p:childTnLst>
                                    <p:set>
                                      <p:cBhvr>
                                        <p:cTn id="38" dur="1" fill="hold">
                                          <p:stCondLst>
                                            <p:cond delay="0"/>
                                          </p:stCondLst>
                                        </p:cTn>
                                        <p:tgtEl>
                                          <p:spTgt spid="8"/>
                                        </p:tgtEl>
                                        <p:attrNameLst>
                                          <p:attrName>style.visibility</p:attrName>
                                        </p:attrNameLst>
                                      </p:cBhvr>
                                      <p:to>
                                        <p:strVal val="visible"/>
                                      </p:to>
                                    </p:set>
                                    <p:animEffect transition="in" filter="wipe(down)">
                                      <p:cBhvr>
                                        <p:cTn id="39" dur="500"/>
                                        <p:tgtEl>
                                          <p:spTgt spid="8"/>
                                        </p:tgtEl>
                                      </p:cBhvr>
                                    </p:animEffect>
                                  </p:childTnLst>
                                </p:cTn>
                              </p:par>
                              <p:par>
                                <p:cTn id="40" presetID="22" presetClass="entr" presetSubtype="4" fill="hold" nodeType="with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wipe(down)">
                                      <p:cBhvr>
                                        <p:cTn id="4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6" grpId="0" animBg="1"/>
      <p:bldP spid="9"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6D77B59B-6ECF-2B4E-9B24-BEF2F8180618}"/>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4" name="Title 3">
            <a:extLst>
              <a:ext uri="{FF2B5EF4-FFF2-40B4-BE49-F238E27FC236}">
                <a16:creationId xmlns:a16="http://schemas.microsoft.com/office/drawing/2014/main" xmlns="" id="{926FE8D5-C400-D24D-BD5B-1DF87031BAA7}"/>
              </a:ext>
            </a:extLst>
          </p:cNvPr>
          <p:cNvSpPr>
            <a:spLocks noGrp="1"/>
          </p:cNvSpPr>
          <p:nvPr>
            <p:ph type="title"/>
          </p:nvPr>
        </p:nvSpPr>
        <p:spPr>
          <a:xfrm>
            <a:off x="1005840" y="50243"/>
            <a:ext cx="12618720" cy="1188851"/>
          </a:xfrm>
        </p:spPr>
        <p:txBody>
          <a:bodyPr/>
          <a:lstStyle/>
          <a:p>
            <a:r>
              <a:rPr lang="en-US" dirty="0"/>
              <a:t>Dependency Lock File</a:t>
            </a:r>
          </a:p>
        </p:txBody>
      </p:sp>
      <p:pic>
        <p:nvPicPr>
          <p:cNvPr id="6" name="Picture 5">
            <a:extLst>
              <a:ext uri="{FF2B5EF4-FFF2-40B4-BE49-F238E27FC236}">
                <a16:creationId xmlns:a16="http://schemas.microsoft.com/office/drawing/2014/main" xmlns="" id="{783ED8BE-FEF3-2943-B0BA-1B100017D6E7}"/>
              </a:ext>
            </a:extLst>
          </p:cNvPr>
          <p:cNvPicPr>
            <a:picLocks noChangeAspect="1"/>
          </p:cNvPicPr>
          <p:nvPr/>
        </p:nvPicPr>
        <p:blipFill>
          <a:blip r:embed="rId2"/>
          <a:stretch>
            <a:fillRect/>
          </a:stretch>
        </p:blipFill>
        <p:spPr>
          <a:xfrm>
            <a:off x="1664437" y="1239094"/>
            <a:ext cx="11960123" cy="6222200"/>
          </a:xfrm>
          <a:prstGeom prst="rect">
            <a:avLst/>
          </a:prstGeom>
        </p:spPr>
      </p:pic>
    </p:spTree>
    <p:extLst>
      <p:ext uri="{BB962C8B-B14F-4D97-AF65-F5344CB8AC3E}">
        <p14:creationId xmlns:p14="http://schemas.microsoft.com/office/powerpoint/2010/main" val="82417148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B0173B8A-8971-B24E-A169-F61440C6BA96}"/>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4" name="Title 3">
            <a:extLst>
              <a:ext uri="{FF2B5EF4-FFF2-40B4-BE49-F238E27FC236}">
                <a16:creationId xmlns:a16="http://schemas.microsoft.com/office/drawing/2014/main" xmlns="" id="{B040BCC6-99E7-7142-9606-0855205EC7F0}"/>
              </a:ext>
            </a:extLst>
          </p:cNvPr>
          <p:cNvSpPr>
            <a:spLocks noGrp="1"/>
          </p:cNvSpPr>
          <p:nvPr>
            <p:ph type="title"/>
          </p:nvPr>
        </p:nvSpPr>
        <p:spPr>
          <a:xfrm>
            <a:off x="1005840" y="-130947"/>
            <a:ext cx="12618720" cy="1188851"/>
          </a:xfrm>
        </p:spPr>
        <p:txBody>
          <a:bodyPr/>
          <a:lstStyle/>
          <a:p>
            <a:r>
              <a:rPr lang="en-US" dirty="0"/>
              <a:t>Required Providers</a:t>
            </a:r>
          </a:p>
        </p:txBody>
      </p:sp>
      <p:sp>
        <p:nvSpPr>
          <p:cNvPr id="9" name="Rectangle 8">
            <a:extLst>
              <a:ext uri="{FF2B5EF4-FFF2-40B4-BE49-F238E27FC236}">
                <a16:creationId xmlns:a16="http://schemas.microsoft.com/office/drawing/2014/main" xmlns="" id="{34550D1E-7450-3A49-8D02-D82545C8514D}"/>
              </a:ext>
            </a:extLst>
          </p:cNvPr>
          <p:cNvSpPr/>
          <p:nvPr/>
        </p:nvSpPr>
        <p:spPr>
          <a:xfrm>
            <a:off x="4887417" y="1002482"/>
            <a:ext cx="2542083" cy="43815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Local Names</a:t>
            </a:r>
          </a:p>
        </p:txBody>
      </p:sp>
      <p:sp>
        <p:nvSpPr>
          <p:cNvPr id="10" name="Rectangle 9">
            <a:extLst>
              <a:ext uri="{FF2B5EF4-FFF2-40B4-BE49-F238E27FC236}">
                <a16:creationId xmlns:a16="http://schemas.microsoft.com/office/drawing/2014/main" xmlns="" id="{8E89FDE1-B789-0945-849E-C5B3FD1E843E}"/>
              </a:ext>
            </a:extLst>
          </p:cNvPr>
          <p:cNvSpPr/>
          <p:nvPr/>
        </p:nvSpPr>
        <p:spPr>
          <a:xfrm>
            <a:off x="4887417" y="1537857"/>
            <a:ext cx="9320646" cy="43815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Local Names are </a:t>
            </a:r>
            <a:r>
              <a:rPr lang="en-US" dirty="0">
                <a:solidFill>
                  <a:srgbClr val="FFC000"/>
                </a:solidFill>
              </a:rPr>
              <a:t>Module specific </a:t>
            </a:r>
            <a:r>
              <a:rPr lang="en-US" dirty="0"/>
              <a:t>and should be </a:t>
            </a:r>
            <a:r>
              <a:rPr lang="en-US" dirty="0">
                <a:solidFill>
                  <a:srgbClr val="FFC000"/>
                </a:solidFill>
              </a:rPr>
              <a:t>unique</a:t>
            </a:r>
            <a:r>
              <a:rPr lang="en-US" dirty="0"/>
              <a:t> per-module	</a:t>
            </a:r>
          </a:p>
        </p:txBody>
      </p:sp>
      <p:sp>
        <p:nvSpPr>
          <p:cNvPr id="12" name="Rectangle 11">
            <a:extLst>
              <a:ext uri="{FF2B5EF4-FFF2-40B4-BE49-F238E27FC236}">
                <a16:creationId xmlns:a16="http://schemas.microsoft.com/office/drawing/2014/main" xmlns="" id="{A903A1FF-4F3F-E442-A4A1-2048237581B8}"/>
              </a:ext>
            </a:extLst>
          </p:cNvPr>
          <p:cNvSpPr/>
          <p:nvPr/>
        </p:nvSpPr>
        <p:spPr>
          <a:xfrm>
            <a:off x="4887417" y="2080345"/>
            <a:ext cx="9320646" cy="64510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Terraform configurations always refer to </a:t>
            </a:r>
            <a:r>
              <a:rPr lang="en-US" dirty="0">
                <a:solidFill>
                  <a:srgbClr val="FFC000"/>
                </a:solidFill>
              </a:rPr>
              <a:t>local name </a:t>
            </a:r>
            <a:r>
              <a:rPr lang="en-US" dirty="0"/>
              <a:t>of provider </a:t>
            </a:r>
            <a:r>
              <a:rPr lang="en-US" dirty="0">
                <a:solidFill>
                  <a:srgbClr val="FFC000"/>
                </a:solidFill>
              </a:rPr>
              <a:t>outside</a:t>
            </a:r>
            <a:r>
              <a:rPr lang="en-US" dirty="0"/>
              <a:t> </a:t>
            </a:r>
            <a:r>
              <a:rPr lang="en-US" dirty="0" err="1"/>
              <a:t>required_provider</a:t>
            </a:r>
            <a:r>
              <a:rPr lang="en-US" dirty="0"/>
              <a:t> block</a:t>
            </a:r>
          </a:p>
        </p:txBody>
      </p:sp>
      <p:sp>
        <p:nvSpPr>
          <p:cNvPr id="13" name="Rectangle 12">
            <a:extLst>
              <a:ext uri="{FF2B5EF4-FFF2-40B4-BE49-F238E27FC236}">
                <a16:creationId xmlns:a16="http://schemas.microsoft.com/office/drawing/2014/main" xmlns="" id="{4463D2F5-73A5-1F47-AE3A-D55EEB1B4ED7}"/>
              </a:ext>
            </a:extLst>
          </p:cNvPr>
          <p:cNvSpPr/>
          <p:nvPr/>
        </p:nvSpPr>
        <p:spPr>
          <a:xfrm>
            <a:off x="4887417" y="2836715"/>
            <a:ext cx="9320646" cy="43815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Users of a provider can choose </a:t>
            </a:r>
            <a:r>
              <a:rPr lang="en-IN" dirty="0">
                <a:solidFill>
                  <a:srgbClr val="FFC000"/>
                </a:solidFill>
              </a:rPr>
              <a:t>any local name </a:t>
            </a:r>
            <a:r>
              <a:rPr lang="en-IN" dirty="0"/>
              <a:t>for it (</a:t>
            </a:r>
            <a:r>
              <a:rPr lang="en-IN" dirty="0" err="1"/>
              <a:t>myazure</a:t>
            </a:r>
            <a:r>
              <a:rPr lang="en-IN" dirty="0"/>
              <a:t>, azure1, azure2).</a:t>
            </a:r>
            <a:endParaRPr lang="en-US" dirty="0"/>
          </a:p>
        </p:txBody>
      </p:sp>
      <p:sp>
        <p:nvSpPr>
          <p:cNvPr id="14" name="Rectangle 13">
            <a:extLst>
              <a:ext uri="{FF2B5EF4-FFF2-40B4-BE49-F238E27FC236}">
                <a16:creationId xmlns:a16="http://schemas.microsoft.com/office/drawing/2014/main" xmlns="" id="{DB7EAF91-FB4D-4F47-85B9-FC479627F621}"/>
              </a:ext>
            </a:extLst>
          </p:cNvPr>
          <p:cNvSpPr/>
          <p:nvPr/>
        </p:nvSpPr>
        <p:spPr>
          <a:xfrm>
            <a:off x="4887417" y="3386133"/>
            <a:ext cx="9320646" cy="92071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Recommended way of choosing local name is to use preferred local name of that provider (For Azure Provider: </a:t>
            </a:r>
            <a:r>
              <a:rPr lang="en-IN" dirty="0" err="1"/>
              <a:t>hashicorp</a:t>
            </a:r>
            <a:r>
              <a:rPr lang="en-IN" dirty="0"/>
              <a:t>/</a:t>
            </a:r>
            <a:r>
              <a:rPr lang="en-IN" dirty="0" err="1"/>
              <a:t>azurerm</a:t>
            </a:r>
            <a:r>
              <a:rPr lang="en-IN" dirty="0"/>
              <a:t>, </a:t>
            </a:r>
            <a:r>
              <a:rPr lang="en-IN" dirty="0">
                <a:solidFill>
                  <a:srgbClr val="FFC000"/>
                </a:solidFill>
              </a:rPr>
              <a:t>preferred local name </a:t>
            </a:r>
            <a:r>
              <a:rPr lang="en-IN" dirty="0"/>
              <a:t>is </a:t>
            </a:r>
            <a:r>
              <a:rPr lang="en-IN" dirty="0" err="1"/>
              <a:t>azurerm</a:t>
            </a:r>
            <a:r>
              <a:rPr lang="en-IN" dirty="0"/>
              <a:t>)</a:t>
            </a:r>
            <a:endParaRPr lang="en-US" dirty="0"/>
          </a:p>
        </p:txBody>
      </p:sp>
      <p:sp>
        <p:nvSpPr>
          <p:cNvPr id="17" name="Rectangle 16">
            <a:extLst>
              <a:ext uri="{FF2B5EF4-FFF2-40B4-BE49-F238E27FC236}">
                <a16:creationId xmlns:a16="http://schemas.microsoft.com/office/drawing/2014/main" xmlns="" id="{91202390-2D7B-9245-97D7-998D159FF748}"/>
              </a:ext>
            </a:extLst>
          </p:cNvPr>
          <p:cNvSpPr/>
          <p:nvPr/>
        </p:nvSpPr>
        <p:spPr>
          <a:xfrm>
            <a:off x="4887416" y="4378761"/>
            <a:ext cx="2542083" cy="43815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Source</a:t>
            </a:r>
          </a:p>
        </p:txBody>
      </p:sp>
      <p:sp>
        <p:nvSpPr>
          <p:cNvPr id="18" name="Rectangle 17">
            <a:extLst>
              <a:ext uri="{FF2B5EF4-FFF2-40B4-BE49-F238E27FC236}">
                <a16:creationId xmlns:a16="http://schemas.microsoft.com/office/drawing/2014/main" xmlns="" id="{DACF1D29-248B-014A-B47C-61FFDBA2F377}"/>
              </a:ext>
            </a:extLst>
          </p:cNvPr>
          <p:cNvSpPr/>
          <p:nvPr/>
        </p:nvSpPr>
        <p:spPr>
          <a:xfrm>
            <a:off x="4887416" y="4856261"/>
            <a:ext cx="9320646" cy="43815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It is the </a:t>
            </a:r>
            <a:r>
              <a:rPr lang="en-US" dirty="0">
                <a:solidFill>
                  <a:srgbClr val="FFC000"/>
                </a:solidFill>
              </a:rPr>
              <a:t>primary location </a:t>
            </a:r>
            <a:r>
              <a:rPr lang="en-US" dirty="0"/>
              <a:t>where we can download the Terraform Provider</a:t>
            </a:r>
          </a:p>
        </p:txBody>
      </p:sp>
      <p:sp>
        <p:nvSpPr>
          <p:cNvPr id="19" name="Rectangle 18">
            <a:extLst>
              <a:ext uri="{FF2B5EF4-FFF2-40B4-BE49-F238E27FC236}">
                <a16:creationId xmlns:a16="http://schemas.microsoft.com/office/drawing/2014/main" xmlns="" id="{4B262354-229D-2246-98BD-2F6FE8CE41C9}"/>
              </a:ext>
            </a:extLst>
          </p:cNvPr>
          <p:cNvSpPr/>
          <p:nvPr/>
        </p:nvSpPr>
        <p:spPr>
          <a:xfrm>
            <a:off x="4887416" y="5367150"/>
            <a:ext cx="9320646" cy="43815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Source addresses consist of </a:t>
            </a:r>
            <a:r>
              <a:rPr lang="en-IN" dirty="0">
                <a:solidFill>
                  <a:srgbClr val="FFC000"/>
                </a:solidFill>
              </a:rPr>
              <a:t>three parts </a:t>
            </a:r>
            <a:r>
              <a:rPr lang="en-IN" dirty="0"/>
              <a:t>delimited by </a:t>
            </a:r>
            <a:r>
              <a:rPr lang="en-IN" dirty="0">
                <a:solidFill>
                  <a:srgbClr val="FFC000"/>
                </a:solidFill>
              </a:rPr>
              <a:t>slashes (/)</a:t>
            </a:r>
            <a:endParaRPr lang="en-US" dirty="0">
              <a:solidFill>
                <a:srgbClr val="FFC000"/>
              </a:solidFill>
            </a:endParaRPr>
          </a:p>
        </p:txBody>
      </p:sp>
      <p:sp>
        <p:nvSpPr>
          <p:cNvPr id="20" name="Rectangle 19">
            <a:extLst>
              <a:ext uri="{FF2B5EF4-FFF2-40B4-BE49-F238E27FC236}">
                <a16:creationId xmlns:a16="http://schemas.microsoft.com/office/drawing/2014/main" xmlns="" id="{4D7AD0C9-CF0E-6046-BC02-35BD4AC8EC8E}"/>
              </a:ext>
            </a:extLst>
          </p:cNvPr>
          <p:cNvSpPr/>
          <p:nvPr/>
        </p:nvSpPr>
        <p:spPr>
          <a:xfrm>
            <a:off x="4887416" y="5901173"/>
            <a:ext cx="9320646" cy="43815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[&lt;HOSTNAME&gt;/]&lt;NAMESPACE&gt;/&lt;TYPE&gt;</a:t>
            </a:r>
            <a:endParaRPr lang="en-US" dirty="0"/>
          </a:p>
        </p:txBody>
      </p:sp>
      <p:sp>
        <p:nvSpPr>
          <p:cNvPr id="21" name="Rectangle 20">
            <a:extLst>
              <a:ext uri="{FF2B5EF4-FFF2-40B4-BE49-F238E27FC236}">
                <a16:creationId xmlns:a16="http://schemas.microsoft.com/office/drawing/2014/main" xmlns="" id="{7039DC26-F945-E44B-8F98-89E1779E59B6}"/>
              </a:ext>
            </a:extLst>
          </p:cNvPr>
          <p:cNvSpPr/>
          <p:nvPr/>
        </p:nvSpPr>
        <p:spPr>
          <a:xfrm>
            <a:off x="4887416" y="6435196"/>
            <a:ext cx="9320646" cy="43815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err="1">
                <a:solidFill>
                  <a:schemeClr val="tx1"/>
                </a:solidFill>
              </a:rPr>
              <a:t>registry.terraform.io</a:t>
            </a:r>
            <a:r>
              <a:rPr lang="en-IN" dirty="0">
                <a:solidFill>
                  <a:schemeClr val="tx1"/>
                </a:solidFill>
              </a:rPr>
              <a:t>/</a:t>
            </a:r>
            <a:r>
              <a:rPr lang="en-IN" dirty="0" err="1">
                <a:solidFill>
                  <a:schemeClr val="tx1"/>
                </a:solidFill>
              </a:rPr>
              <a:t>hashicorp</a:t>
            </a:r>
            <a:r>
              <a:rPr lang="en-IN" dirty="0">
                <a:solidFill>
                  <a:schemeClr val="tx1"/>
                </a:solidFill>
              </a:rPr>
              <a:t>/</a:t>
            </a:r>
            <a:r>
              <a:rPr lang="en-IN" dirty="0" err="1">
                <a:solidFill>
                  <a:schemeClr val="tx1"/>
                </a:solidFill>
              </a:rPr>
              <a:t>azurerm</a:t>
            </a:r>
            <a:endParaRPr lang="en-US" dirty="0">
              <a:solidFill>
                <a:schemeClr val="tx1"/>
              </a:solidFill>
            </a:endParaRPr>
          </a:p>
        </p:txBody>
      </p:sp>
      <p:sp>
        <p:nvSpPr>
          <p:cNvPr id="22" name="Rectangle 21">
            <a:extLst>
              <a:ext uri="{FF2B5EF4-FFF2-40B4-BE49-F238E27FC236}">
                <a16:creationId xmlns:a16="http://schemas.microsoft.com/office/drawing/2014/main" xmlns="" id="{F0EFA661-3F57-7B42-B67F-0B5C970F3F2C}"/>
              </a:ext>
            </a:extLst>
          </p:cNvPr>
          <p:cNvSpPr/>
          <p:nvPr/>
        </p:nvSpPr>
        <p:spPr>
          <a:xfrm>
            <a:off x="4887416" y="6963881"/>
            <a:ext cx="9320646" cy="43815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Registry Name is </a:t>
            </a:r>
            <a:r>
              <a:rPr lang="en-IN" dirty="0">
                <a:solidFill>
                  <a:srgbClr val="FFC000"/>
                </a:solidFill>
              </a:rPr>
              <a:t>optional</a:t>
            </a:r>
            <a:r>
              <a:rPr lang="en-IN" dirty="0"/>
              <a:t> as default is going to be Terraform Public Registry 	</a:t>
            </a:r>
            <a:endParaRPr lang="en-US" dirty="0"/>
          </a:p>
        </p:txBody>
      </p:sp>
      <p:pic>
        <p:nvPicPr>
          <p:cNvPr id="3" name="Picture 2">
            <a:extLst>
              <a:ext uri="{FF2B5EF4-FFF2-40B4-BE49-F238E27FC236}">
                <a16:creationId xmlns:a16="http://schemas.microsoft.com/office/drawing/2014/main" xmlns="" id="{8DE9B58A-D24E-5B4E-900B-29B6C9AF670F}"/>
              </a:ext>
            </a:extLst>
          </p:cNvPr>
          <p:cNvPicPr>
            <a:picLocks noChangeAspect="1"/>
          </p:cNvPicPr>
          <p:nvPr/>
        </p:nvPicPr>
        <p:blipFill>
          <a:blip r:embed="rId2"/>
          <a:stretch>
            <a:fillRect/>
          </a:stretch>
        </p:blipFill>
        <p:spPr>
          <a:xfrm>
            <a:off x="97742" y="1587128"/>
            <a:ext cx="4520557" cy="5453137"/>
          </a:xfrm>
          <a:prstGeom prst="rect">
            <a:avLst/>
          </a:prstGeom>
        </p:spPr>
      </p:pic>
      <p:sp>
        <p:nvSpPr>
          <p:cNvPr id="16" name="Rectangle 15">
            <a:extLst>
              <a:ext uri="{FF2B5EF4-FFF2-40B4-BE49-F238E27FC236}">
                <a16:creationId xmlns:a16="http://schemas.microsoft.com/office/drawing/2014/main" xmlns="" id="{3F6D668F-2766-FC43-80EC-4039A5747052}"/>
              </a:ext>
            </a:extLst>
          </p:cNvPr>
          <p:cNvSpPr/>
          <p:nvPr/>
        </p:nvSpPr>
        <p:spPr>
          <a:xfrm>
            <a:off x="555584" y="3056097"/>
            <a:ext cx="1145893" cy="413878"/>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xmlns="" id="{A2B27CB6-9318-534F-B705-39F004588215}"/>
              </a:ext>
            </a:extLst>
          </p:cNvPr>
          <p:cNvSpPr/>
          <p:nvPr/>
        </p:nvSpPr>
        <p:spPr>
          <a:xfrm>
            <a:off x="1237334" y="5836244"/>
            <a:ext cx="1246593" cy="413878"/>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Arrow Connector 24">
            <a:extLst>
              <a:ext uri="{FF2B5EF4-FFF2-40B4-BE49-F238E27FC236}">
                <a16:creationId xmlns:a16="http://schemas.microsoft.com/office/drawing/2014/main" xmlns="" id="{8EB6A731-01F2-714F-9BF9-154281A05EE7}"/>
              </a:ext>
            </a:extLst>
          </p:cNvPr>
          <p:cNvCxnSpPr>
            <a:stCxn id="9" idx="1"/>
            <a:endCxn id="16" idx="3"/>
          </p:cNvCxnSpPr>
          <p:nvPr/>
        </p:nvCxnSpPr>
        <p:spPr>
          <a:xfrm flipH="1">
            <a:off x="1701477" y="1221557"/>
            <a:ext cx="3185940" cy="2041479"/>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Elbow Connector 29">
            <a:extLst>
              <a:ext uri="{FF2B5EF4-FFF2-40B4-BE49-F238E27FC236}">
                <a16:creationId xmlns:a16="http://schemas.microsoft.com/office/drawing/2014/main" xmlns="" id="{029B2A9C-A160-7D46-8CBA-6724F0092D05}"/>
              </a:ext>
            </a:extLst>
          </p:cNvPr>
          <p:cNvCxnSpPr>
            <a:cxnSpLocks/>
            <a:stCxn id="9" idx="1"/>
            <a:endCxn id="27" idx="3"/>
          </p:cNvCxnSpPr>
          <p:nvPr/>
        </p:nvCxnSpPr>
        <p:spPr>
          <a:xfrm rot="10800000" flipV="1">
            <a:off x="2483927" y="1221557"/>
            <a:ext cx="2403490" cy="4821626"/>
          </a:xfrm>
          <a:prstGeom prst="bentConnector3">
            <a:avLst>
              <a:gd name="adj1" fmla="val 14845"/>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xmlns="" id="{90DE1AF7-133A-864E-A76F-18C1DCFBEC3F}"/>
              </a:ext>
            </a:extLst>
          </p:cNvPr>
          <p:cNvSpPr/>
          <p:nvPr/>
        </p:nvSpPr>
        <p:spPr>
          <a:xfrm>
            <a:off x="775760" y="3527941"/>
            <a:ext cx="3715217" cy="413878"/>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Straight Arrow Connector 36">
            <a:extLst>
              <a:ext uri="{FF2B5EF4-FFF2-40B4-BE49-F238E27FC236}">
                <a16:creationId xmlns:a16="http://schemas.microsoft.com/office/drawing/2014/main" xmlns="" id="{2500CF14-AD3F-EA4E-B25B-4708E624B30E}"/>
              </a:ext>
            </a:extLst>
          </p:cNvPr>
          <p:cNvCxnSpPr>
            <a:stCxn id="17" idx="1"/>
            <a:endCxn id="35" idx="2"/>
          </p:cNvCxnSpPr>
          <p:nvPr/>
        </p:nvCxnSpPr>
        <p:spPr>
          <a:xfrm flipH="1" flipV="1">
            <a:off x="2633369" y="3941819"/>
            <a:ext cx="2254047" cy="656017"/>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82596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down)">
                                      <p:cBhvr>
                                        <p:cTn id="7" dur="500"/>
                                        <p:tgtEl>
                                          <p:spTgt spid="16"/>
                                        </p:tgtEl>
                                      </p:cBhvr>
                                    </p:animEffect>
                                  </p:childTnLst>
                                </p:cTn>
                              </p:par>
                              <p:par>
                                <p:cTn id="8" presetID="22" presetClass="entr" presetSubtype="4" fill="hold"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wipe(down)">
                                      <p:cBhvr>
                                        <p:cTn id="10" dur="500"/>
                                        <p:tgtEl>
                                          <p:spTgt spid="25"/>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wipe(down)">
                                      <p:cBhvr>
                                        <p:cTn id="13" dur="500"/>
                                        <p:tgtEl>
                                          <p:spTgt spid="9"/>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wipe(down)">
                                      <p:cBhvr>
                                        <p:cTn id="16" dur="500"/>
                                        <p:tgtEl>
                                          <p:spTgt spid="10"/>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wipe(down)">
                                      <p:cBhvr>
                                        <p:cTn id="21" dur="500"/>
                                        <p:tgtEl>
                                          <p:spTgt spid="12"/>
                                        </p:tgtEl>
                                      </p:cBhvr>
                                    </p:animEffect>
                                  </p:childTnLst>
                                </p:cTn>
                              </p:par>
                              <p:par>
                                <p:cTn id="22" presetID="22" presetClass="entr" presetSubtype="4" fill="hold" nodeType="withEffect">
                                  <p:stCondLst>
                                    <p:cond delay="0"/>
                                  </p:stCondLst>
                                  <p:childTnLst>
                                    <p:set>
                                      <p:cBhvr>
                                        <p:cTn id="23" dur="1" fill="hold">
                                          <p:stCondLst>
                                            <p:cond delay="0"/>
                                          </p:stCondLst>
                                        </p:cTn>
                                        <p:tgtEl>
                                          <p:spTgt spid="30"/>
                                        </p:tgtEl>
                                        <p:attrNameLst>
                                          <p:attrName>style.visibility</p:attrName>
                                        </p:attrNameLst>
                                      </p:cBhvr>
                                      <p:to>
                                        <p:strVal val="visible"/>
                                      </p:to>
                                    </p:set>
                                    <p:animEffect transition="in" filter="wipe(down)">
                                      <p:cBhvr>
                                        <p:cTn id="24" dur="500"/>
                                        <p:tgtEl>
                                          <p:spTgt spid="30"/>
                                        </p:tgtEl>
                                      </p:cBhvr>
                                    </p:animEffect>
                                  </p:childTnLst>
                                </p:cTn>
                              </p:par>
                              <p:par>
                                <p:cTn id="25" presetID="22" presetClass="entr" presetSubtype="4" fill="hold" grpId="0" nodeType="withEffect">
                                  <p:stCondLst>
                                    <p:cond delay="0"/>
                                  </p:stCondLst>
                                  <p:childTnLst>
                                    <p:set>
                                      <p:cBhvr>
                                        <p:cTn id="26" dur="1" fill="hold">
                                          <p:stCondLst>
                                            <p:cond delay="0"/>
                                          </p:stCondLst>
                                        </p:cTn>
                                        <p:tgtEl>
                                          <p:spTgt spid="27"/>
                                        </p:tgtEl>
                                        <p:attrNameLst>
                                          <p:attrName>style.visibility</p:attrName>
                                        </p:attrNameLst>
                                      </p:cBhvr>
                                      <p:to>
                                        <p:strVal val="visible"/>
                                      </p:to>
                                    </p:set>
                                    <p:animEffect transition="in" filter="wipe(down)">
                                      <p:cBhvr>
                                        <p:cTn id="27" dur="500"/>
                                        <p:tgtEl>
                                          <p:spTgt spid="2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wipe(down)">
                                      <p:cBhvr>
                                        <p:cTn id="32" dur="500"/>
                                        <p:tgtEl>
                                          <p:spTgt spid="13"/>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wipe(down)">
                                      <p:cBhvr>
                                        <p:cTn id="37" dur="500"/>
                                        <p:tgtEl>
                                          <p:spTgt spid="14"/>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wipe(down)">
                                      <p:cBhvr>
                                        <p:cTn id="42" dur="500"/>
                                        <p:tgtEl>
                                          <p:spTgt spid="17"/>
                                        </p:tgtEl>
                                      </p:cBhvr>
                                    </p:animEffect>
                                  </p:childTnLst>
                                </p:cTn>
                              </p:par>
                              <p:par>
                                <p:cTn id="43" presetID="22" presetClass="entr" presetSubtype="4" fill="hold" grpId="0" nodeType="withEffect">
                                  <p:stCondLst>
                                    <p:cond delay="0"/>
                                  </p:stCondLst>
                                  <p:childTnLst>
                                    <p:set>
                                      <p:cBhvr>
                                        <p:cTn id="44" dur="1" fill="hold">
                                          <p:stCondLst>
                                            <p:cond delay="0"/>
                                          </p:stCondLst>
                                        </p:cTn>
                                        <p:tgtEl>
                                          <p:spTgt spid="18"/>
                                        </p:tgtEl>
                                        <p:attrNameLst>
                                          <p:attrName>style.visibility</p:attrName>
                                        </p:attrNameLst>
                                      </p:cBhvr>
                                      <p:to>
                                        <p:strVal val="visible"/>
                                      </p:to>
                                    </p:set>
                                    <p:animEffect transition="in" filter="wipe(down)">
                                      <p:cBhvr>
                                        <p:cTn id="45" dur="500"/>
                                        <p:tgtEl>
                                          <p:spTgt spid="18"/>
                                        </p:tgtEl>
                                      </p:cBhvr>
                                    </p:animEffect>
                                  </p:childTnLst>
                                </p:cTn>
                              </p:par>
                              <p:par>
                                <p:cTn id="46" presetID="22" presetClass="entr" presetSubtype="4" fill="hold" nodeType="withEffect">
                                  <p:stCondLst>
                                    <p:cond delay="0"/>
                                  </p:stCondLst>
                                  <p:childTnLst>
                                    <p:set>
                                      <p:cBhvr>
                                        <p:cTn id="47" dur="1" fill="hold">
                                          <p:stCondLst>
                                            <p:cond delay="0"/>
                                          </p:stCondLst>
                                        </p:cTn>
                                        <p:tgtEl>
                                          <p:spTgt spid="37"/>
                                        </p:tgtEl>
                                        <p:attrNameLst>
                                          <p:attrName>style.visibility</p:attrName>
                                        </p:attrNameLst>
                                      </p:cBhvr>
                                      <p:to>
                                        <p:strVal val="visible"/>
                                      </p:to>
                                    </p:set>
                                    <p:animEffect transition="in" filter="wipe(down)">
                                      <p:cBhvr>
                                        <p:cTn id="48" dur="500"/>
                                        <p:tgtEl>
                                          <p:spTgt spid="37"/>
                                        </p:tgtEl>
                                      </p:cBhvr>
                                    </p:animEffect>
                                  </p:childTnLst>
                                </p:cTn>
                              </p:par>
                              <p:par>
                                <p:cTn id="49" presetID="22" presetClass="entr" presetSubtype="4" fill="hold" grpId="0" nodeType="withEffect">
                                  <p:stCondLst>
                                    <p:cond delay="0"/>
                                  </p:stCondLst>
                                  <p:childTnLst>
                                    <p:set>
                                      <p:cBhvr>
                                        <p:cTn id="50" dur="1" fill="hold">
                                          <p:stCondLst>
                                            <p:cond delay="0"/>
                                          </p:stCondLst>
                                        </p:cTn>
                                        <p:tgtEl>
                                          <p:spTgt spid="35"/>
                                        </p:tgtEl>
                                        <p:attrNameLst>
                                          <p:attrName>style.visibility</p:attrName>
                                        </p:attrNameLst>
                                      </p:cBhvr>
                                      <p:to>
                                        <p:strVal val="visible"/>
                                      </p:to>
                                    </p:set>
                                    <p:animEffect transition="in" filter="wipe(down)">
                                      <p:cBhvr>
                                        <p:cTn id="51" dur="500"/>
                                        <p:tgtEl>
                                          <p:spTgt spid="35"/>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4" fill="hold" grpId="0" nodeType="clickEffect">
                                  <p:stCondLst>
                                    <p:cond delay="0"/>
                                  </p:stCondLst>
                                  <p:childTnLst>
                                    <p:set>
                                      <p:cBhvr>
                                        <p:cTn id="55" dur="1" fill="hold">
                                          <p:stCondLst>
                                            <p:cond delay="0"/>
                                          </p:stCondLst>
                                        </p:cTn>
                                        <p:tgtEl>
                                          <p:spTgt spid="19"/>
                                        </p:tgtEl>
                                        <p:attrNameLst>
                                          <p:attrName>style.visibility</p:attrName>
                                        </p:attrNameLst>
                                      </p:cBhvr>
                                      <p:to>
                                        <p:strVal val="visible"/>
                                      </p:to>
                                    </p:set>
                                    <p:animEffect transition="in" filter="wipe(down)">
                                      <p:cBhvr>
                                        <p:cTn id="56" dur="500"/>
                                        <p:tgtEl>
                                          <p:spTgt spid="19"/>
                                        </p:tgtEl>
                                      </p:cBhvr>
                                    </p:animEffect>
                                  </p:childTnLst>
                                </p:cTn>
                              </p:par>
                              <p:par>
                                <p:cTn id="57" presetID="22" presetClass="entr" presetSubtype="4" fill="hold" grpId="0" nodeType="withEffect">
                                  <p:stCondLst>
                                    <p:cond delay="0"/>
                                  </p:stCondLst>
                                  <p:childTnLst>
                                    <p:set>
                                      <p:cBhvr>
                                        <p:cTn id="58" dur="1" fill="hold">
                                          <p:stCondLst>
                                            <p:cond delay="0"/>
                                          </p:stCondLst>
                                        </p:cTn>
                                        <p:tgtEl>
                                          <p:spTgt spid="20"/>
                                        </p:tgtEl>
                                        <p:attrNameLst>
                                          <p:attrName>style.visibility</p:attrName>
                                        </p:attrNameLst>
                                      </p:cBhvr>
                                      <p:to>
                                        <p:strVal val="visible"/>
                                      </p:to>
                                    </p:set>
                                    <p:animEffect transition="in" filter="wipe(down)">
                                      <p:cBhvr>
                                        <p:cTn id="59" dur="500"/>
                                        <p:tgtEl>
                                          <p:spTgt spid="20"/>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4" fill="hold" grpId="0" nodeType="clickEffect">
                                  <p:stCondLst>
                                    <p:cond delay="0"/>
                                  </p:stCondLst>
                                  <p:childTnLst>
                                    <p:set>
                                      <p:cBhvr>
                                        <p:cTn id="63" dur="1" fill="hold">
                                          <p:stCondLst>
                                            <p:cond delay="0"/>
                                          </p:stCondLst>
                                        </p:cTn>
                                        <p:tgtEl>
                                          <p:spTgt spid="21"/>
                                        </p:tgtEl>
                                        <p:attrNameLst>
                                          <p:attrName>style.visibility</p:attrName>
                                        </p:attrNameLst>
                                      </p:cBhvr>
                                      <p:to>
                                        <p:strVal val="visible"/>
                                      </p:to>
                                    </p:set>
                                    <p:animEffect transition="in" filter="wipe(down)">
                                      <p:cBhvr>
                                        <p:cTn id="64" dur="500"/>
                                        <p:tgtEl>
                                          <p:spTgt spid="21"/>
                                        </p:tgtEl>
                                      </p:cBhvr>
                                    </p:animEffect>
                                  </p:childTnLst>
                                </p:cTn>
                              </p:par>
                              <p:par>
                                <p:cTn id="65" presetID="22" presetClass="entr" presetSubtype="4" fill="hold" grpId="0" nodeType="withEffect">
                                  <p:stCondLst>
                                    <p:cond delay="0"/>
                                  </p:stCondLst>
                                  <p:childTnLst>
                                    <p:set>
                                      <p:cBhvr>
                                        <p:cTn id="66" dur="1" fill="hold">
                                          <p:stCondLst>
                                            <p:cond delay="0"/>
                                          </p:stCondLst>
                                        </p:cTn>
                                        <p:tgtEl>
                                          <p:spTgt spid="22"/>
                                        </p:tgtEl>
                                        <p:attrNameLst>
                                          <p:attrName>style.visibility</p:attrName>
                                        </p:attrNameLst>
                                      </p:cBhvr>
                                      <p:to>
                                        <p:strVal val="visible"/>
                                      </p:to>
                                    </p:set>
                                    <p:animEffect transition="in" filter="wipe(down)">
                                      <p:cBhvr>
                                        <p:cTn id="6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2" grpId="0" animBg="1"/>
      <p:bldP spid="13" grpId="0" animBg="1"/>
      <p:bldP spid="14" grpId="0" animBg="1"/>
      <p:bldP spid="17" grpId="0" animBg="1"/>
      <p:bldP spid="18" grpId="0" animBg="1"/>
      <p:bldP spid="19" grpId="0" animBg="1"/>
      <p:bldP spid="20" grpId="0" animBg="1"/>
      <p:bldP spid="21" grpId="0" animBg="1"/>
      <p:bldP spid="22" grpId="0" animBg="1"/>
      <p:bldP spid="16" grpId="0" animBg="1"/>
      <p:bldP spid="27" grpId="0" animBg="1"/>
      <p:bldP spid="35"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312AC171-3750-9544-A94B-8FC1F95D832D}"/>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5" name="Oval 4">
            <a:extLst>
              <a:ext uri="{FF2B5EF4-FFF2-40B4-BE49-F238E27FC236}">
                <a16:creationId xmlns:a16="http://schemas.microsoft.com/office/drawing/2014/main" xmlns="" id="{9F459CFD-7ADA-DC42-9F33-BAD4C6D58E4E}"/>
              </a:ext>
            </a:extLst>
          </p:cNvPr>
          <p:cNvSpPr/>
          <p:nvPr/>
        </p:nvSpPr>
        <p:spPr>
          <a:xfrm>
            <a:off x="5420591" y="81718"/>
            <a:ext cx="4062846" cy="1101436"/>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Terraform Provider Registry</a:t>
            </a:r>
          </a:p>
        </p:txBody>
      </p:sp>
      <p:sp>
        <p:nvSpPr>
          <p:cNvPr id="9" name="Rectangle 8">
            <a:extLst>
              <a:ext uri="{FF2B5EF4-FFF2-40B4-BE49-F238E27FC236}">
                <a16:creationId xmlns:a16="http://schemas.microsoft.com/office/drawing/2014/main" xmlns="" id="{3C6AF672-E48E-1D46-AF3E-A6713A4FFCA0}"/>
              </a:ext>
            </a:extLst>
          </p:cNvPr>
          <p:cNvSpPr/>
          <p:nvPr/>
        </p:nvSpPr>
        <p:spPr>
          <a:xfrm>
            <a:off x="292679" y="2176038"/>
            <a:ext cx="3366654" cy="51954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Providers</a:t>
            </a:r>
          </a:p>
        </p:txBody>
      </p:sp>
      <p:sp>
        <p:nvSpPr>
          <p:cNvPr id="10" name="Rectangle 9">
            <a:extLst>
              <a:ext uri="{FF2B5EF4-FFF2-40B4-BE49-F238E27FC236}">
                <a16:creationId xmlns:a16="http://schemas.microsoft.com/office/drawing/2014/main" xmlns="" id="{B8138657-5B34-D64A-9AA9-DB3757F9EDAA}"/>
              </a:ext>
            </a:extLst>
          </p:cNvPr>
          <p:cNvSpPr/>
          <p:nvPr/>
        </p:nvSpPr>
        <p:spPr>
          <a:xfrm>
            <a:off x="10971066" y="2176038"/>
            <a:ext cx="3366654" cy="51954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Modules</a:t>
            </a:r>
          </a:p>
        </p:txBody>
      </p:sp>
      <p:sp>
        <p:nvSpPr>
          <p:cNvPr id="11" name="Rectangle 10">
            <a:extLst>
              <a:ext uri="{FF2B5EF4-FFF2-40B4-BE49-F238E27FC236}">
                <a16:creationId xmlns:a16="http://schemas.microsoft.com/office/drawing/2014/main" xmlns="" id="{CD893CE0-0AAA-B347-911F-CD4816C40375}"/>
              </a:ext>
            </a:extLst>
          </p:cNvPr>
          <p:cNvSpPr/>
          <p:nvPr/>
        </p:nvSpPr>
        <p:spPr>
          <a:xfrm>
            <a:off x="292679" y="3001239"/>
            <a:ext cx="3366654" cy="51954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Provider Badges</a:t>
            </a:r>
          </a:p>
        </p:txBody>
      </p:sp>
      <p:pic>
        <p:nvPicPr>
          <p:cNvPr id="12" name="Picture 11">
            <a:extLst>
              <a:ext uri="{FF2B5EF4-FFF2-40B4-BE49-F238E27FC236}">
                <a16:creationId xmlns:a16="http://schemas.microsoft.com/office/drawing/2014/main" xmlns="" id="{DDFFED79-84F7-0644-9002-21E0B9F3C980}"/>
              </a:ext>
            </a:extLst>
          </p:cNvPr>
          <p:cNvPicPr>
            <a:picLocks noChangeAspect="1"/>
          </p:cNvPicPr>
          <p:nvPr/>
        </p:nvPicPr>
        <p:blipFill>
          <a:blip r:embed="rId2"/>
          <a:stretch>
            <a:fillRect/>
          </a:stretch>
        </p:blipFill>
        <p:spPr>
          <a:xfrm>
            <a:off x="4845974" y="2945957"/>
            <a:ext cx="1739900" cy="698500"/>
          </a:xfrm>
          <a:prstGeom prst="rect">
            <a:avLst/>
          </a:prstGeom>
        </p:spPr>
      </p:pic>
      <p:pic>
        <p:nvPicPr>
          <p:cNvPr id="13" name="Picture 12">
            <a:extLst>
              <a:ext uri="{FF2B5EF4-FFF2-40B4-BE49-F238E27FC236}">
                <a16:creationId xmlns:a16="http://schemas.microsoft.com/office/drawing/2014/main" xmlns="" id="{A0BB4358-4FF8-6A4A-AFCA-91D9F7D9CE22}"/>
              </a:ext>
            </a:extLst>
          </p:cNvPr>
          <p:cNvPicPr>
            <a:picLocks noChangeAspect="1"/>
          </p:cNvPicPr>
          <p:nvPr/>
        </p:nvPicPr>
        <p:blipFill>
          <a:blip r:embed="rId3"/>
          <a:stretch>
            <a:fillRect/>
          </a:stretch>
        </p:blipFill>
        <p:spPr>
          <a:xfrm>
            <a:off x="4845974" y="3815758"/>
            <a:ext cx="1701800" cy="927100"/>
          </a:xfrm>
          <a:prstGeom prst="rect">
            <a:avLst/>
          </a:prstGeom>
        </p:spPr>
      </p:pic>
      <p:pic>
        <p:nvPicPr>
          <p:cNvPr id="15" name="Picture 14">
            <a:extLst>
              <a:ext uri="{FF2B5EF4-FFF2-40B4-BE49-F238E27FC236}">
                <a16:creationId xmlns:a16="http://schemas.microsoft.com/office/drawing/2014/main" xmlns="" id="{900C31AC-6D24-754E-B1B1-8785B7D8EDAE}"/>
              </a:ext>
            </a:extLst>
          </p:cNvPr>
          <p:cNvPicPr>
            <a:picLocks noChangeAspect="1"/>
          </p:cNvPicPr>
          <p:nvPr/>
        </p:nvPicPr>
        <p:blipFill>
          <a:blip r:embed="rId4"/>
          <a:stretch>
            <a:fillRect/>
          </a:stretch>
        </p:blipFill>
        <p:spPr>
          <a:xfrm>
            <a:off x="4839624" y="5085526"/>
            <a:ext cx="1714500" cy="787400"/>
          </a:xfrm>
          <a:prstGeom prst="rect">
            <a:avLst/>
          </a:prstGeom>
        </p:spPr>
      </p:pic>
      <p:pic>
        <p:nvPicPr>
          <p:cNvPr id="16" name="Picture 15">
            <a:extLst>
              <a:ext uri="{FF2B5EF4-FFF2-40B4-BE49-F238E27FC236}">
                <a16:creationId xmlns:a16="http://schemas.microsoft.com/office/drawing/2014/main" xmlns="" id="{88912419-FAD1-8A44-834E-F0293EB2D5BF}"/>
              </a:ext>
            </a:extLst>
          </p:cNvPr>
          <p:cNvPicPr>
            <a:picLocks noChangeAspect="1"/>
          </p:cNvPicPr>
          <p:nvPr/>
        </p:nvPicPr>
        <p:blipFill>
          <a:blip r:embed="rId5"/>
          <a:stretch>
            <a:fillRect/>
          </a:stretch>
        </p:blipFill>
        <p:spPr>
          <a:xfrm>
            <a:off x="4865024" y="6161253"/>
            <a:ext cx="1701800" cy="1003300"/>
          </a:xfrm>
          <a:prstGeom prst="rect">
            <a:avLst/>
          </a:prstGeom>
        </p:spPr>
      </p:pic>
      <p:sp>
        <p:nvSpPr>
          <p:cNvPr id="17" name="Rectangle 16">
            <a:extLst>
              <a:ext uri="{FF2B5EF4-FFF2-40B4-BE49-F238E27FC236}">
                <a16:creationId xmlns:a16="http://schemas.microsoft.com/office/drawing/2014/main" xmlns="" id="{7719BA9E-B52F-2C42-8D72-A1B55A9F6B04}"/>
              </a:ext>
            </a:extLst>
          </p:cNvPr>
          <p:cNvSpPr/>
          <p:nvPr/>
        </p:nvSpPr>
        <p:spPr>
          <a:xfrm>
            <a:off x="292679" y="3870610"/>
            <a:ext cx="3366654" cy="51954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Provider Documentation</a:t>
            </a:r>
          </a:p>
        </p:txBody>
      </p:sp>
      <p:sp>
        <p:nvSpPr>
          <p:cNvPr id="18" name="Rectangle 17">
            <a:extLst>
              <a:ext uri="{FF2B5EF4-FFF2-40B4-BE49-F238E27FC236}">
                <a16:creationId xmlns:a16="http://schemas.microsoft.com/office/drawing/2014/main" xmlns="" id="{8084D4B9-09C8-F146-9873-9AADAFBDA1AA}"/>
              </a:ext>
            </a:extLst>
          </p:cNvPr>
          <p:cNvSpPr/>
          <p:nvPr/>
        </p:nvSpPr>
        <p:spPr>
          <a:xfrm>
            <a:off x="7107381" y="3069631"/>
            <a:ext cx="7230339" cy="451153"/>
          </a:xfrm>
          <a:prstGeom prst="rect">
            <a:avLst/>
          </a:prstGeom>
          <a:solidFill>
            <a:srgbClr val="E4CF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These are owned and maintained by </a:t>
            </a:r>
            <a:r>
              <a:rPr lang="en-US" dirty="0" err="1"/>
              <a:t>HashiCorp</a:t>
            </a:r>
            <a:endParaRPr lang="en-US" dirty="0"/>
          </a:p>
        </p:txBody>
      </p:sp>
      <p:sp>
        <p:nvSpPr>
          <p:cNvPr id="19" name="Rectangle 18">
            <a:extLst>
              <a:ext uri="{FF2B5EF4-FFF2-40B4-BE49-F238E27FC236}">
                <a16:creationId xmlns:a16="http://schemas.microsoft.com/office/drawing/2014/main" xmlns="" id="{D7914530-A07A-0F42-A472-2706699B87BA}"/>
              </a:ext>
            </a:extLst>
          </p:cNvPr>
          <p:cNvSpPr/>
          <p:nvPr/>
        </p:nvSpPr>
        <p:spPr>
          <a:xfrm>
            <a:off x="7107381" y="3815759"/>
            <a:ext cx="7230339" cy="927100"/>
          </a:xfrm>
          <a:prstGeom prst="rect">
            <a:avLst/>
          </a:prstGeom>
          <a:solidFill>
            <a:srgbClr val="1A4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These are owned and maintained by third-party technology partners. </a:t>
            </a:r>
            <a:r>
              <a:rPr lang="en-IN" i="1" dirty="0" err="1"/>
              <a:t>HashiCorp</a:t>
            </a:r>
            <a:r>
              <a:rPr lang="en-IN" i="1" dirty="0"/>
              <a:t> has verified the authenticity of the Provider’s publisher</a:t>
            </a:r>
            <a:endParaRPr lang="en-US" dirty="0"/>
          </a:p>
        </p:txBody>
      </p:sp>
      <p:sp>
        <p:nvSpPr>
          <p:cNvPr id="20" name="Rectangle 19">
            <a:extLst>
              <a:ext uri="{FF2B5EF4-FFF2-40B4-BE49-F238E27FC236}">
                <a16:creationId xmlns:a16="http://schemas.microsoft.com/office/drawing/2014/main" xmlns="" id="{E86E7CD3-5482-C147-9F82-1ADD1E1519C1}"/>
              </a:ext>
            </a:extLst>
          </p:cNvPr>
          <p:cNvSpPr/>
          <p:nvPr/>
        </p:nvSpPr>
        <p:spPr>
          <a:xfrm>
            <a:off x="7107381" y="5007836"/>
            <a:ext cx="7230339" cy="92710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Community providers are published to the Terraform Registry by individual maintainers, groups of maintainers, or other members of the Terraform community.</a:t>
            </a:r>
            <a:endParaRPr lang="en-US" dirty="0"/>
          </a:p>
        </p:txBody>
      </p:sp>
      <p:sp>
        <p:nvSpPr>
          <p:cNvPr id="21" name="Rectangle 20">
            <a:extLst>
              <a:ext uri="{FF2B5EF4-FFF2-40B4-BE49-F238E27FC236}">
                <a16:creationId xmlns:a16="http://schemas.microsoft.com/office/drawing/2014/main" xmlns="" id="{23F643A5-5423-5541-9343-030484F8858B}"/>
              </a:ext>
            </a:extLst>
          </p:cNvPr>
          <p:cNvSpPr/>
          <p:nvPr/>
        </p:nvSpPr>
        <p:spPr>
          <a:xfrm>
            <a:off x="7107381" y="6313335"/>
            <a:ext cx="7230339" cy="74047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Archived Providers are Official or Verified Providers that are no longer maintained by </a:t>
            </a:r>
            <a:r>
              <a:rPr lang="en-IN" dirty="0" err="1"/>
              <a:t>HashiCorp</a:t>
            </a:r>
            <a:r>
              <a:rPr lang="en-IN" dirty="0"/>
              <a:t> or the community. </a:t>
            </a:r>
            <a:endParaRPr lang="en-US" dirty="0"/>
          </a:p>
        </p:txBody>
      </p:sp>
      <p:cxnSp>
        <p:nvCxnSpPr>
          <p:cNvPr id="23" name="Straight Arrow Connector 22">
            <a:extLst>
              <a:ext uri="{FF2B5EF4-FFF2-40B4-BE49-F238E27FC236}">
                <a16:creationId xmlns:a16="http://schemas.microsoft.com/office/drawing/2014/main" xmlns="" id="{AFBFB2D4-A85B-2E47-A417-E235183728CA}"/>
              </a:ext>
            </a:extLst>
          </p:cNvPr>
          <p:cNvCxnSpPr>
            <a:cxnSpLocks/>
            <a:stCxn id="5" idx="4"/>
            <a:endCxn id="9" idx="0"/>
          </p:cNvCxnSpPr>
          <p:nvPr/>
        </p:nvCxnSpPr>
        <p:spPr>
          <a:xfrm flipH="1">
            <a:off x="1976006" y="1183154"/>
            <a:ext cx="5476008" cy="99288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xmlns="" id="{B5013634-CE60-A946-8697-DF975BDE715A}"/>
              </a:ext>
            </a:extLst>
          </p:cNvPr>
          <p:cNvCxnSpPr>
            <a:stCxn id="5" idx="4"/>
            <a:endCxn id="10" idx="0"/>
          </p:cNvCxnSpPr>
          <p:nvPr/>
        </p:nvCxnSpPr>
        <p:spPr>
          <a:xfrm>
            <a:off x="7452014" y="1183154"/>
            <a:ext cx="5202379" cy="99288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xmlns="" id="{1D70A99D-A584-A84D-B90A-373A0B084207}"/>
              </a:ext>
            </a:extLst>
          </p:cNvPr>
          <p:cNvCxnSpPr>
            <a:stCxn id="11" idx="3"/>
            <a:endCxn id="12" idx="1"/>
          </p:cNvCxnSpPr>
          <p:nvPr/>
        </p:nvCxnSpPr>
        <p:spPr>
          <a:xfrm>
            <a:off x="3659333" y="3261012"/>
            <a:ext cx="1186641" cy="3419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xmlns="" id="{76A7974F-EF11-5147-8F57-6AAEB4D55B2F}"/>
              </a:ext>
            </a:extLst>
          </p:cNvPr>
          <p:cNvCxnSpPr>
            <a:stCxn id="11" idx="3"/>
            <a:endCxn id="13" idx="1"/>
          </p:cNvCxnSpPr>
          <p:nvPr/>
        </p:nvCxnSpPr>
        <p:spPr>
          <a:xfrm>
            <a:off x="3659333" y="3261012"/>
            <a:ext cx="1186641" cy="1018296"/>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xmlns="" id="{0C555484-0444-4F49-BA96-FF0F58AB0559}"/>
              </a:ext>
            </a:extLst>
          </p:cNvPr>
          <p:cNvCxnSpPr>
            <a:stCxn id="11" idx="3"/>
            <a:endCxn id="15" idx="1"/>
          </p:cNvCxnSpPr>
          <p:nvPr/>
        </p:nvCxnSpPr>
        <p:spPr>
          <a:xfrm>
            <a:off x="3659333" y="3261012"/>
            <a:ext cx="1180291" cy="2218214"/>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xmlns="" id="{64AE1BE7-0704-E74C-BEDF-937DF5DB28FD}"/>
              </a:ext>
            </a:extLst>
          </p:cNvPr>
          <p:cNvCxnSpPr>
            <a:stCxn id="11" idx="3"/>
            <a:endCxn id="16" idx="1"/>
          </p:cNvCxnSpPr>
          <p:nvPr/>
        </p:nvCxnSpPr>
        <p:spPr>
          <a:xfrm>
            <a:off x="3659333" y="3261012"/>
            <a:ext cx="1205691" cy="340189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37" name="Oval 36">
            <a:extLst>
              <a:ext uri="{FF2B5EF4-FFF2-40B4-BE49-F238E27FC236}">
                <a16:creationId xmlns:a16="http://schemas.microsoft.com/office/drawing/2014/main" xmlns="" id="{BA90F782-4F83-6F45-A3EB-7122917B0418}"/>
              </a:ext>
            </a:extLst>
          </p:cNvPr>
          <p:cNvSpPr/>
          <p:nvPr/>
        </p:nvSpPr>
        <p:spPr>
          <a:xfrm>
            <a:off x="5342660" y="2109035"/>
            <a:ext cx="4062846" cy="67226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registry.terraform.io</a:t>
            </a:r>
            <a:endParaRPr lang="en-US" dirty="0"/>
          </a:p>
        </p:txBody>
      </p:sp>
      <p:cxnSp>
        <p:nvCxnSpPr>
          <p:cNvPr id="39" name="Straight Arrow Connector 38">
            <a:extLst>
              <a:ext uri="{FF2B5EF4-FFF2-40B4-BE49-F238E27FC236}">
                <a16:creationId xmlns:a16="http://schemas.microsoft.com/office/drawing/2014/main" xmlns="" id="{EAE940A0-2C37-B948-A1B1-723AD1FAF28E}"/>
              </a:ext>
            </a:extLst>
          </p:cNvPr>
          <p:cNvCxnSpPr>
            <a:stCxn id="9" idx="3"/>
            <a:endCxn id="37" idx="2"/>
          </p:cNvCxnSpPr>
          <p:nvPr/>
        </p:nvCxnSpPr>
        <p:spPr>
          <a:xfrm>
            <a:off x="3659333" y="2435811"/>
            <a:ext cx="1683327" cy="9359"/>
          </a:xfrm>
          <a:prstGeom prst="straightConnector1">
            <a:avLst/>
          </a:prstGeom>
          <a:ln w="254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xmlns="" id="{E88B53BD-55C4-FF42-8762-A4E92C36082B}"/>
              </a:ext>
            </a:extLst>
          </p:cNvPr>
          <p:cNvCxnSpPr>
            <a:stCxn id="37" idx="6"/>
            <a:endCxn id="10" idx="1"/>
          </p:cNvCxnSpPr>
          <p:nvPr/>
        </p:nvCxnSpPr>
        <p:spPr>
          <a:xfrm flipV="1">
            <a:off x="9405506" y="2435811"/>
            <a:ext cx="1565560" cy="9359"/>
          </a:xfrm>
          <a:prstGeom prst="straightConnector1">
            <a:avLst/>
          </a:prstGeom>
          <a:ln w="254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8" name="Title 3">
            <a:extLst>
              <a:ext uri="{FF2B5EF4-FFF2-40B4-BE49-F238E27FC236}">
                <a16:creationId xmlns:a16="http://schemas.microsoft.com/office/drawing/2014/main" xmlns="" id="{EF1A5F6F-5F4B-114F-B46F-6CAB943DAFC0}"/>
              </a:ext>
            </a:extLst>
          </p:cNvPr>
          <p:cNvSpPr>
            <a:spLocks noGrp="1"/>
          </p:cNvSpPr>
          <p:nvPr>
            <p:ph type="title"/>
          </p:nvPr>
        </p:nvSpPr>
        <p:spPr>
          <a:xfrm>
            <a:off x="134274" y="76629"/>
            <a:ext cx="5286317" cy="1188851"/>
          </a:xfrm>
        </p:spPr>
        <p:txBody>
          <a:bodyPr>
            <a:normAutofit/>
          </a:bodyPr>
          <a:lstStyle/>
          <a:p>
            <a:r>
              <a:rPr lang="en-US" dirty="0"/>
              <a:t>Terraform Registry</a:t>
            </a:r>
          </a:p>
        </p:txBody>
      </p:sp>
    </p:spTree>
    <p:extLst>
      <p:ext uri="{BB962C8B-B14F-4D97-AF65-F5344CB8AC3E}">
        <p14:creationId xmlns:p14="http://schemas.microsoft.com/office/powerpoint/2010/main" val="1662885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wipe(down)">
                                      <p:cBhvr>
                                        <p:cTn id="12" dur="500"/>
                                        <p:tgtEl>
                                          <p:spTgt spid="23"/>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ipe(down)">
                                      <p:cBhvr>
                                        <p:cTn id="15" dur="500"/>
                                        <p:tgtEl>
                                          <p:spTgt spid="9"/>
                                        </p:tgtEl>
                                      </p:cBhvr>
                                    </p:animEffect>
                                  </p:childTnLst>
                                </p:cTn>
                              </p:par>
                              <p:par>
                                <p:cTn id="16" presetID="22" presetClass="entr" presetSubtype="4" fill="hold" nodeType="withEffect">
                                  <p:stCondLst>
                                    <p:cond delay="0"/>
                                  </p:stCondLst>
                                  <p:childTnLst>
                                    <p:set>
                                      <p:cBhvr>
                                        <p:cTn id="17" dur="1" fill="hold">
                                          <p:stCondLst>
                                            <p:cond delay="0"/>
                                          </p:stCondLst>
                                        </p:cTn>
                                        <p:tgtEl>
                                          <p:spTgt spid="25"/>
                                        </p:tgtEl>
                                        <p:attrNameLst>
                                          <p:attrName>style.visibility</p:attrName>
                                        </p:attrNameLst>
                                      </p:cBhvr>
                                      <p:to>
                                        <p:strVal val="visible"/>
                                      </p:to>
                                    </p:set>
                                    <p:animEffect transition="in" filter="wipe(down)">
                                      <p:cBhvr>
                                        <p:cTn id="18" dur="500"/>
                                        <p:tgtEl>
                                          <p:spTgt spid="25"/>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wipe(down)">
                                      <p:cBhvr>
                                        <p:cTn id="21" dur="500"/>
                                        <p:tgtEl>
                                          <p:spTgt spid="10"/>
                                        </p:tgtEl>
                                      </p:cBhvr>
                                    </p:animEffect>
                                  </p:childTnLst>
                                </p:cTn>
                              </p:par>
                              <p:par>
                                <p:cTn id="22" presetID="22" presetClass="entr" presetSubtype="4" fill="hold" nodeType="withEffect">
                                  <p:stCondLst>
                                    <p:cond delay="0"/>
                                  </p:stCondLst>
                                  <p:childTnLst>
                                    <p:set>
                                      <p:cBhvr>
                                        <p:cTn id="23" dur="1" fill="hold">
                                          <p:stCondLst>
                                            <p:cond delay="0"/>
                                          </p:stCondLst>
                                        </p:cTn>
                                        <p:tgtEl>
                                          <p:spTgt spid="39"/>
                                        </p:tgtEl>
                                        <p:attrNameLst>
                                          <p:attrName>style.visibility</p:attrName>
                                        </p:attrNameLst>
                                      </p:cBhvr>
                                      <p:to>
                                        <p:strVal val="visible"/>
                                      </p:to>
                                    </p:set>
                                    <p:animEffect transition="in" filter="wipe(down)">
                                      <p:cBhvr>
                                        <p:cTn id="24" dur="500"/>
                                        <p:tgtEl>
                                          <p:spTgt spid="39"/>
                                        </p:tgtEl>
                                      </p:cBhvr>
                                    </p:animEffect>
                                  </p:childTnLst>
                                </p:cTn>
                              </p:par>
                              <p:par>
                                <p:cTn id="25" presetID="22" presetClass="entr" presetSubtype="4" fill="hold" nodeType="withEffect">
                                  <p:stCondLst>
                                    <p:cond delay="0"/>
                                  </p:stCondLst>
                                  <p:childTnLst>
                                    <p:set>
                                      <p:cBhvr>
                                        <p:cTn id="26" dur="1" fill="hold">
                                          <p:stCondLst>
                                            <p:cond delay="0"/>
                                          </p:stCondLst>
                                        </p:cTn>
                                        <p:tgtEl>
                                          <p:spTgt spid="41"/>
                                        </p:tgtEl>
                                        <p:attrNameLst>
                                          <p:attrName>style.visibility</p:attrName>
                                        </p:attrNameLst>
                                      </p:cBhvr>
                                      <p:to>
                                        <p:strVal val="visible"/>
                                      </p:to>
                                    </p:set>
                                    <p:animEffect transition="in" filter="wipe(down)">
                                      <p:cBhvr>
                                        <p:cTn id="27" dur="500"/>
                                        <p:tgtEl>
                                          <p:spTgt spid="41"/>
                                        </p:tgtEl>
                                      </p:cBhvr>
                                    </p:animEffect>
                                  </p:childTnLst>
                                </p:cTn>
                              </p:par>
                              <p:par>
                                <p:cTn id="28" presetID="22" presetClass="entr" presetSubtype="4" fill="hold" grpId="0" nodeType="withEffect">
                                  <p:stCondLst>
                                    <p:cond delay="0"/>
                                  </p:stCondLst>
                                  <p:childTnLst>
                                    <p:set>
                                      <p:cBhvr>
                                        <p:cTn id="29" dur="1" fill="hold">
                                          <p:stCondLst>
                                            <p:cond delay="0"/>
                                          </p:stCondLst>
                                        </p:cTn>
                                        <p:tgtEl>
                                          <p:spTgt spid="37"/>
                                        </p:tgtEl>
                                        <p:attrNameLst>
                                          <p:attrName>style.visibility</p:attrName>
                                        </p:attrNameLst>
                                      </p:cBhvr>
                                      <p:to>
                                        <p:strVal val="visible"/>
                                      </p:to>
                                    </p:set>
                                    <p:animEffect transition="in" filter="wipe(down)">
                                      <p:cBhvr>
                                        <p:cTn id="30" dur="500"/>
                                        <p:tgtEl>
                                          <p:spTgt spid="37"/>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wipe(down)">
                                      <p:cBhvr>
                                        <p:cTn id="35" dur="500"/>
                                        <p:tgtEl>
                                          <p:spTgt spid="11"/>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nodeType="clickEffect">
                                  <p:stCondLst>
                                    <p:cond delay="0"/>
                                  </p:stCondLst>
                                  <p:childTnLst>
                                    <p:set>
                                      <p:cBhvr>
                                        <p:cTn id="39" dur="1" fill="hold">
                                          <p:stCondLst>
                                            <p:cond delay="0"/>
                                          </p:stCondLst>
                                        </p:cTn>
                                        <p:tgtEl>
                                          <p:spTgt spid="28"/>
                                        </p:tgtEl>
                                        <p:attrNameLst>
                                          <p:attrName>style.visibility</p:attrName>
                                        </p:attrNameLst>
                                      </p:cBhvr>
                                      <p:to>
                                        <p:strVal val="visible"/>
                                      </p:to>
                                    </p:set>
                                    <p:animEffect transition="in" filter="wipe(down)">
                                      <p:cBhvr>
                                        <p:cTn id="40" dur="500"/>
                                        <p:tgtEl>
                                          <p:spTgt spid="28"/>
                                        </p:tgtEl>
                                      </p:cBhvr>
                                    </p:animEffect>
                                  </p:childTnLst>
                                </p:cTn>
                              </p:par>
                              <p:par>
                                <p:cTn id="41" presetID="22" presetClass="entr" presetSubtype="4" fill="hold" nodeType="with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wipe(down)">
                                      <p:cBhvr>
                                        <p:cTn id="43" dur="500"/>
                                        <p:tgtEl>
                                          <p:spTgt spid="12"/>
                                        </p:tgtEl>
                                      </p:cBhvr>
                                    </p:animEffect>
                                  </p:childTnLst>
                                </p:cTn>
                              </p:par>
                              <p:par>
                                <p:cTn id="44" presetID="22" presetClass="entr" presetSubtype="4" fill="hold" grpId="0" nodeType="withEffect">
                                  <p:stCondLst>
                                    <p:cond delay="0"/>
                                  </p:stCondLst>
                                  <p:childTnLst>
                                    <p:set>
                                      <p:cBhvr>
                                        <p:cTn id="45" dur="1" fill="hold">
                                          <p:stCondLst>
                                            <p:cond delay="0"/>
                                          </p:stCondLst>
                                        </p:cTn>
                                        <p:tgtEl>
                                          <p:spTgt spid="18"/>
                                        </p:tgtEl>
                                        <p:attrNameLst>
                                          <p:attrName>style.visibility</p:attrName>
                                        </p:attrNameLst>
                                      </p:cBhvr>
                                      <p:to>
                                        <p:strVal val="visible"/>
                                      </p:to>
                                    </p:set>
                                    <p:animEffect transition="in" filter="wipe(down)">
                                      <p:cBhvr>
                                        <p:cTn id="46" dur="500"/>
                                        <p:tgtEl>
                                          <p:spTgt spid="18"/>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4" fill="hold" nodeType="clickEffect">
                                  <p:stCondLst>
                                    <p:cond delay="0"/>
                                  </p:stCondLst>
                                  <p:childTnLst>
                                    <p:set>
                                      <p:cBhvr>
                                        <p:cTn id="50" dur="1" fill="hold">
                                          <p:stCondLst>
                                            <p:cond delay="0"/>
                                          </p:stCondLst>
                                        </p:cTn>
                                        <p:tgtEl>
                                          <p:spTgt spid="30"/>
                                        </p:tgtEl>
                                        <p:attrNameLst>
                                          <p:attrName>style.visibility</p:attrName>
                                        </p:attrNameLst>
                                      </p:cBhvr>
                                      <p:to>
                                        <p:strVal val="visible"/>
                                      </p:to>
                                    </p:set>
                                    <p:animEffect transition="in" filter="wipe(down)">
                                      <p:cBhvr>
                                        <p:cTn id="51" dur="500"/>
                                        <p:tgtEl>
                                          <p:spTgt spid="30"/>
                                        </p:tgtEl>
                                      </p:cBhvr>
                                    </p:animEffect>
                                  </p:childTnLst>
                                </p:cTn>
                              </p:par>
                              <p:par>
                                <p:cTn id="52" presetID="22" presetClass="entr" presetSubtype="4" fill="hold" nodeType="withEffect">
                                  <p:stCondLst>
                                    <p:cond delay="0"/>
                                  </p:stCondLst>
                                  <p:childTnLst>
                                    <p:set>
                                      <p:cBhvr>
                                        <p:cTn id="53" dur="1" fill="hold">
                                          <p:stCondLst>
                                            <p:cond delay="0"/>
                                          </p:stCondLst>
                                        </p:cTn>
                                        <p:tgtEl>
                                          <p:spTgt spid="13"/>
                                        </p:tgtEl>
                                        <p:attrNameLst>
                                          <p:attrName>style.visibility</p:attrName>
                                        </p:attrNameLst>
                                      </p:cBhvr>
                                      <p:to>
                                        <p:strVal val="visible"/>
                                      </p:to>
                                    </p:set>
                                    <p:animEffect transition="in" filter="wipe(down)">
                                      <p:cBhvr>
                                        <p:cTn id="54" dur="500"/>
                                        <p:tgtEl>
                                          <p:spTgt spid="13"/>
                                        </p:tgtEl>
                                      </p:cBhvr>
                                    </p:animEffect>
                                  </p:childTnLst>
                                </p:cTn>
                              </p:par>
                              <p:par>
                                <p:cTn id="55" presetID="22" presetClass="entr" presetSubtype="4" fill="hold" grpId="0" nodeType="withEffect">
                                  <p:stCondLst>
                                    <p:cond delay="0"/>
                                  </p:stCondLst>
                                  <p:childTnLst>
                                    <p:set>
                                      <p:cBhvr>
                                        <p:cTn id="56" dur="1" fill="hold">
                                          <p:stCondLst>
                                            <p:cond delay="0"/>
                                          </p:stCondLst>
                                        </p:cTn>
                                        <p:tgtEl>
                                          <p:spTgt spid="19"/>
                                        </p:tgtEl>
                                        <p:attrNameLst>
                                          <p:attrName>style.visibility</p:attrName>
                                        </p:attrNameLst>
                                      </p:cBhvr>
                                      <p:to>
                                        <p:strVal val="visible"/>
                                      </p:to>
                                    </p:set>
                                    <p:animEffect transition="in" filter="wipe(down)">
                                      <p:cBhvr>
                                        <p:cTn id="57" dur="500"/>
                                        <p:tgtEl>
                                          <p:spTgt spid="19"/>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4" fill="hold" nodeType="clickEffect">
                                  <p:stCondLst>
                                    <p:cond delay="0"/>
                                  </p:stCondLst>
                                  <p:childTnLst>
                                    <p:set>
                                      <p:cBhvr>
                                        <p:cTn id="61" dur="1" fill="hold">
                                          <p:stCondLst>
                                            <p:cond delay="0"/>
                                          </p:stCondLst>
                                        </p:cTn>
                                        <p:tgtEl>
                                          <p:spTgt spid="32"/>
                                        </p:tgtEl>
                                        <p:attrNameLst>
                                          <p:attrName>style.visibility</p:attrName>
                                        </p:attrNameLst>
                                      </p:cBhvr>
                                      <p:to>
                                        <p:strVal val="visible"/>
                                      </p:to>
                                    </p:set>
                                    <p:animEffect transition="in" filter="wipe(down)">
                                      <p:cBhvr>
                                        <p:cTn id="62" dur="500"/>
                                        <p:tgtEl>
                                          <p:spTgt spid="32"/>
                                        </p:tgtEl>
                                      </p:cBhvr>
                                    </p:animEffect>
                                  </p:childTnLst>
                                </p:cTn>
                              </p:par>
                              <p:par>
                                <p:cTn id="63" presetID="22" presetClass="entr" presetSubtype="4" fill="hold" nodeType="withEffect">
                                  <p:stCondLst>
                                    <p:cond delay="0"/>
                                  </p:stCondLst>
                                  <p:childTnLst>
                                    <p:set>
                                      <p:cBhvr>
                                        <p:cTn id="64" dur="1" fill="hold">
                                          <p:stCondLst>
                                            <p:cond delay="0"/>
                                          </p:stCondLst>
                                        </p:cTn>
                                        <p:tgtEl>
                                          <p:spTgt spid="15"/>
                                        </p:tgtEl>
                                        <p:attrNameLst>
                                          <p:attrName>style.visibility</p:attrName>
                                        </p:attrNameLst>
                                      </p:cBhvr>
                                      <p:to>
                                        <p:strVal val="visible"/>
                                      </p:to>
                                    </p:set>
                                    <p:animEffect transition="in" filter="wipe(down)">
                                      <p:cBhvr>
                                        <p:cTn id="65" dur="500"/>
                                        <p:tgtEl>
                                          <p:spTgt spid="15"/>
                                        </p:tgtEl>
                                      </p:cBhvr>
                                    </p:animEffect>
                                  </p:childTnLst>
                                </p:cTn>
                              </p:par>
                              <p:par>
                                <p:cTn id="66" presetID="22" presetClass="entr" presetSubtype="4" fill="hold" grpId="0" nodeType="withEffect">
                                  <p:stCondLst>
                                    <p:cond delay="0"/>
                                  </p:stCondLst>
                                  <p:childTnLst>
                                    <p:set>
                                      <p:cBhvr>
                                        <p:cTn id="67" dur="1" fill="hold">
                                          <p:stCondLst>
                                            <p:cond delay="0"/>
                                          </p:stCondLst>
                                        </p:cTn>
                                        <p:tgtEl>
                                          <p:spTgt spid="20"/>
                                        </p:tgtEl>
                                        <p:attrNameLst>
                                          <p:attrName>style.visibility</p:attrName>
                                        </p:attrNameLst>
                                      </p:cBhvr>
                                      <p:to>
                                        <p:strVal val="visible"/>
                                      </p:to>
                                    </p:set>
                                    <p:animEffect transition="in" filter="wipe(down)">
                                      <p:cBhvr>
                                        <p:cTn id="68" dur="500"/>
                                        <p:tgtEl>
                                          <p:spTgt spid="20"/>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ntr" presetSubtype="4" fill="hold" nodeType="clickEffect">
                                  <p:stCondLst>
                                    <p:cond delay="0"/>
                                  </p:stCondLst>
                                  <p:childTnLst>
                                    <p:set>
                                      <p:cBhvr>
                                        <p:cTn id="72" dur="1" fill="hold">
                                          <p:stCondLst>
                                            <p:cond delay="0"/>
                                          </p:stCondLst>
                                        </p:cTn>
                                        <p:tgtEl>
                                          <p:spTgt spid="34"/>
                                        </p:tgtEl>
                                        <p:attrNameLst>
                                          <p:attrName>style.visibility</p:attrName>
                                        </p:attrNameLst>
                                      </p:cBhvr>
                                      <p:to>
                                        <p:strVal val="visible"/>
                                      </p:to>
                                    </p:set>
                                    <p:animEffect transition="in" filter="wipe(down)">
                                      <p:cBhvr>
                                        <p:cTn id="73" dur="500"/>
                                        <p:tgtEl>
                                          <p:spTgt spid="34"/>
                                        </p:tgtEl>
                                      </p:cBhvr>
                                    </p:animEffect>
                                  </p:childTnLst>
                                </p:cTn>
                              </p:par>
                              <p:par>
                                <p:cTn id="74" presetID="22" presetClass="entr" presetSubtype="4" fill="hold" nodeType="withEffect">
                                  <p:stCondLst>
                                    <p:cond delay="0"/>
                                  </p:stCondLst>
                                  <p:childTnLst>
                                    <p:set>
                                      <p:cBhvr>
                                        <p:cTn id="75" dur="1" fill="hold">
                                          <p:stCondLst>
                                            <p:cond delay="0"/>
                                          </p:stCondLst>
                                        </p:cTn>
                                        <p:tgtEl>
                                          <p:spTgt spid="16"/>
                                        </p:tgtEl>
                                        <p:attrNameLst>
                                          <p:attrName>style.visibility</p:attrName>
                                        </p:attrNameLst>
                                      </p:cBhvr>
                                      <p:to>
                                        <p:strVal val="visible"/>
                                      </p:to>
                                    </p:set>
                                    <p:animEffect transition="in" filter="wipe(down)">
                                      <p:cBhvr>
                                        <p:cTn id="76" dur="500"/>
                                        <p:tgtEl>
                                          <p:spTgt spid="16"/>
                                        </p:tgtEl>
                                      </p:cBhvr>
                                    </p:animEffect>
                                  </p:childTnLst>
                                </p:cTn>
                              </p:par>
                              <p:par>
                                <p:cTn id="77" presetID="22" presetClass="entr" presetSubtype="4" fill="hold" grpId="0" nodeType="withEffect">
                                  <p:stCondLst>
                                    <p:cond delay="0"/>
                                  </p:stCondLst>
                                  <p:childTnLst>
                                    <p:set>
                                      <p:cBhvr>
                                        <p:cTn id="78" dur="1" fill="hold">
                                          <p:stCondLst>
                                            <p:cond delay="0"/>
                                          </p:stCondLst>
                                        </p:cTn>
                                        <p:tgtEl>
                                          <p:spTgt spid="21"/>
                                        </p:tgtEl>
                                        <p:attrNameLst>
                                          <p:attrName>style.visibility</p:attrName>
                                        </p:attrNameLst>
                                      </p:cBhvr>
                                      <p:to>
                                        <p:strVal val="visible"/>
                                      </p:to>
                                    </p:set>
                                    <p:animEffect transition="in" filter="wipe(down)">
                                      <p:cBhvr>
                                        <p:cTn id="79" dur="500"/>
                                        <p:tgtEl>
                                          <p:spTgt spid="21"/>
                                        </p:tgtEl>
                                      </p:cBhvr>
                                    </p:animEffect>
                                  </p:childTnLst>
                                </p:cTn>
                              </p:par>
                            </p:childTnLst>
                          </p:cTn>
                        </p:par>
                      </p:childTnLst>
                    </p:cTn>
                  </p:par>
                  <p:par>
                    <p:cTn id="80" fill="hold">
                      <p:stCondLst>
                        <p:cond delay="indefinite"/>
                      </p:stCondLst>
                      <p:childTnLst>
                        <p:par>
                          <p:cTn id="81" fill="hold">
                            <p:stCondLst>
                              <p:cond delay="0"/>
                            </p:stCondLst>
                            <p:childTnLst>
                              <p:par>
                                <p:cTn id="82" presetID="22" presetClass="entr" presetSubtype="4" fill="hold" grpId="0" nodeType="clickEffect">
                                  <p:stCondLst>
                                    <p:cond delay="0"/>
                                  </p:stCondLst>
                                  <p:childTnLst>
                                    <p:set>
                                      <p:cBhvr>
                                        <p:cTn id="83" dur="1" fill="hold">
                                          <p:stCondLst>
                                            <p:cond delay="0"/>
                                          </p:stCondLst>
                                        </p:cTn>
                                        <p:tgtEl>
                                          <p:spTgt spid="17"/>
                                        </p:tgtEl>
                                        <p:attrNameLst>
                                          <p:attrName>style.visibility</p:attrName>
                                        </p:attrNameLst>
                                      </p:cBhvr>
                                      <p:to>
                                        <p:strVal val="visible"/>
                                      </p:to>
                                    </p:set>
                                    <p:animEffect transition="in" filter="wipe(down)">
                                      <p:cBhvr>
                                        <p:cTn id="84"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animBg="1"/>
      <p:bldP spid="10" grpId="0" animBg="1"/>
      <p:bldP spid="11" grpId="0" animBg="1"/>
      <p:bldP spid="17" grpId="0" animBg="1"/>
      <p:bldP spid="18" grpId="0" animBg="1"/>
      <p:bldP spid="19" grpId="0" animBg="1"/>
      <p:bldP spid="20" grpId="0" animBg="1"/>
      <p:bldP spid="21" grpId="0" animBg="1"/>
      <p:bldP spid="37"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A0A0BD00-D8DC-45C9-9C82-0E8430B96A5E}"/>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8" name="Content Placeholder 2">
            <a:extLst>
              <a:ext uri="{FF2B5EF4-FFF2-40B4-BE49-F238E27FC236}">
                <a16:creationId xmlns:a16="http://schemas.microsoft.com/office/drawing/2014/main" xmlns="" id="{09329F3B-B988-4BA0-9BEA-4847C35EA442}"/>
              </a:ext>
            </a:extLst>
          </p:cNvPr>
          <p:cNvSpPr>
            <a:spLocks noGrp="1"/>
          </p:cNvSpPr>
          <p:nvPr>
            <p:ph idx="1"/>
          </p:nvPr>
        </p:nvSpPr>
        <p:spPr>
          <a:xfrm>
            <a:off x="3263754" y="2954155"/>
            <a:ext cx="7798092" cy="2321286"/>
          </a:xfrm>
        </p:spPr>
        <p:txBody>
          <a:bodyPr>
            <a:noAutofit/>
          </a:bodyPr>
          <a:lstStyle/>
          <a:p>
            <a:pPr marL="0" indent="0" algn="ctr">
              <a:buNone/>
            </a:pPr>
            <a:r>
              <a:rPr lang="en-US" sz="7000" b="1" dirty="0">
                <a:solidFill>
                  <a:schemeClr val="accent6">
                    <a:lumMod val="75000"/>
                  </a:schemeClr>
                </a:solidFill>
              </a:rPr>
              <a:t>Terraform</a:t>
            </a:r>
          </a:p>
          <a:p>
            <a:pPr marL="0" indent="0" algn="ctr">
              <a:buNone/>
            </a:pPr>
            <a:r>
              <a:rPr lang="en-US" sz="7000" b="1" dirty="0">
                <a:solidFill>
                  <a:srgbClr val="00B050"/>
                </a:solidFill>
              </a:rPr>
              <a:t>Multiple Providers</a:t>
            </a:r>
            <a:endParaRPr lang="en-US" sz="7000" b="1" dirty="0">
              <a:solidFill>
                <a:srgbClr val="0070C0"/>
              </a:solidFill>
            </a:endParaRPr>
          </a:p>
        </p:txBody>
      </p:sp>
      <p:pic>
        <p:nvPicPr>
          <p:cNvPr id="3" name="Picture 2" descr="HashiCorp Terraform">
            <a:extLst>
              <a:ext uri="{FF2B5EF4-FFF2-40B4-BE49-F238E27FC236}">
                <a16:creationId xmlns:a16="http://schemas.microsoft.com/office/drawing/2014/main" xmlns=""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85024" y="2134037"/>
            <a:ext cx="4105552" cy="4105552"/>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xmlns=""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xmlns=""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xmlns=""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xmlns="" id="{27C619ED-F7BF-D647-8204-FC98A6A9A366}"/>
              </a:ext>
            </a:extLst>
          </p:cNvPr>
          <p:cNvPicPr>
            <a:picLocks noChangeAspect="1"/>
          </p:cNvPicPr>
          <p:nvPr/>
        </p:nvPicPr>
        <p:blipFill>
          <a:blip r:embed="rId3"/>
          <a:stretch>
            <a:fillRect/>
          </a:stretch>
        </p:blipFill>
        <p:spPr>
          <a:xfrm>
            <a:off x="160618" y="2521128"/>
            <a:ext cx="3304309" cy="3187342"/>
          </a:xfrm>
          <a:prstGeom prst="rect">
            <a:avLst/>
          </a:prstGeom>
        </p:spPr>
      </p:pic>
    </p:spTree>
    <p:extLst>
      <p:ext uri="{BB962C8B-B14F-4D97-AF65-F5344CB8AC3E}">
        <p14:creationId xmlns:p14="http://schemas.microsoft.com/office/powerpoint/2010/main" val="364864397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A12FC553-6E5B-C04F-A4A0-580078B5CA99}"/>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4" name="Title 3">
            <a:extLst>
              <a:ext uri="{FF2B5EF4-FFF2-40B4-BE49-F238E27FC236}">
                <a16:creationId xmlns:a16="http://schemas.microsoft.com/office/drawing/2014/main" xmlns="" id="{28412F03-1499-8644-B6E0-F0C9B1781530}"/>
              </a:ext>
            </a:extLst>
          </p:cNvPr>
          <p:cNvSpPr>
            <a:spLocks noGrp="1"/>
          </p:cNvSpPr>
          <p:nvPr>
            <p:ph type="title"/>
          </p:nvPr>
        </p:nvSpPr>
        <p:spPr>
          <a:xfrm>
            <a:off x="5164439" y="-32881"/>
            <a:ext cx="5197533" cy="1188851"/>
          </a:xfrm>
        </p:spPr>
        <p:txBody>
          <a:bodyPr/>
          <a:lstStyle/>
          <a:p>
            <a:r>
              <a:rPr lang="en-US" dirty="0"/>
              <a:t>Multiple Providers</a:t>
            </a:r>
          </a:p>
        </p:txBody>
      </p:sp>
      <p:sp>
        <p:nvSpPr>
          <p:cNvPr id="14" name="Oval 13">
            <a:extLst>
              <a:ext uri="{FF2B5EF4-FFF2-40B4-BE49-F238E27FC236}">
                <a16:creationId xmlns:a16="http://schemas.microsoft.com/office/drawing/2014/main" xmlns="" id="{6E3E4DD7-D0FC-3846-8675-976B3CC8B29A}"/>
              </a:ext>
            </a:extLst>
          </p:cNvPr>
          <p:cNvSpPr/>
          <p:nvPr/>
        </p:nvSpPr>
        <p:spPr>
          <a:xfrm>
            <a:off x="498762" y="1737219"/>
            <a:ext cx="6309359" cy="2387333"/>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We can define </a:t>
            </a:r>
            <a:r>
              <a:rPr lang="en-US" sz="2600" dirty="0">
                <a:solidFill>
                  <a:srgbClr val="FFFF00"/>
                </a:solidFill>
              </a:rPr>
              <a:t>multiple</a:t>
            </a:r>
            <a:r>
              <a:rPr lang="en-US" sz="2600" dirty="0"/>
              <a:t> configurations for the </a:t>
            </a:r>
            <a:r>
              <a:rPr lang="en-US" sz="2600" dirty="0">
                <a:solidFill>
                  <a:srgbClr val="FFFF00"/>
                </a:solidFill>
              </a:rPr>
              <a:t>same provider</a:t>
            </a:r>
            <a:r>
              <a:rPr lang="en-US" sz="2600" dirty="0"/>
              <a:t>,  and select which one to use on a </a:t>
            </a:r>
            <a:r>
              <a:rPr lang="en-US" sz="2600" dirty="0">
                <a:solidFill>
                  <a:srgbClr val="FFFF00"/>
                </a:solidFill>
              </a:rPr>
              <a:t>per-resource</a:t>
            </a:r>
            <a:r>
              <a:rPr lang="en-US" sz="2600" dirty="0"/>
              <a:t> or </a:t>
            </a:r>
            <a:r>
              <a:rPr lang="en-US" sz="2600" dirty="0">
                <a:solidFill>
                  <a:srgbClr val="FFFF00"/>
                </a:solidFill>
              </a:rPr>
              <a:t>per-module</a:t>
            </a:r>
            <a:r>
              <a:rPr lang="en-US" sz="2600" dirty="0"/>
              <a:t> basis.</a:t>
            </a:r>
          </a:p>
        </p:txBody>
      </p:sp>
      <p:sp>
        <p:nvSpPr>
          <p:cNvPr id="15" name="Oval 14">
            <a:extLst>
              <a:ext uri="{FF2B5EF4-FFF2-40B4-BE49-F238E27FC236}">
                <a16:creationId xmlns:a16="http://schemas.microsoft.com/office/drawing/2014/main" xmlns="" id="{37D1E17A-3034-D544-AE8A-E3CF9F855183}"/>
              </a:ext>
            </a:extLst>
          </p:cNvPr>
          <p:cNvSpPr/>
          <p:nvPr/>
        </p:nvSpPr>
        <p:spPr>
          <a:xfrm>
            <a:off x="498761" y="5162822"/>
            <a:ext cx="6309359" cy="1617129"/>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The primary reason for this is to </a:t>
            </a:r>
            <a:r>
              <a:rPr lang="en-US" sz="2600" dirty="0">
                <a:solidFill>
                  <a:srgbClr val="FFFF00"/>
                </a:solidFill>
              </a:rPr>
              <a:t>support multiple regions </a:t>
            </a:r>
            <a:r>
              <a:rPr lang="en-US" sz="2600" dirty="0"/>
              <a:t>for a </a:t>
            </a:r>
            <a:r>
              <a:rPr lang="en-US" sz="2600" dirty="0">
                <a:solidFill>
                  <a:srgbClr val="FFFF00"/>
                </a:solidFill>
              </a:rPr>
              <a:t>cloud</a:t>
            </a:r>
            <a:r>
              <a:rPr lang="en-US" sz="2600" dirty="0"/>
              <a:t> platform</a:t>
            </a:r>
          </a:p>
        </p:txBody>
      </p:sp>
      <p:pic>
        <p:nvPicPr>
          <p:cNvPr id="3" name="Picture 2">
            <a:extLst>
              <a:ext uri="{FF2B5EF4-FFF2-40B4-BE49-F238E27FC236}">
                <a16:creationId xmlns:a16="http://schemas.microsoft.com/office/drawing/2014/main" xmlns="" id="{C1C3A82F-59C2-3B41-B3B4-50C4D259D4EC}"/>
              </a:ext>
            </a:extLst>
          </p:cNvPr>
          <p:cNvPicPr>
            <a:picLocks noChangeAspect="1"/>
          </p:cNvPicPr>
          <p:nvPr/>
        </p:nvPicPr>
        <p:blipFill>
          <a:blip r:embed="rId2"/>
          <a:stretch>
            <a:fillRect/>
          </a:stretch>
        </p:blipFill>
        <p:spPr>
          <a:xfrm>
            <a:off x="8211836" y="1449648"/>
            <a:ext cx="5556895" cy="5330303"/>
          </a:xfrm>
          <a:prstGeom prst="rect">
            <a:avLst/>
          </a:prstGeom>
        </p:spPr>
      </p:pic>
      <p:sp>
        <p:nvSpPr>
          <p:cNvPr id="8" name="Rectangle 7">
            <a:extLst>
              <a:ext uri="{FF2B5EF4-FFF2-40B4-BE49-F238E27FC236}">
                <a16:creationId xmlns:a16="http://schemas.microsoft.com/office/drawing/2014/main" xmlns="" id="{27BEBF4F-60F1-734C-B46F-5B1A67716B99}"/>
              </a:ext>
            </a:extLst>
          </p:cNvPr>
          <p:cNvSpPr/>
          <p:nvPr/>
        </p:nvSpPr>
        <p:spPr>
          <a:xfrm>
            <a:off x="8611565" y="5683170"/>
            <a:ext cx="5058136" cy="509286"/>
          </a:xfrm>
          <a:prstGeom prst="rect">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xmlns="" id="{26AE45B7-2F64-E94B-BBA3-44101821A4B3}"/>
              </a:ext>
            </a:extLst>
          </p:cNvPr>
          <p:cNvCxnSpPr>
            <a:stCxn id="14" idx="6"/>
            <a:endCxn id="8" idx="1"/>
          </p:cNvCxnSpPr>
          <p:nvPr/>
        </p:nvCxnSpPr>
        <p:spPr>
          <a:xfrm>
            <a:off x="6808121" y="2930886"/>
            <a:ext cx="1803444" cy="3006927"/>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84760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down)">
                                      <p:cBhvr>
                                        <p:cTn id="7" dur="500"/>
                                        <p:tgtEl>
                                          <p:spTgt spid="14"/>
                                        </p:tgtEl>
                                      </p:cBhvr>
                                    </p:animEffect>
                                  </p:childTnLst>
                                </p:cTn>
                              </p:par>
                              <p:par>
                                <p:cTn id="8" presetID="22" presetClass="entr" presetSubtype="4"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down)">
                                      <p:cBhvr>
                                        <p:cTn id="10" dur="500"/>
                                        <p:tgtEl>
                                          <p:spTgt spid="11"/>
                                        </p:tgtEl>
                                      </p:cBhvr>
                                    </p:animEffect>
                                  </p:childTnLst>
                                </p:cTn>
                              </p:par>
                              <p:par>
                                <p:cTn id="11" presetID="22" presetClass="entr" presetSubtype="4" fill="hold"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wipe(down)">
                                      <p:cBhvr>
                                        <p:cTn id="13" dur="500"/>
                                        <p:tgtEl>
                                          <p:spTgt spid="3"/>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wipe(down)">
                                      <p:cBhvr>
                                        <p:cTn id="16" dur="5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wipe(down)">
                                      <p:cBhvr>
                                        <p:cTn id="21"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8"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A12FC553-6E5B-C04F-A4A0-580078B5CA99}"/>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4" name="Title 3">
            <a:extLst>
              <a:ext uri="{FF2B5EF4-FFF2-40B4-BE49-F238E27FC236}">
                <a16:creationId xmlns:a16="http://schemas.microsoft.com/office/drawing/2014/main" xmlns="" id="{28412F03-1499-8644-B6E0-F0C9B1781530}"/>
              </a:ext>
            </a:extLst>
          </p:cNvPr>
          <p:cNvSpPr>
            <a:spLocks noGrp="1"/>
          </p:cNvSpPr>
          <p:nvPr>
            <p:ph type="title"/>
          </p:nvPr>
        </p:nvSpPr>
        <p:spPr>
          <a:xfrm>
            <a:off x="164176" y="50243"/>
            <a:ext cx="5197533" cy="1188851"/>
          </a:xfrm>
        </p:spPr>
        <p:txBody>
          <a:bodyPr/>
          <a:lstStyle/>
          <a:p>
            <a:r>
              <a:rPr lang="en-US" dirty="0"/>
              <a:t>Multiple Providers</a:t>
            </a:r>
          </a:p>
        </p:txBody>
      </p:sp>
      <p:sp>
        <p:nvSpPr>
          <p:cNvPr id="16" name="Oval 15">
            <a:extLst>
              <a:ext uri="{FF2B5EF4-FFF2-40B4-BE49-F238E27FC236}">
                <a16:creationId xmlns:a16="http://schemas.microsoft.com/office/drawing/2014/main" xmlns="" id="{9567CB9A-9C3C-D34A-A460-A37A9F779929}"/>
              </a:ext>
            </a:extLst>
          </p:cNvPr>
          <p:cNvSpPr/>
          <p:nvPr/>
        </p:nvSpPr>
        <p:spPr>
          <a:xfrm>
            <a:off x="8380070" y="272155"/>
            <a:ext cx="5956071" cy="1933878"/>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We can </a:t>
            </a:r>
            <a:r>
              <a:rPr lang="en-US" sz="2600" dirty="0">
                <a:solidFill>
                  <a:srgbClr val="FFFF00"/>
                </a:solidFill>
              </a:rPr>
              <a:t>use</a:t>
            </a:r>
            <a:r>
              <a:rPr lang="en-US" sz="2600" dirty="0"/>
              <a:t> the alternate provider in a resource, data or module by referencing it as </a:t>
            </a:r>
            <a:r>
              <a:rPr lang="en-US" sz="2600" dirty="0">
                <a:solidFill>
                  <a:srgbClr val="FFFF00"/>
                </a:solidFill>
              </a:rPr>
              <a:t>&lt;PROVIDER NAME&gt;.&lt;ALIAS&gt;</a:t>
            </a:r>
          </a:p>
        </p:txBody>
      </p:sp>
      <p:pic>
        <p:nvPicPr>
          <p:cNvPr id="7" name="Picture 6">
            <a:extLst>
              <a:ext uri="{FF2B5EF4-FFF2-40B4-BE49-F238E27FC236}">
                <a16:creationId xmlns:a16="http://schemas.microsoft.com/office/drawing/2014/main" xmlns="" id="{0E87EA64-5BBB-4E4F-8159-37481F093D5E}"/>
              </a:ext>
            </a:extLst>
          </p:cNvPr>
          <p:cNvPicPr>
            <a:picLocks noChangeAspect="1"/>
          </p:cNvPicPr>
          <p:nvPr/>
        </p:nvPicPr>
        <p:blipFill>
          <a:blip r:embed="rId2"/>
          <a:stretch>
            <a:fillRect/>
          </a:stretch>
        </p:blipFill>
        <p:spPr>
          <a:xfrm>
            <a:off x="487010" y="2329291"/>
            <a:ext cx="8200688" cy="4865674"/>
          </a:xfrm>
          <a:prstGeom prst="rect">
            <a:avLst/>
          </a:prstGeom>
        </p:spPr>
      </p:pic>
      <p:sp>
        <p:nvSpPr>
          <p:cNvPr id="5" name="Rectangle 4">
            <a:extLst>
              <a:ext uri="{FF2B5EF4-FFF2-40B4-BE49-F238E27FC236}">
                <a16:creationId xmlns:a16="http://schemas.microsoft.com/office/drawing/2014/main" xmlns="" id="{1F15F717-4759-EB42-9345-4B78F7B1407D}"/>
              </a:ext>
            </a:extLst>
          </p:cNvPr>
          <p:cNvSpPr/>
          <p:nvPr/>
        </p:nvSpPr>
        <p:spPr>
          <a:xfrm>
            <a:off x="902825" y="6308203"/>
            <a:ext cx="6412375" cy="509286"/>
          </a:xfrm>
          <a:prstGeom prst="rect">
            <a:avLst/>
          </a:prstGeom>
          <a:noFill/>
          <a:ln w="539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Elbow Connector 7">
            <a:extLst>
              <a:ext uri="{FF2B5EF4-FFF2-40B4-BE49-F238E27FC236}">
                <a16:creationId xmlns:a16="http://schemas.microsoft.com/office/drawing/2014/main" xmlns="" id="{0A74D577-98A2-4F42-B0C1-390C31989DA1}"/>
              </a:ext>
            </a:extLst>
          </p:cNvPr>
          <p:cNvCxnSpPr>
            <a:stCxn id="16" idx="4"/>
            <a:endCxn id="5" idx="3"/>
          </p:cNvCxnSpPr>
          <p:nvPr/>
        </p:nvCxnSpPr>
        <p:spPr>
          <a:xfrm rot="5400000">
            <a:off x="7158247" y="2362986"/>
            <a:ext cx="4356813" cy="4042906"/>
          </a:xfrm>
          <a:prstGeom prst="bentConnector2">
            <a:avLst/>
          </a:prstGeom>
          <a:ln w="508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23308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down)">
                                      <p:cBhvr>
                                        <p:cTn id="10" dur="500"/>
                                        <p:tgtEl>
                                          <p:spTgt spid="5"/>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wipe(down)">
                                      <p:cBhvr>
                                        <p:cTn id="13" dur="500"/>
                                        <p:tgtEl>
                                          <p:spTgt spid="16"/>
                                        </p:tgtEl>
                                      </p:cBhvr>
                                    </p:animEffect>
                                  </p:childTnLst>
                                </p:cTn>
                              </p:par>
                              <p:par>
                                <p:cTn id="14" presetID="22" presetClass="entr" presetSubtype="4" fill="hold"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wipe(down)">
                                      <p:cBhvr>
                                        <p:cTn id="1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5"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A0A0BD00-D8DC-45C9-9C82-0E8430B96A5E}"/>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8" name="Content Placeholder 2">
            <a:extLst>
              <a:ext uri="{FF2B5EF4-FFF2-40B4-BE49-F238E27FC236}">
                <a16:creationId xmlns:a16="http://schemas.microsoft.com/office/drawing/2014/main" xmlns="" id="{09329F3B-B988-4BA0-9BEA-4847C35EA442}"/>
              </a:ext>
            </a:extLst>
          </p:cNvPr>
          <p:cNvSpPr>
            <a:spLocks noGrp="1"/>
          </p:cNvSpPr>
          <p:nvPr>
            <p:ph idx="1"/>
          </p:nvPr>
        </p:nvSpPr>
        <p:spPr>
          <a:xfrm>
            <a:off x="3334092" y="2609870"/>
            <a:ext cx="7657415" cy="2103496"/>
          </a:xfrm>
        </p:spPr>
        <p:txBody>
          <a:bodyPr>
            <a:noAutofit/>
          </a:bodyPr>
          <a:lstStyle/>
          <a:p>
            <a:pPr marL="0" indent="0" algn="ctr">
              <a:buNone/>
            </a:pPr>
            <a:r>
              <a:rPr lang="en-US" sz="6000" b="1" dirty="0">
                <a:solidFill>
                  <a:schemeClr val="accent6">
                    <a:lumMod val="75000"/>
                  </a:schemeClr>
                </a:solidFill>
              </a:rPr>
              <a:t>Terraform</a:t>
            </a:r>
          </a:p>
          <a:p>
            <a:pPr marL="0" indent="0" algn="ctr">
              <a:buNone/>
            </a:pPr>
            <a:r>
              <a:rPr lang="en-US" sz="6000" b="1" dirty="0">
                <a:solidFill>
                  <a:srgbClr val="00B050"/>
                </a:solidFill>
              </a:rPr>
              <a:t>Dependency Lock File</a:t>
            </a:r>
            <a:endParaRPr lang="en-US" sz="6000" b="1" dirty="0">
              <a:solidFill>
                <a:srgbClr val="0070C0"/>
              </a:solidFill>
            </a:endParaRPr>
          </a:p>
        </p:txBody>
      </p:sp>
      <p:pic>
        <p:nvPicPr>
          <p:cNvPr id="3" name="Picture 2" descr="HashiCorp Terraform">
            <a:extLst>
              <a:ext uri="{FF2B5EF4-FFF2-40B4-BE49-F238E27FC236}">
                <a16:creationId xmlns:a16="http://schemas.microsoft.com/office/drawing/2014/main" xmlns=""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95707" y="1896115"/>
            <a:ext cx="3531006" cy="3531006"/>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xmlns=""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xmlns=""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xmlns=""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xmlns="" id="{63C4455E-B3AC-F04F-B40C-35B861D7702B}"/>
              </a:ext>
            </a:extLst>
          </p:cNvPr>
          <p:cNvPicPr>
            <a:picLocks noChangeAspect="1"/>
          </p:cNvPicPr>
          <p:nvPr/>
        </p:nvPicPr>
        <p:blipFill>
          <a:blip r:embed="rId3"/>
          <a:stretch>
            <a:fillRect/>
          </a:stretch>
        </p:blipFill>
        <p:spPr>
          <a:xfrm>
            <a:off x="144083" y="2067947"/>
            <a:ext cx="3304309" cy="3187342"/>
          </a:xfrm>
          <a:prstGeom prst="rect">
            <a:avLst/>
          </a:prstGeom>
        </p:spPr>
      </p:pic>
    </p:spTree>
    <p:extLst>
      <p:ext uri="{BB962C8B-B14F-4D97-AF65-F5344CB8AC3E}">
        <p14:creationId xmlns:p14="http://schemas.microsoft.com/office/powerpoint/2010/main" val="225929730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1B7EDE01-CD5B-774C-96D4-067364D947BB}"/>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4" name="Title 3">
            <a:extLst>
              <a:ext uri="{FF2B5EF4-FFF2-40B4-BE49-F238E27FC236}">
                <a16:creationId xmlns:a16="http://schemas.microsoft.com/office/drawing/2014/main" xmlns="" id="{0E31A20B-BFD1-8E49-8CAB-27627C63F80B}"/>
              </a:ext>
            </a:extLst>
          </p:cNvPr>
          <p:cNvSpPr>
            <a:spLocks noGrp="1"/>
          </p:cNvSpPr>
          <p:nvPr>
            <p:ph type="title"/>
          </p:nvPr>
        </p:nvSpPr>
        <p:spPr>
          <a:xfrm>
            <a:off x="422563" y="50243"/>
            <a:ext cx="4823460" cy="1188851"/>
          </a:xfrm>
        </p:spPr>
        <p:txBody>
          <a:bodyPr>
            <a:normAutofit fontScale="90000"/>
          </a:bodyPr>
          <a:lstStyle/>
          <a:p>
            <a:r>
              <a:rPr lang="en-US" dirty="0"/>
              <a:t>Dependency Lock File</a:t>
            </a:r>
          </a:p>
        </p:txBody>
      </p:sp>
      <p:sp>
        <p:nvSpPr>
          <p:cNvPr id="5" name="Rectangle 4">
            <a:extLst>
              <a:ext uri="{FF2B5EF4-FFF2-40B4-BE49-F238E27FC236}">
                <a16:creationId xmlns:a16="http://schemas.microsoft.com/office/drawing/2014/main" xmlns="" id="{C15AB1F3-9DDD-A64E-B542-B0529245B744}"/>
              </a:ext>
            </a:extLst>
          </p:cNvPr>
          <p:cNvSpPr/>
          <p:nvPr/>
        </p:nvSpPr>
        <p:spPr>
          <a:xfrm>
            <a:off x="6224154" y="225564"/>
            <a:ext cx="2847110" cy="66847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Terraform</a:t>
            </a:r>
          </a:p>
        </p:txBody>
      </p:sp>
      <p:sp>
        <p:nvSpPr>
          <p:cNvPr id="6" name="Rectangle 5">
            <a:extLst>
              <a:ext uri="{FF2B5EF4-FFF2-40B4-BE49-F238E27FC236}">
                <a16:creationId xmlns:a16="http://schemas.microsoft.com/office/drawing/2014/main" xmlns="" id="{A8CB813B-A88F-6D49-BD17-9D175218BD48}"/>
              </a:ext>
            </a:extLst>
          </p:cNvPr>
          <p:cNvSpPr/>
          <p:nvPr/>
        </p:nvSpPr>
        <p:spPr>
          <a:xfrm>
            <a:off x="422563" y="1884222"/>
            <a:ext cx="2847110" cy="66847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Providers</a:t>
            </a:r>
          </a:p>
        </p:txBody>
      </p:sp>
      <p:sp>
        <p:nvSpPr>
          <p:cNvPr id="7" name="Rectangle 6">
            <a:extLst>
              <a:ext uri="{FF2B5EF4-FFF2-40B4-BE49-F238E27FC236}">
                <a16:creationId xmlns:a16="http://schemas.microsoft.com/office/drawing/2014/main" xmlns="" id="{3F9A5AB6-433C-A244-8941-75D02DB94B2B}"/>
              </a:ext>
            </a:extLst>
          </p:cNvPr>
          <p:cNvSpPr/>
          <p:nvPr/>
        </p:nvSpPr>
        <p:spPr>
          <a:xfrm>
            <a:off x="11589327" y="1886819"/>
            <a:ext cx="2847110" cy="66847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Modules</a:t>
            </a:r>
          </a:p>
        </p:txBody>
      </p:sp>
      <p:sp>
        <p:nvSpPr>
          <p:cNvPr id="8" name="Rectangle 7">
            <a:extLst>
              <a:ext uri="{FF2B5EF4-FFF2-40B4-BE49-F238E27FC236}">
                <a16:creationId xmlns:a16="http://schemas.microsoft.com/office/drawing/2014/main" xmlns="" id="{322026D3-A12E-6F46-ACE8-FBBD1D85AA1E}"/>
              </a:ext>
            </a:extLst>
          </p:cNvPr>
          <p:cNvSpPr/>
          <p:nvPr/>
        </p:nvSpPr>
        <p:spPr>
          <a:xfrm>
            <a:off x="422563" y="3130709"/>
            <a:ext cx="14013874" cy="66847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Version Constraints </a:t>
            </a:r>
            <a:r>
              <a:rPr lang="en-IN" dirty="0"/>
              <a:t>within the configuration itself determine which versions of dependencies are </a:t>
            </a:r>
            <a:r>
              <a:rPr lang="en-IN" i="1" dirty="0"/>
              <a:t>potentially</a:t>
            </a:r>
            <a:r>
              <a:rPr lang="en-IN" dirty="0"/>
              <a:t> compatible</a:t>
            </a:r>
            <a:endParaRPr lang="en-US" dirty="0"/>
          </a:p>
        </p:txBody>
      </p:sp>
      <p:sp>
        <p:nvSpPr>
          <p:cNvPr id="9" name="Rectangle 8">
            <a:extLst>
              <a:ext uri="{FF2B5EF4-FFF2-40B4-BE49-F238E27FC236}">
                <a16:creationId xmlns:a16="http://schemas.microsoft.com/office/drawing/2014/main" xmlns="" id="{E67C3FC5-FBFF-0843-9702-EDB4A153B4A3}"/>
              </a:ext>
            </a:extLst>
          </p:cNvPr>
          <p:cNvSpPr/>
          <p:nvPr/>
        </p:nvSpPr>
        <p:spPr>
          <a:xfrm>
            <a:off x="422563" y="4008742"/>
            <a:ext cx="14013874" cy="103433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Dependency Lock File: After selecting a </a:t>
            </a:r>
            <a:r>
              <a:rPr lang="en-US" dirty="0">
                <a:solidFill>
                  <a:srgbClr val="FFFF00"/>
                </a:solidFill>
              </a:rPr>
              <a:t>specific version </a:t>
            </a:r>
            <a:r>
              <a:rPr lang="en-US" dirty="0"/>
              <a:t>of each dependency using </a:t>
            </a:r>
            <a:r>
              <a:rPr lang="en-US" dirty="0">
                <a:solidFill>
                  <a:srgbClr val="FFFF00"/>
                </a:solidFill>
              </a:rPr>
              <a:t>Version Constraints </a:t>
            </a:r>
            <a:r>
              <a:rPr lang="en-US" dirty="0"/>
              <a:t>Terraform remembers the </a:t>
            </a:r>
            <a:r>
              <a:rPr lang="en-US" dirty="0">
                <a:solidFill>
                  <a:srgbClr val="FFFF00"/>
                </a:solidFill>
              </a:rPr>
              <a:t>decisions it made </a:t>
            </a:r>
            <a:r>
              <a:rPr lang="en-US" dirty="0"/>
              <a:t>in a </a:t>
            </a:r>
            <a:r>
              <a:rPr lang="en-US" dirty="0">
                <a:solidFill>
                  <a:srgbClr val="FFFF00"/>
                </a:solidFill>
              </a:rPr>
              <a:t>dependency lock file </a:t>
            </a:r>
            <a:r>
              <a:rPr lang="en-US" dirty="0"/>
              <a:t>so that it can (by default) make the same decisions again in </a:t>
            </a:r>
            <a:r>
              <a:rPr lang="en-US" dirty="0">
                <a:solidFill>
                  <a:srgbClr val="FFFF00"/>
                </a:solidFill>
              </a:rPr>
              <a:t>future</a:t>
            </a:r>
            <a:r>
              <a:rPr lang="en-US" dirty="0"/>
              <a:t>.</a:t>
            </a:r>
          </a:p>
        </p:txBody>
      </p:sp>
      <p:sp>
        <p:nvSpPr>
          <p:cNvPr id="10" name="Rectangle 9">
            <a:extLst>
              <a:ext uri="{FF2B5EF4-FFF2-40B4-BE49-F238E27FC236}">
                <a16:creationId xmlns:a16="http://schemas.microsoft.com/office/drawing/2014/main" xmlns="" id="{C57446B2-B81D-5340-A725-9214A643E938}"/>
              </a:ext>
            </a:extLst>
          </p:cNvPr>
          <p:cNvSpPr/>
          <p:nvPr/>
        </p:nvSpPr>
        <p:spPr>
          <a:xfrm>
            <a:off x="422563" y="6010250"/>
            <a:ext cx="14013874" cy="66847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rPr>
              <a:t>Very Important: </a:t>
            </a:r>
            <a:r>
              <a:rPr lang="en-US" dirty="0"/>
              <a:t>Lock File currently </a:t>
            </a:r>
            <a:r>
              <a:rPr lang="en-US" dirty="0">
                <a:solidFill>
                  <a:srgbClr val="FFFF00"/>
                </a:solidFill>
              </a:rPr>
              <a:t>tracks only Provider Dependencies</a:t>
            </a:r>
            <a:r>
              <a:rPr lang="en-US" dirty="0"/>
              <a:t>. For modules continue to use </a:t>
            </a:r>
            <a:r>
              <a:rPr lang="en-US" dirty="0">
                <a:solidFill>
                  <a:srgbClr val="FFFF00"/>
                </a:solidFill>
              </a:rPr>
              <a:t>exact version constraint</a:t>
            </a:r>
            <a:r>
              <a:rPr lang="en-US" dirty="0"/>
              <a:t> to ensure that Terraform will always select the same module version.</a:t>
            </a:r>
          </a:p>
        </p:txBody>
      </p:sp>
      <p:sp>
        <p:nvSpPr>
          <p:cNvPr id="11" name="Rectangle 10">
            <a:extLst>
              <a:ext uri="{FF2B5EF4-FFF2-40B4-BE49-F238E27FC236}">
                <a16:creationId xmlns:a16="http://schemas.microsoft.com/office/drawing/2014/main" xmlns="" id="{8C69BC38-B7DB-D447-BFEB-FEB83006220D}"/>
              </a:ext>
            </a:extLst>
          </p:cNvPr>
          <p:cNvSpPr/>
          <p:nvPr/>
        </p:nvSpPr>
        <p:spPr>
          <a:xfrm>
            <a:off x="422563" y="6883088"/>
            <a:ext cx="14013874" cy="66847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rgbClr val="FFFF00"/>
                </a:solidFill>
              </a:rPr>
              <a:t>Checksum Verification: </a:t>
            </a:r>
            <a:r>
              <a:rPr lang="en-IN" dirty="0"/>
              <a:t>Terraform will also verify that each package it installs matches at least one of the checksums it previously recorded in the lock file, if any, returning an error if none of the checksums match</a:t>
            </a:r>
          </a:p>
        </p:txBody>
      </p:sp>
      <p:cxnSp>
        <p:nvCxnSpPr>
          <p:cNvPr id="13" name="Elbow Connector 12">
            <a:extLst>
              <a:ext uri="{FF2B5EF4-FFF2-40B4-BE49-F238E27FC236}">
                <a16:creationId xmlns:a16="http://schemas.microsoft.com/office/drawing/2014/main" xmlns="" id="{48DCEC30-69CA-F349-B986-1369F2CDE3A0}"/>
              </a:ext>
            </a:extLst>
          </p:cNvPr>
          <p:cNvCxnSpPr>
            <a:stCxn id="5" idx="2"/>
            <a:endCxn id="6" idx="0"/>
          </p:cNvCxnSpPr>
          <p:nvPr/>
        </p:nvCxnSpPr>
        <p:spPr>
          <a:xfrm rot="5400000">
            <a:off x="4251824" y="-1511663"/>
            <a:ext cx="990180" cy="5801591"/>
          </a:xfrm>
          <a:prstGeom prst="bentConnector3">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Elbow Connector 14">
            <a:extLst>
              <a:ext uri="{FF2B5EF4-FFF2-40B4-BE49-F238E27FC236}">
                <a16:creationId xmlns:a16="http://schemas.microsoft.com/office/drawing/2014/main" xmlns="" id="{490F3097-6A60-DA47-8011-5F4FBFF68C01}"/>
              </a:ext>
            </a:extLst>
          </p:cNvPr>
          <p:cNvCxnSpPr>
            <a:stCxn id="5" idx="2"/>
            <a:endCxn id="7" idx="0"/>
          </p:cNvCxnSpPr>
          <p:nvPr/>
        </p:nvCxnSpPr>
        <p:spPr>
          <a:xfrm rot="16200000" flipH="1">
            <a:off x="9833907" y="-1292157"/>
            <a:ext cx="992777" cy="5365173"/>
          </a:xfrm>
          <a:prstGeom prst="bentConnector3">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xmlns="" id="{2C65BFE8-14BA-FD4C-91D6-68FBF1A0A48A}"/>
              </a:ext>
            </a:extLst>
          </p:cNvPr>
          <p:cNvSpPr/>
          <p:nvPr/>
        </p:nvSpPr>
        <p:spPr>
          <a:xfrm>
            <a:off x="3423804" y="1595630"/>
            <a:ext cx="8011391" cy="1245661"/>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Terraform configuration refers to two different kinds of external dependency that come from outside of its own codebase</a:t>
            </a:r>
          </a:p>
        </p:txBody>
      </p:sp>
      <p:sp>
        <p:nvSpPr>
          <p:cNvPr id="17" name="Rectangle 16">
            <a:extLst>
              <a:ext uri="{FF2B5EF4-FFF2-40B4-BE49-F238E27FC236}">
                <a16:creationId xmlns:a16="http://schemas.microsoft.com/office/drawing/2014/main" xmlns="" id="{B9085EB5-170E-1649-955B-D38D249B8AFC}"/>
              </a:ext>
            </a:extLst>
          </p:cNvPr>
          <p:cNvSpPr/>
          <p:nvPr/>
        </p:nvSpPr>
        <p:spPr>
          <a:xfrm>
            <a:off x="422563" y="5181114"/>
            <a:ext cx="14013874" cy="66847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Location of Lock File: </a:t>
            </a:r>
            <a:r>
              <a:rPr lang="en-US" dirty="0"/>
              <a:t>Current Working Directory</a:t>
            </a:r>
          </a:p>
        </p:txBody>
      </p:sp>
      <p:sp>
        <p:nvSpPr>
          <p:cNvPr id="18" name="Oval 17">
            <a:extLst>
              <a:ext uri="{FF2B5EF4-FFF2-40B4-BE49-F238E27FC236}">
                <a16:creationId xmlns:a16="http://schemas.microsoft.com/office/drawing/2014/main" xmlns="" id="{930BA5FD-F07D-3047-9E32-7ED9D4F02B67}"/>
              </a:ext>
            </a:extLst>
          </p:cNvPr>
          <p:cNvSpPr/>
          <p:nvPr/>
        </p:nvSpPr>
        <p:spPr>
          <a:xfrm>
            <a:off x="10494819" y="126242"/>
            <a:ext cx="3868882" cy="105534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New feature added from Terraform v0.14 &amp; later</a:t>
            </a:r>
          </a:p>
        </p:txBody>
      </p:sp>
    </p:spTree>
    <p:extLst>
      <p:ext uri="{BB962C8B-B14F-4D97-AF65-F5344CB8AC3E}">
        <p14:creationId xmlns:p14="http://schemas.microsoft.com/office/powerpoint/2010/main" val="923441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down)">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down)">
                                      <p:cBhvr>
                                        <p:cTn id="12" dur="500"/>
                                        <p:tgtEl>
                                          <p:spTgt spid="5"/>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wipe(down)">
                                      <p:cBhvr>
                                        <p:cTn id="15" dur="500"/>
                                        <p:tgtEl>
                                          <p:spTgt spid="16"/>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wipe(down)">
                                      <p:cBhvr>
                                        <p:cTn id="20" dur="500"/>
                                        <p:tgtEl>
                                          <p:spTgt spid="6"/>
                                        </p:tgtEl>
                                      </p:cBhvr>
                                    </p:animEffect>
                                  </p:childTnLst>
                                </p:cTn>
                              </p:par>
                              <p:par>
                                <p:cTn id="21" presetID="22" presetClass="entr" presetSubtype="4"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wipe(down)">
                                      <p:cBhvr>
                                        <p:cTn id="23" dur="500"/>
                                        <p:tgtEl>
                                          <p:spTgt spid="7"/>
                                        </p:tgtEl>
                                      </p:cBhvr>
                                    </p:animEffect>
                                  </p:childTnLst>
                                </p:cTn>
                              </p:par>
                              <p:par>
                                <p:cTn id="24" presetID="22" presetClass="entr" presetSubtype="4" fill="hold" nodeType="with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wipe(down)">
                                      <p:cBhvr>
                                        <p:cTn id="26" dur="500"/>
                                        <p:tgtEl>
                                          <p:spTgt spid="13"/>
                                        </p:tgtEl>
                                      </p:cBhvr>
                                    </p:animEffect>
                                  </p:childTnLst>
                                </p:cTn>
                              </p:par>
                              <p:par>
                                <p:cTn id="27" presetID="22" presetClass="entr" presetSubtype="4" fill="hold" nodeType="with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wipe(down)">
                                      <p:cBhvr>
                                        <p:cTn id="29" dur="500"/>
                                        <p:tgtEl>
                                          <p:spTgt spid="15"/>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grpId="0" nodeType="click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wipe(down)">
                                      <p:cBhvr>
                                        <p:cTn id="34" dur="500"/>
                                        <p:tgtEl>
                                          <p:spTgt spid="8"/>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grpId="0" nodeType="clickEffect">
                                  <p:stCondLst>
                                    <p:cond delay="0"/>
                                  </p:stCondLst>
                                  <p:childTnLst>
                                    <p:set>
                                      <p:cBhvr>
                                        <p:cTn id="38" dur="1" fill="hold">
                                          <p:stCondLst>
                                            <p:cond delay="0"/>
                                          </p:stCondLst>
                                        </p:cTn>
                                        <p:tgtEl>
                                          <p:spTgt spid="9"/>
                                        </p:tgtEl>
                                        <p:attrNameLst>
                                          <p:attrName>style.visibility</p:attrName>
                                        </p:attrNameLst>
                                      </p:cBhvr>
                                      <p:to>
                                        <p:strVal val="visible"/>
                                      </p:to>
                                    </p:set>
                                    <p:animEffect transition="in" filter="wipe(down)">
                                      <p:cBhvr>
                                        <p:cTn id="39" dur="500"/>
                                        <p:tgtEl>
                                          <p:spTgt spid="9"/>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4" fill="hold" grpId="0" nodeType="click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wipe(down)">
                                      <p:cBhvr>
                                        <p:cTn id="44" dur="500"/>
                                        <p:tgtEl>
                                          <p:spTgt spid="17"/>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4" fill="hold" nodeType="clickEffect">
                                  <p:stCondLst>
                                    <p:cond delay="0"/>
                                  </p:stCondLst>
                                  <p:childTnLst>
                                    <p:set>
                                      <p:cBhvr>
                                        <p:cTn id="48" dur="1" fill="hold">
                                          <p:stCondLst>
                                            <p:cond delay="0"/>
                                          </p:stCondLst>
                                        </p:cTn>
                                        <p:tgtEl>
                                          <p:spTgt spid="10">
                                            <p:txEl>
                                              <p:pRg st="0" end="0"/>
                                            </p:txEl>
                                          </p:spTgt>
                                        </p:tgtEl>
                                        <p:attrNameLst>
                                          <p:attrName>style.visibility</p:attrName>
                                        </p:attrNameLst>
                                      </p:cBhvr>
                                      <p:to>
                                        <p:strVal val="visible"/>
                                      </p:to>
                                    </p:set>
                                    <p:animEffect transition="in" filter="wipe(down)">
                                      <p:cBhvr>
                                        <p:cTn id="49" dur="500"/>
                                        <p:tgtEl>
                                          <p:spTgt spid="10">
                                            <p:txEl>
                                              <p:pRg st="0" end="0"/>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4" fill="hold" grpId="0" nodeType="clickEffect">
                                  <p:stCondLst>
                                    <p:cond delay="0"/>
                                  </p:stCondLst>
                                  <p:childTnLst>
                                    <p:set>
                                      <p:cBhvr>
                                        <p:cTn id="53" dur="1" fill="hold">
                                          <p:stCondLst>
                                            <p:cond delay="0"/>
                                          </p:stCondLst>
                                        </p:cTn>
                                        <p:tgtEl>
                                          <p:spTgt spid="11"/>
                                        </p:tgtEl>
                                        <p:attrNameLst>
                                          <p:attrName>style.visibility</p:attrName>
                                        </p:attrNameLst>
                                      </p:cBhvr>
                                      <p:to>
                                        <p:strVal val="visible"/>
                                      </p:to>
                                    </p:set>
                                    <p:animEffect transition="in" filter="wipe(down)">
                                      <p:cBhvr>
                                        <p:cTn id="5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1" grpId="0" animBg="1"/>
      <p:bldP spid="16" grpId="0" animBg="1"/>
      <p:bldP spid="17" grpId="0" animBg="1"/>
      <p:bldP spid="18"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DF722454-9F5F-2F4A-A167-323AC9715F39}"/>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4" name="Title 3">
            <a:extLst>
              <a:ext uri="{FF2B5EF4-FFF2-40B4-BE49-F238E27FC236}">
                <a16:creationId xmlns:a16="http://schemas.microsoft.com/office/drawing/2014/main" xmlns="" id="{0BD65972-A55B-0147-906C-EE4CA89DEC69}"/>
              </a:ext>
            </a:extLst>
          </p:cNvPr>
          <p:cNvSpPr>
            <a:spLocks noGrp="1"/>
          </p:cNvSpPr>
          <p:nvPr>
            <p:ph type="title"/>
          </p:nvPr>
        </p:nvSpPr>
        <p:spPr>
          <a:xfrm>
            <a:off x="4241543" y="50243"/>
            <a:ext cx="7043774" cy="1188851"/>
          </a:xfrm>
        </p:spPr>
        <p:txBody>
          <a:bodyPr>
            <a:normAutofit/>
          </a:bodyPr>
          <a:lstStyle/>
          <a:p>
            <a:r>
              <a:rPr lang="en-US" dirty="0"/>
              <a:t>Dependency Lock File</a:t>
            </a:r>
          </a:p>
        </p:txBody>
      </p:sp>
      <p:pic>
        <p:nvPicPr>
          <p:cNvPr id="6" name="Picture 5">
            <a:extLst>
              <a:ext uri="{FF2B5EF4-FFF2-40B4-BE49-F238E27FC236}">
                <a16:creationId xmlns:a16="http://schemas.microsoft.com/office/drawing/2014/main" xmlns="" id="{7D20ABC8-F278-9D4B-AA51-4A4D080326D4}"/>
              </a:ext>
            </a:extLst>
          </p:cNvPr>
          <p:cNvPicPr>
            <a:picLocks noChangeAspect="1"/>
          </p:cNvPicPr>
          <p:nvPr/>
        </p:nvPicPr>
        <p:blipFill>
          <a:blip r:embed="rId2"/>
          <a:stretch>
            <a:fillRect/>
          </a:stretch>
        </p:blipFill>
        <p:spPr>
          <a:xfrm>
            <a:off x="1664437" y="1239094"/>
            <a:ext cx="11960123" cy="6222200"/>
          </a:xfrm>
          <a:prstGeom prst="rect">
            <a:avLst/>
          </a:prstGeom>
        </p:spPr>
      </p:pic>
    </p:spTree>
    <p:extLst>
      <p:ext uri="{BB962C8B-B14F-4D97-AF65-F5344CB8AC3E}">
        <p14:creationId xmlns:p14="http://schemas.microsoft.com/office/powerpoint/2010/main" val="1033376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DC1E8FE0-8DB6-054D-93CC-1EB22BE294F1}"/>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4" name="Title 3">
            <a:extLst>
              <a:ext uri="{FF2B5EF4-FFF2-40B4-BE49-F238E27FC236}">
                <a16:creationId xmlns:a16="http://schemas.microsoft.com/office/drawing/2014/main" xmlns="" id="{9620E105-1E5C-1545-9E21-75F2F7F0D01C}"/>
              </a:ext>
            </a:extLst>
          </p:cNvPr>
          <p:cNvSpPr>
            <a:spLocks noGrp="1"/>
          </p:cNvSpPr>
          <p:nvPr>
            <p:ph type="title"/>
          </p:nvPr>
        </p:nvSpPr>
        <p:spPr>
          <a:xfrm>
            <a:off x="1005839" y="55000"/>
            <a:ext cx="12618720" cy="1188851"/>
          </a:xfrm>
        </p:spPr>
        <p:txBody>
          <a:bodyPr/>
          <a:lstStyle/>
          <a:p>
            <a:r>
              <a:rPr lang="en-US" dirty="0"/>
              <a:t>Traditional Way of Managing Infrastructure</a:t>
            </a:r>
          </a:p>
        </p:txBody>
      </p:sp>
      <p:sp>
        <p:nvSpPr>
          <p:cNvPr id="5" name="Oval 4">
            <a:extLst>
              <a:ext uri="{FF2B5EF4-FFF2-40B4-BE49-F238E27FC236}">
                <a16:creationId xmlns:a16="http://schemas.microsoft.com/office/drawing/2014/main" xmlns="" id="{F8017ABD-76CA-A149-8807-32B24CBFAA7A}"/>
              </a:ext>
            </a:extLst>
          </p:cNvPr>
          <p:cNvSpPr/>
          <p:nvPr/>
        </p:nvSpPr>
        <p:spPr>
          <a:xfrm>
            <a:off x="301451" y="3376246"/>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Dev</a:t>
            </a:r>
          </a:p>
        </p:txBody>
      </p:sp>
      <p:sp>
        <p:nvSpPr>
          <p:cNvPr id="6" name="Oval 5">
            <a:extLst>
              <a:ext uri="{FF2B5EF4-FFF2-40B4-BE49-F238E27FC236}">
                <a16:creationId xmlns:a16="http://schemas.microsoft.com/office/drawing/2014/main" xmlns="" id="{26B6A081-A945-7C4D-B6A0-4B7D63282F88}"/>
              </a:ext>
            </a:extLst>
          </p:cNvPr>
          <p:cNvSpPr/>
          <p:nvPr/>
        </p:nvSpPr>
        <p:spPr>
          <a:xfrm>
            <a:off x="3170254" y="3376246"/>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QA</a:t>
            </a:r>
          </a:p>
        </p:txBody>
      </p:sp>
      <p:sp>
        <p:nvSpPr>
          <p:cNvPr id="7" name="Oval 6">
            <a:extLst>
              <a:ext uri="{FF2B5EF4-FFF2-40B4-BE49-F238E27FC236}">
                <a16:creationId xmlns:a16="http://schemas.microsoft.com/office/drawing/2014/main" xmlns="" id="{8EC04835-D036-DA4D-8CD0-3F85B38D8B9F}"/>
              </a:ext>
            </a:extLst>
          </p:cNvPr>
          <p:cNvSpPr/>
          <p:nvPr/>
        </p:nvSpPr>
        <p:spPr>
          <a:xfrm>
            <a:off x="6044083" y="3376246"/>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Staging</a:t>
            </a:r>
          </a:p>
        </p:txBody>
      </p:sp>
      <p:sp>
        <p:nvSpPr>
          <p:cNvPr id="8" name="Oval 7">
            <a:extLst>
              <a:ext uri="{FF2B5EF4-FFF2-40B4-BE49-F238E27FC236}">
                <a16:creationId xmlns:a16="http://schemas.microsoft.com/office/drawing/2014/main" xmlns="" id="{7F1CD807-FBF5-FD49-8E83-81DA4A1B6A99}"/>
              </a:ext>
            </a:extLst>
          </p:cNvPr>
          <p:cNvSpPr/>
          <p:nvPr/>
        </p:nvSpPr>
        <p:spPr>
          <a:xfrm>
            <a:off x="8917913" y="3376246"/>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Production</a:t>
            </a:r>
          </a:p>
        </p:txBody>
      </p:sp>
      <p:sp>
        <p:nvSpPr>
          <p:cNvPr id="9" name="Oval 8">
            <a:extLst>
              <a:ext uri="{FF2B5EF4-FFF2-40B4-BE49-F238E27FC236}">
                <a16:creationId xmlns:a16="http://schemas.microsoft.com/office/drawing/2014/main" xmlns="" id="{7ADFDEE5-EBA4-DB4F-9BDD-B92A7C642204}"/>
              </a:ext>
            </a:extLst>
          </p:cNvPr>
          <p:cNvSpPr/>
          <p:nvPr/>
        </p:nvSpPr>
        <p:spPr>
          <a:xfrm>
            <a:off x="11791743" y="3376246"/>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Disaster</a:t>
            </a:r>
          </a:p>
          <a:p>
            <a:pPr algn="ctr"/>
            <a:r>
              <a:rPr lang="en-US" sz="3000" dirty="0"/>
              <a:t>Recovery</a:t>
            </a:r>
          </a:p>
        </p:txBody>
      </p:sp>
      <p:pic>
        <p:nvPicPr>
          <p:cNvPr id="11" name="Graphic 10" descr="User with solid fill">
            <a:extLst>
              <a:ext uri="{FF2B5EF4-FFF2-40B4-BE49-F238E27FC236}">
                <a16:creationId xmlns:a16="http://schemas.microsoft.com/office/drawing/2014/main" xmlns="" id="{7CABDFCE-7CEC-F345-B568-7BAD4CA31AF1}"/>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1115367" y="1846906"/>
            <a:ext cx="914400" cy="914400"/>
          </a:xfrm>
          <a:prstGeom prst="rect">
            <a:avLst/>
          </a:prstGeom>
        </p:spPr>
      </p:pic>
      <p:pic>
        <p:nvPicPr>
          <p:cNvPr id="12" name="Graphic 11" descr="User with solid fill">
            <a:extLst>
              <a:ext uri="{FF2B5EF4-FFF2-40B4-BE49-F238E27FC236}">
                <a16:creationId xmlns:a16="http://schemas.microsoft.com/office/drawing/2014/main" xmlns="" id="{BC732931-7742-5242-B56C-5ACC2D9BABF8}"/>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3984170" y="1846906"/>
            <a:ext cx="914400" cy="914400"/>
          </a:xfrm>
          <a:prstGeom prst="rect">
            <a:avLst/>
          </a:prstGeom>
        </p:spPr>
      </p:pic>
      <p:pic>
        <p:nvPicPr>
          <p:cNvPr id="13" name="Graphic 12" descr="User with solid fill">
            <a:extLst>
              <a:ext uri="{FF2B5EF4-FFF2-40B4-BE49-F238E27FC236}">
                <a16:creationId xmlns:a16="http://schemas.microsoft.com/office/drawing/2014/main" xmlns="" id="{F78CAFA9-D52D-E64C-AC83-1E3AE2C8A611}"/>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p:blipFill>
        <p:spPr>
          <a:xfrm>
            <a:off x="6857999" y="1846906"/>
            <a:ext cx="914400" cy="914400"/>
          </a:xfrm>
          <a:prstGeom prst="rect">
            <a:avLst/>
          </a:prstGeom>
        </p:spPr>
      </p:pic>
      <p:pic>
        <p:nvPicPr>
          <p:cNvPr id="14" name="Graphic 13" descr="User with solid fill">
            <a:extLst>
              <a:ext uri="{FF2B5EF4-FFF2-40B4-BE49-F238E27FC236}">
                <a16:creationId xmlns:a16="http://schemas.microsoft.com/office/drawing/2014/main" xmlns="" id="{3BA4DF1F-20BF-BC4F-AF37-6718D4DD5544}"/>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p:blipFill>
        <p:spPr>
          <a:xfrm>
            <a:off x="9731828" y="1846906"/>
            <a:ext cx="914400" cy="914400"/>
          </a:xfrm>
          <a:prstGeom prst="rect">
            <a:avLst/>
          </a:prstGeom>
        </p:spPr>
      </p:pic>
      <p:pic>
        <p:nvPicPr>
          <p:cNvPr id="15" name="Graphic 14" descr="User with solid fill">
            <a:extLst>
              <a:ext uri="{FF2B5EF4-FFF2-40B4-BE49-F238E27FC236}">
                <a16:creationId xmlns:a16="http://schemas.microsoft.com/office/drawing/2014/main" xmlns="" id="{ABB4FDBF-AC82-3842-BC65-3C65732A597A}"/>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p:blipFill>
        <p:spPr>
          <a:xfrm>
            <a:off x="12600633" y="1918919"/>
            <a:ext cx="914400" cy="914400"/>
          </a:xfrm>
          <a:prstGeom prst="rect">
            <a:avLst/>
          </a:prstGeom>
        </p:spPr>
      </p:pic>
      <p:sp>
        <p:nvSpPr>
          <p:cNvPr id="16" name="TextBox 15">
            <a:extLst>
              <a:ext uri="{FF2B5EF4-FFF2-40B4-BE49-F238E27FC236}">
                <a16:creationId xmlns:a16="http://schemas.microsoft.com/office/drawing/2014/main" xmlns="" id="{A29BC624-7821-5348-8E94-9A284AA4ED1B}"/>
              </a:ext>
            </a:extLst>
          </p:cNvPr>
          <p:cNvSpPr txBox="1"/>
          <p:nvPr/>
        </p:nvSpPr>
        <p:spPr>
          <a:xfrm>
            <a:off x="1070076" y="1343091"/>
            <a:ext cx="1162498" cy="430887"/>
          </a:xfrm>
          <a:prstGeom prst="rect">
            <a:avLst/>
          </a:prstGeom>
          <a:noFill/>
        </p:spPr>
        <p:txBody>
          <a:bodyPr wrap="none" rtlCol="0">
            <a:spAutoFit/>
          </a:bodyPr>
          <a:lstStyle/>
          <a:p>
            <a:r>
              <a:rPr lang="en-US" dirty="0">
                <a:solidFill>
                  <a:srgbClr val="00B050"/>
                </a:solidFill>
              </a:rPr>
              <a:t>Admin-1</a:t>
            </a:r>
          </a:p>
        </p:txBody>
      </p:sp>
      <p:sp>
        <p:nvSpPr>
          <p:cNvPr id="17" name="TextBox 16">
            <a:extLst>
              <a:ext uri="{FF2B5EF4-FFF2-40B4-BE49-F238E27FC236}">
                <a16:creationId xmlns:a16="http://schemas.microsoft.com/office/drawing/2014/main" xmlns="" id="{0017F75D-332D-E045-BC72-D1DAF5A14CE0}"/>
              </a:ext>
            </a:extLst>
          </p:cNvPr>
          <p:cNvSpPr txBox="1"/>
          <p:nvPr/>
        </p:nvSpPr>
        <p:spPr>
          <a:xfrm>
            <a:off x="3775262" y="1335877"/>
            <a:ext cx="1162498" cy="430887"/>
          </a:xfrm>
          <a:prstGeom prst="rect">
            <a:avLst/>
          </a:prstGeom>
          <a:noFill/>
        </p:spPr>
        <p:txBody>
          <a:bodyPr wrap="none" rtlCol="0">
            <a:spAutoFit/>
          </a:bodyPr>
          <a:lstStyle/>
          <a:p>
            <a:r>
              <a:rPr lang="en-US" dirty="0">
                <a:solidFill>
                  <a:srgbClr val="00B050"/>
                </a:solidFill>
              </a:rPr>
              <a:t>Admin-1</a:t>
            </a:r>
          </a:p>
        </p:txBody>
      </p:sp>
      <p:cxnSp>
        <p:nvCxnSpPr>
          <p:cNvPr id="19" name="Straight Arrow Connector 18">
            <a:extLst>
              <a:ext uri="{FF2B5EF4-FFF2-40B4-BE49-F238E27FC236}">
                <a16:creationId xmlns:a16="http://schemas.microsoft.com/office/drawing/2014/main" xmlns="" id="{33C06C13-AC2D-6841-B2FA-6705FEDAA9D0}"/>
              </a:ext>
            </a:extLst>
          </p:cNvPr>
          <p:cNvCxnSpPr>
            <a:stCxn id="12" idx="3"/>
            <a:endCxn id="13" idx="1"/>
          </p:cNvCxnSpPr>
          <p:nvPr/>
        </p:nvCxnSpPr>
        <p:spPr>
          <a:xfrm>
            <a:off x="4898570" y="2304106"/>
            <a:ext cx="1959429" cy="0"/>
          </a:xfrm>
          <a:prstGeom prst="straightConnector1">
            <a:avLst/>
          </a:prstGeom>
          <a:ln w="571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xmlns="" id="{72F2D000-365A-8148-BE40-35BD6BE1C56A}"/>
              </a:ext>
            </a:extLst>
          </p:cNvPr>
          <p:cNvSpPr txBox="1"/>
          <p:nvPr/>
        </p:nvSpPr>
        <p:spPr>
          <a:xfrm>
            <a:off x="4861191" y="2354366"/>
            <a:ext cx="1963294" cy="769441"/>
          </a:xfrm>
          <a:prstGeom prst="rect">
            <a:avLst/>
          </a:prstGeom>
          <a:noFill/>
        </p:spPr>
        <p:txBody>
          <a:bodyPr wrap="none" rtlCol="0">
            <a:spAutoFit/>
          </a:bodyPr>
          <a:lstStyle/>
          <a:p>
            <a:r>
              <a:rPr lang="en-US" dirty="0"/>
              <a:t>Documentation</a:t>
            </a:r>
          </a:p>
          <a:p>
            <a:r>
              <a:rPr lang="en-US" dirty="0">
                <a:solidFill>
                  <a:srgbClr val="FF0000"/>
                </a:solidFill>
              </a:rPr>
              <a:t>(Steps Missing)</a:t>
            </a:r>
          </a:p>
        </p:txBody>
      </p:sp>
      <p:sp>
        <p:nvSpPr>
          <p:cNvPr id="21" name="TextBox 20">
            <a:extLst>
              <a:ext uri="{FF2B5EF4-FFF2-40B4-BE49-F238E27FC236}">
                <a16:creationId xmlns:a16="http://schemas.microsoft.com/office/drawing/2014/main" xmlns="" id="{5BEF3082-BC29-AD4A-904B-48E712325247}"/>
              </a:ext>
            </a:extLst>
          </p:cNvPr>
          <p:cNvSpPr txBox="1"/>
          <p:nvPr/>
        </p:nvSpPr>
        <p:spPr>
          <a:xfrm>
            <a:off x="6733950" y="1388157"/>
            <a:ext cx="1162498" cy="430887"/>
          </a:xfrm>
          <a:prstGeom prst="rect">
            <a:avLst/>
          </a:prstGeom>
          <a:noFill/>
        </p:spPr>
        <p:txBody>
          <a:bodyPr wrap="none" rtlCol="0">
            <a:spAutoFit/>
          </a:bodyPr>
          <a:lstStyle/>
          <a:p>
            <a:r>
              <a:rPr lang="en-US" dirty="0">
                <a:solidFill>
                  <a:srgbClr val="0070C0"/>
                </a:solidFill>
              </a:rPr>
              <a:t>Admin-2</a:t>
            </a:r>
          </a:p>
        </p:txBody>
      </p:sp>
      <p:sp>
        <p:nvSpPr>
          <p:cNvPr id="22" name="TextBox 21">
            <a:extLst>
              <a:ext uri="{FF2B5EF4-FFF2-40B4-BE49-F238E27FC236}">
                <a16:creationId xmlns:a16="http://schemas.microsoft.com/office/drawing/2014/main" xmlns="" id="{8974A8D1-F1ED-9D4B-96A4-86CEFA8300A1}"/>
              </a:ext>
            </a:extLst>
          </p:cNvPr>
          <p:cNvSpPr txBox="1"/>
          <p:nvPr/>
        </p:nvSpPr>
        <p:spPr>
          <a:xfrm>
            <a:off x="9650888" y="1416019"/>
            <a:ext cx="1162498" cy="430887"/>
          </a:xfrm>
          <a:prstGeom prst="rect">
            <a:avLst/>
          </a:prstGeom>
          <a:noFill/>
        </p:spPr>
        <p:txBody>
          <a:bodyPr wrap="none" rtlCol="0">
            <a:spAutoFit/>
          </a:bodyPr>
          <a:lstStyle/>
          <a:p>
            <a:r>
              <a:rPr lang="en-US" dirty="0">
                <a:solidFill>
                  <a:srgbClr val="0070C0"/>
                </a:solidFill>
              </a:rPr>
              <a:t>Admin-2</a:t>
            </a:r>
          </a:p>
        </p:txBody>
      </p:sp>
      <p:sp>
        <p:nvSpPr>
          <p:cNvPr id="23" name="TextBox 22">
            <a:extLst>
              <a:ext uri="{FF2B5EF4-FFF2-40B4-BE49-F238E27FC236}">
                <a16:creationId xmlns:a16="http://schemas.microsoft.com/office/drawing/2014/main" xmlns="" id="{FFB5EA5F-375B-434D-B170-DF04BFC770C3}"/>
              </a:ext>
            </a:extLst>
          </p:cNvPr>
          <p:cNvSpPr txBox="1"/>
          <p:nvPr/>
        </p:nvSpPr>
        <p:spPr>
          <a:xfrm>
            <a:off x="12384040" y="1416019"/>
            <a:ext cx="1162498" cy="430887"/>
          </a:xfrm>
          <a:prstGeom prst="rect">
            <a:avLst/>
          </a:prstGeom>
          <a:noFill/>
        </p:spPr>
        <p:txBody>
          <a:bodyPr wrap="none" rtlCol="0">
            <a:spAutoFit/>
          </a:bodyPr>
          <a:lstStyle/>
          <a:p>
            <a:r>
              <a:rPr lang="en-US" dirty="0">
                <a:solidFill>
                  <a:srgbClr val="0070C0"/>
                </a:solidFill>
              </a:rPr>
              <a:t>Admin-2</a:t>
            </a:r>
          </a:p>
        </p:txBody>
      </p:sp>
      <p:sp>
        <p:nvSpPr>
          <p:cNvPr id="24" name="Right Arrow 23">
            <a:extLst>
              <a:ext uri="{FF2B5EF4-FFF2-40B4-BE49-F238E27FC236}">
                <a16:creationId xmlns:a16="http://schemas.microsoft.com/office/drawing/2014/main" xmlns="" id="{8BCE733B-7213-544C-BA82-27B5B80C2932}"/>
              </a:ext>
            </a:extLst>
          </p:cNvPr>
          <p:cNvSpPr/>
          <p:nvPr/>
        </p:nvSpPr>
        <p:spPr>
          <a:xfrm>
            <a:off x="2843684" y="4190163"/>
            <a:ext cx="326570" cy="160773"/>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ight Arrow 24">
            <a:extLst>
              <a:ext uri="{FF2B5EF4-FFF2-40B4-BE49-F238E27FC236}">
                <a16:creationId xmlns:a16="http://schemas.microsoft.com/office/drawing/2014/main" xmlns="" id="{4E231999-F209-5D40-849A-082E2DE5E2DA}"/>
              </a:ext>
            </a:extLst>
          </p:cNvPr>
          <p:cNvSpPr/>
          <p:nvPr/>
        </p:nvSpPr>
        <p:spPr>
          <a:xfrm>
            <a:off x="5714999" y="4205235"/>
            <a:ext cx="326570" cy="160773"/>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ight Arrow 25">
            <a:extLst>
              <a:ext uri="{FF2B5EF4-FFF2-40B4-BE49-F238E27FC236}">
                <a16:creationId xmlns:a16="http://schemas.microsoft.com/office/drawing/2014/main" xmlns="" id="{3E81E316-E630-A747-8C2E-112AAFFB4DB0}"/>
              </a:ext>
            </a:extLst>
          </p:cNvPr>
          <p:cNvSpPr/>
          <p:nvPr/>
        </p:nvSpPr>
        <p:spPr>
          <a:xfrm>
            <a:off x="8586316" y="4205235"/>
            <a:ext cx="326570" cy="160773"/>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ight Arrow 26">
            <a:extLst>
              <a:ext uri="{FF2B5EF4-FFF2-40B4-BE49-F238E27FC236}">
                <a16:creationId xmlns:a16="http://schemas.microsoft.com/office/drawing/2014/main" xmlns="" id="{14A7E1A7-15E4-DE4C-B762-8E7A5D1323DF}"/>
              </a:ext>
            </a:extLst>
          </p:cNvPr>
          <p:cNvSpPr/>
          <p:nvPr/>
        </p:nvSpPr>
        <p:spPr>
          <a:xfrm>
            <a:off x="11462659" y="4185138"/>
            <a:ext cx="326570" cy="160773"/>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xmlns="" id="{EF8EDEDB-5E01-9747-AAF8-F7CC47370452}"/>
              </a:ext>
            </a:extLst>
          </p:cNvPr>
          <p:cNvSpPr/>
          <p:nvPr/>
        </p:nvSpPr>
        <p:spPr>
          <a:xfrm>
            <a:off x="633046" y="5602309"/>
            <a:ext cx="1599528" cy="1175657"/>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 CI</a:t>
            </a:r>
          </a:p>
        </p:txBody>
      </p:sp>
      <p:sp>
        <p:nvSpPr>
          <p:cNvPr id="29" name="Oval 28">
            <a:extLst>
              <a:ext uri="{FF2B5EF4-FFF2-40B4-BE49-F238E27FC236}">
                <a16:creationId xmlns:a16="http://schemas.microsoft.com/office/drawing/2014/main" xmlns="" id="{97EE2C90-8EB0-C840-8472-D704F520031E}"/>
              </a:ext>
            </a:extLst>
          </p:cNvPr>
          <p:cNvSpPr/>
          <p:nvPr/>
        </p:nvSpPr>
        <p:spPr>
          <a:xfrm>
            <a:off x="3556747" y="5605697"/>
            <a:ext cx="1599528" cy="1175657"/>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Delays</a:t>
            </a:r>
          </a:p>
        </p:txBody>
      </p:sp>
      <p:sp>
        <p:nvSpPr>
          <p:cNvPr id="30" name="Oval 29">
            <a:extLst>
              <a:ext uri="{FF2B5EF4-FFF2-40B4-BE49-F238E27FC236}">
                <a16:creationId xmlns:a16="http://schemas.microsoft.com/office/drawing/2014/main" xmlns="" id="{3134634C-33C7-C043-BCB3-B63F3543BFDD}"/>
              </a:ext>
            </a:extLst>
          </p:cNvPr>
          <p:cNvSpPr/>
          <p:nvPr/>
        </p:nvSpPr>
        <p:spPr>
          <a:xfrm>
            <a:off x="6613121" y="5602309"/>
            <a:ext cx="1599528" cy="1175657"/>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Issues</a:t>
            </a:r>
          </a:p>
        </p:txBody>
      </p:sp>
      <p:sp>
        <p:nvSpPr>
          <p:cNvPr id="31" name="Oval 30">
            <a:extLst>
              <a:ext uri="{FF2B5EF4-FFF2-40B4-BE49-F238E27FC236}">
                <a16:creationId xmlns:a16="http://schemas.microsoft.com/office/drawing/2014/main" xmlns="" id="{21F37F0F-5F59-5745-B0C4-6FDA1DA7F7F4}"/>
              </a:ext>
            </a:extLst>
          </p:cNvPr>
          <p:cNvSpPr/>
          <p:nvPr/>
        </p:nvSpPr>
        <p:spPr>
          <a:xfrm>
            <a:off x="9536822" y="5602309"/>
            <a:ext cx="1599528" cy="1175657"/>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Outages</a:t>
            </a:r>
          </a:p>
        </p:txBody>
      </p:sp>
      <p:sp>
        <p:nvSpPr>
          <p:cNvPr id="32" name="Oval 31">
            <a:extLst>
              <a:ext uri="{FF2B5EF4-FFF2-40B4-BE49-F238E27FC236}">
                <a16:creationId xmlns:a16="http://schemas.microsoft.com/office/drawing/2014/main" xmlns="" id="{F234FBFA-AD1C-7C4B-B066-1B16A0604644}"/>
              </a:ext>
            </a:extLst>
          </p:cNvPr>
          <p:cNvSpPr/>
          <p:nvPr/>
        </p:nvSpPr>
        <p:spPr>
          <a:xfrm>
            <a:off x="12352608" y="5602308"/>
            <a:ext cx="1599528" cy="1175657"/>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Not-in-Sync</a:t>
            </a:r>
          </a:p>
        </p:txBody>
      </p:sp>
      <p:sp>
        <p:nvSpPr>
          <p:cNvPr id="33" name="Right Arrow 32">
            <a:extLst>
              <a:ext uri="{FF2B5EF4-FFF2-40B4-BE49-F238E27FC236}">
                <a16:creationId xmlns:a16="http://schemas.microsoft.com/office/drawing/2014/main" xmlns="" id="{C09FA951-5E4D-3D40-A79B-4E3BC882A6BD}"/>
              </a:ext>
            </a:extLst>
          </p:cNvPr>
          <p:cNvSpPr/>
          <p:nvPr/>
        </p:nvSpPr>
        <p:spPr>
          <a:xfrm>
            <a:off x="170822" y="6757072"/>
            <a:ext cx="14349046" cy="889724"/>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Many Problems at many places in manual process</a:t>
            </a:r>
          </a:p>
        </p:txBody>
      </p:sp>
    </p:spTree>
    <p:extLst>
      <p:ext uri="{BB962C8B-B14F-4D97-AF65-F5344CB8AC3E}">
        <p14:creationId xmlns:p14="http://schemas.microsoft.com/office/powerpoint/2010/main" val="2188362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down)">
                                      <p:cBhvr>
                                        <p:cTn id="7" dur="500"/>
                                        <p:tgtEl>
                                          <p:spTgt spid="28"/>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wipe(down)">
                                      <p:cBhvr>
                                        <p:cTn id="10" dur="500"/>
                                        <p:tgtEl>
                                          <p:spTgt spid="29"/>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animEffect transition="in" filter="wipe(down)">
                                      <p:cBhvr>
                                        <p:cTn id="13" dur="500"/>
                                        <p:tgtEl>
                                          <p:spTgt spid="30"/>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31"/>
                                        </p:tgtEl>
                                        <p:attrNameLst>
                                          <p:attrName>style.visibility</p:attrName>
                                        </p:attrNameLst>
                                      </p:cBhvr>
                                      <p:to>
                                        <p:strVal val="visible"/>
                                      </p:to>
                                    </p:set>
                                    <p:animEffect transition="in" filter="wipe(down)">
                                      <p:cBhvr>
                                        <p:cTn id="16" dur="500"/>
                                        <p:tgtEl>
                                          <p:spTgt spid="31"/>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wipe(down)">
                                      <p:cBhvr>
                                        <p:cTn id="19" dur="500"/>
                                        <p:tgtEl>
                                          <p:spTgt spid="32"/>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grpId="0" nodeType="clickEffect">
                                  <p:stCondLst>
                                    <p:cond delay="0"/>
                                  </p:stCondLst>
                                  <p:childTnLst>
                                    <p:set>
                                      <p:cBhvr>
                                        <p:cTn id="23" dur="1" fill="hold">
                                          <p:stCondLst>
                                            <p:cond delay="0"/>
                                          </p:stCondLst>
                                        </p:cTn>
                                        <p:tgtEl>
                                          <p:spTgt spid="33"/>
                                        </p:tgtEl>
                                        <p:attrNameLst>
                                          <p:attrName>style.visibility</p:attrName>
                                        </p:attrNameLst>
                                      </p:cBhvr>
                                      <p:to>
                                        <p:strVal val="visible"/>
                                      </p:to>
                                    </p:set>
                                    <p:animEffect transition="in" filter="wipe(down)">
                                      <p:cBhvr>
                                        <p:cTn id="24"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30" grpId="0" animBg="1"/>
      <p:bldP spid="31" grpId="0" animBg="1"/>
      <p:bldP spid="32" grpId="0" animBg="1"/>
      <p:bldP spid="33"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D5EDC55E-4A24-1347-97B2-E2BBD29426D6}"/>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4" name="Title 3">
            <a:extLst>
              <a:ext uri="{FF2B5EF4-FFF2-40B4-BE49-F238E27FC236}">
                <a16:creationId xmlns:a16="http://schemas.microsoft.com/office/drawing/2014/main" xmlns="" id="{26CFDAF5-4599-BE4E-B792-37B1B6816B75}"/>
              </a:ext>
            </a:extLst>
          </p:cNvPr>
          <p:cNvSpPr>
            <a:spLocks noGrp="1"/>
          </p:cNvSpPr>
          <p:nvPr>
            <p:ph type="title"/>
          </p:nvPr>
        </p:nvSpPr>
        <p:spPr/>
        <p:txBody>
          <a:bodyPr/>
          <a:lstStyle/>
          <a:p>
            <a:r>
              <a:rPr lang="en-US" dirty="0"/>
              <a:t>Importance of Dependency Lock File</a:t>
            </a:r>
          </a:p>
        </p:txBody>
      </p:sp>
      <p:sp>
        <p:nvSpPr>
          <p:cNvPr id="6" name="Rectangle 5">
            <a:extLst>
              <a:ext uri="{FF2B5EF4-FFF2-40B4-BE49-F238E27FC236}">
                <a16:creationId xmlns:a16="http://schemas.microsoft.com/office/drawing/2014/main" xmlns="" id="{1297EF57-665B-ED4C-BD3D-966834B16837}"/>
              </a:ext>
            </a:extLst>
          </p:cNvPr>
          <p:cNvSpPr/>
          <p:nvPr/>
        </p:nvSpPr>
        <p:spPr>
          <a:xfrm>
            <a:off x="418267" y="1966029"/>
            <a:ext cx="14027728" cy="955964"/>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If Terraform </a:t>
            </a:r>
            <a:r>
              <a:rPr lang="en-US" dirty="0">
                <a:solidFill>
                  <a:srgbClr val="FFFF00"/>
                </a:solidFill>
              </a:rPr>
              <a:t>did not find </a:t>
            </a:r>
            <a:r>
              <a:rPr lang="en-US" dirty="0"/>
              <a:t>a lock file, it would download the </a:t>
            </a:r>
            <a:r>
              <a:rPr lang="en-US" dirty="0">
                <a:solidFill>
                  <a:srgbClr val="FFFF00"/>
                </a:solidFill>
              </a:rPr>
              <a:t>latest versions </a:t>
            </a:r>
            <a:r>
              <a:rPr lang="en-US" dirty="0"/>
              <a:t>of the providers that fulfill the </a:t>
            </a:r>
            <a:r>
              <a:rPr lang="en-US" dirty="0">
                <a:solidFill>
                  <a:srgbClr val="FFFF00"/>
                </a:solidFill>
              </a:rPr>
              <a:t>version constraints</a:t>
            </a:r>
            <a:r>
              <a:rPr lang="en-US" dirty="0"/>
              <a:t> you defined in the </a:t>
            </a:r>
            <a:r>
              <a:rPr lang="en-US" dirty="0" err="1">
                <a:solidFill>
                  <a:srgbClr val="FFFF00"/>
                </a:solidFill>
              </a:rPr>
              <a:t>required_providers</a:t>
            </a:r>
            <a:r>
              <a:rPr lang="en-US" dirty="0">
                <a:solidFill>
                  <a:srgbClr val="FFFF00"/>
                </a:solidFill>
              </a:rPr>
              <a:t> </a:t>
            </a:r>
            <a:r>
              <a:rPr lang="en-US" dirty="0"/>
              <a:t>block inside Terraform Settings Block. </a:t>
            </a:r>
          </a:p>
        </p:txBody>
      </p:sp>
      <p:sp>
        <p:nvSpPr>
          <p:cNvPr id="7" name="Rectangle 6">
            <a:extLst>
              <a:ext uri="{FF2B5EF4-FFF2-40B4-BE49-F238E27FC236}">
                <a16:creationId xmlns:a16="http://schemas.microsoft.com/office/drawing/2014/main" xmlns="" id="{2F74C993-D5B8-994E-8201-68D3E669A4C1}"/>
              </a:ext>
            </a:extLst>
          </p:cNvPr>
          <p:cNvSpPr/>
          <p:nvPr/>
        </p:nvSpPr>
        <p:spPr>
          <a:xfrm>
            <a:off x="418267" y="3095175"/>
            <a:ext cx="14027728" cy="955964"/>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If we have lock file, the lock file causes Terraform to </a:t>
            </a:r>
            <a:r>
              <a:rPr lang="en-US" dirty="0">
                <a:solidFill>
                  <a:srgbClr val="FFFF00"/>
                </a:solidFill>
              </a:rPr>
              <a:t>always install the same provider version</a:t>
            </a:r>
            <a:r>
              <a:rPr lang="en-US" dirty="0"/>
              <a:t>, ensuring that runs </a:t>
            </a:r>
            <a:r>
              <a:rPr lang="en-US" dirty="0">
                <a:solidFill>
                  <a:srgbClr val="FFFF00"/>
                </a:solidFill>
              </a:rPr>
              <a:t>across</a:t>
            </a:r>
            <a:r>
              <a:rPr lang="en-US" dirty="0"/>
              <a:t> your team or remote sessions will be </a:t>
            </a:r>
            <a:r>
              <a:rPr lang="en-US" dirty="0">
                <a:solidFill>
                  <a:srgbClr val="FFFF00"/>
                </a:solidFill>
              </a:rPr>
              <a:t>consistent</a:t>
            </a:r>
            <a:r>
              <a:rPr lang="en-US" dirty="0"/>
              <a:t>.</a:t>
            </a:r>
          </a:p>
        </p:txBody>
      </p:sp>
    </p:spTree>
    <p:extLst>
      <p:ext uri="{BB962C8B-B14F-4D97-AF65-F5344CB8AC3E}">
        <p14:creationId xmlns:p14="http://schemas.microsoft.com/office/powerpoint/2010/main" val="562276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down)">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A0A0BD00-D8DC-45C9-9C82-0E8430B96A5E}"/>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8" name="Content Placeholder 2">
            <a:extLst>
              <a:ext uri="{FF2B5EF4-FFF2-40B4-BE49-F238E27FC236}">
                <a16:creationId xmlns:a16="http://schemas.microsoft.com/office/drawing/2014/main" xmlns="" id="{09329F3B-B988-4BA0-9BEA-4847C35EA442}"/>
              </a:ext>
            </a:extLst>
          </p:cNvPr>
          <p:cNvSpPr>
            <a:spLocks noGrp="1"/>
          </p:cNvSpPr>
          <p:nvPr>
            <p:ph idx="1"/>
          </p:nvPr>
        </p:nvSpPr>
        <p:spPr>
          <a:xfrm>
            <a:off x="592282" y="2659423"/>
            <a:ext cx="8489371" cy="2321286"/>
          </a:xfrm>
        </p:spPr>
        <p:txBody>
          <a:bodyPr>
            <a:noAutofit/>
          </a:bodyPr>
          <a:lstStyle/>
          <a:p>
            <a:pPr marL="0" indent="0" algn="ctr">
              <a:buNone/>
            </a:pPr>
            <a:r>
              <a:rPr lang="en-US" sz="7000" b="1" dirty="0">
                <a:solidFill>
                  <a:schemeClr val="accent6">
                    <a:lumMod val="75000"/>
                  </a:schemeClr>
                </a:solidFill>
              </a:rPr>
              <a:t>Terraform</a:t>
            </a:r>
          </a:p>
          <a:p>
            <a:pPr marL="0" indent="0" algn="ctr">
              <a:buNone/>
            </a:pPr>
            <a:r>
              <a:rPr lang="en-US" sz="7000" b="1" dirty="0">
                <a:solidFill>
                  <a:srgbClr val="00B050"/>
                </a:solidFill>
              </a:rPr>
              <a:t>Resources</a:t>
            </a:r>
          </a:p>
          <a:p>
            <a:pPr marL="0" indent="0" algn="ctr">
              <a:buNone/>
            </a:pPr>
            <a:r>
              <a:rPr lang="en-US" sz="7000" b="1" dirty="0">
                <a:solidFill>
                  <a:srgbClr val="00B050"/>
                </a:solidFill>
              </a:rPr>
              <a:t>Introduction</a:t>
            </a:r>
            <a:endParaRPr lang="en-US" sz="7000" b="1" dirty="0">
              <a:solidFill>
                <a:srgbClr val="0070C0"/>
              </a:solidFill>
            </a:endParaRPr>
          </a:p>
        </p:txBody>
      </p:sp>
      <p:pic>
        <p:nvPicPr>
          <p:cNvPr id="3" name="Picture 2" descr="HashiCorp Terraform">
            <a:extLst>
              <a:ext uri="{FF2B5EF4-FFF2-40B4-BE49-F238E27FC236}">
                <a16:creationId xmlns:a16="http://schemas.microsoft.com/office/drawing/2014/main" xmlns=""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67353" y="1503218"/>
            <a:ext cx="4918363" cy="4918363"/>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xmlns=""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xmlns=""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xmlns=""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78230128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9E74CC6D-5AEF-FA4B-9F10-2C203F61B0C1}"/>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5" name="Oval 4">
            <a:extLst>
              <a:ext uri="{FF2B5EF4-FFF2-40B4-BE49-F238E27FC236}">
                <a16:creationId xmlns:a16="http://schemas.microsoft.com/office/drawing/2014/main" xmlns="" id="{A1284748-3B93-9947-874F-5168DBE9647E}"/>
              </a:ext>
            </a:extLst>
          </p:cNvPr>
          <p:cNvSpPr/>
          <p:nvPr/>
        </p:nvSpPr>
        <p:spPr>
          <a:xfrm>
            <a:off x="5807947" y="2713054"/>
            <a:ext cx="3155182" cy="2170444"/>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800" dirty="0"/>
              <a:t>Terraform</a:t>
            </a:r>
          </a:p>
          <a:p>
            <a:pPr algn="ctr"/>
            <a:r>
              <a:rPr lang="en-US" sz="3800" dirty="0"/>
              <a:t>Resources</a:t>
            </a:r>
          </a:p>
        </p:txBody>
      </p:sp>
      <p:sp>
        <p:nvSpPr>
          <p:cNvPr id="6" name="Oval 5">
            <a:extLst>
              <a:ext uri="{FF2B5EF4-FFF2-40B4-BE49-F238E27FC236}">
                <a16:creationId xmlns:a16="http://schemas.microsoft.com/office/drawing/2014/main" xmlns="" id="{27D8B0ED-110C-1544-A761-666CB739921A}"/>
              </a:ext>
            </a:extLst>
          </p:cNvPr>
          <p:cNvSpPr/>
          <p:nvPr/>
        </p:nvSpPr>
        <p:spPr>
          <a:xfrm>
            <a:off x="313175" y="473947"/>
            <a:ext cx="3985847" cy="1455337"/>
          </a:xfrm>
          <a:prstGeom prst="ellipse">
            <a:avLst/>
          </a:prstGeom>
          <a:solidFill>
            <a:srgbClr val="246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Terraform</a:t>
            </a:r>
          </a:p>
          <a:p>
            <a:pPr algn="ctr"/>
            <a:r>
              <a:rPr lang="en-US" sz="2600" dirty="0">
                <a:solidFill>
                  <a:srgbClr val="FFFF00"/>
                </a:solidFill>
              </a:rPr>
              <a:t>Language Basics</a:t>
            </a:r>
          </a:p>
        </p:txBody>
      </p:sp>
      <p:sp>
        <p:nvSpPr>
          <p:cNvPr id="7" name="Oval 6">
            <a:extLst>
              <a:ext uri="{FF2B5EF4-FFF2-40B4-BE49-F238E27FC236}">
                <a16:creationId xmlns:a16="http://schemas.microsoft.com/office/drawing/2014/main" xmlns="" id="{7277F48F-4173-494C-AA4A-941C458C4252}"/>
              </a:ext>
            </a:extLst>
          </p:cNvPr>
          <p:cNvSpPr/>
          <p:nvPr/>
        </p:nvSpPr>
        <p:spPr>
          <a:xfrm>
            <a:off x="313175" y="2234083"/>
            <a:ext cx="3985847" cy="1455337"/>
          </a:xfrm>
          <a:prstGeom prst="ellipse">
            <a:avLst/>
          </a:prstGeom>
          <a:solidFill>
            <a:srgbClr val="246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Terraform</a:t>
            </a:r>
          </a:p>
          <a:p>
            <a:pPr algn="ctr"/>
            <a:r>
              <a:rPr lang="en-US" sz="2600" dirty="0">
                <a:solidFill>
                  <a:srgbClr val="FFFF00"/>
                </a:solidFill>
              </a:rPr>
              <a:t>Resource Syntax</a:t>
            </a:r>
          </a:p>
        </p:txBody>
      </p:sp>
      <p:sp>
        <p:nvSpPr>
          <p:cNvPr id="8" name="Oval 7">
            <a:extLst>
              <a:ext uri="{FF2B5EF4-FFF2-40B4-BE49-F238E27FC236}">
                <a16:creationId xmlns:a16="http://schemas.microsoft.com/office/drawing/2014/main" xmlns="" id="{3804E795-1BC9-D149-B863-92440C518969}"/>
              </a:ext>
            </a:extLst>
          </p:cNvPr>
          <p:cNvSpPr/>
          <p:nvPr/>
        </p:nvSpPr>
        <p:spPr>
          <a:xfrm>
            <a:off x="313175" y="3986997"/>
            <a:ext cx="3985847" cy="1455337"/>
          </a:xfrm>
          <a:prstGeom prst="ellipse">
            <a:avLst/>
          </a:prstGeom>
          <a:solidFill>
            <a:srgbClr val="246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Terraform</a:t>
            </a:r>
          </a:p>
          <a:p>
            <a:pPr algn="ctr"/>
            <a:r>
              <a:rPr lang="en-US" sz="2600" dirty="0">
                <a:solidFill>
                  <a:srgbClr val="FFFF00"/>
                </a:solidFill>
              </a:rPr>
              <a:t>Resource Behavior</a:t>
            </a:r>
          </a:p>
        </p:txBody>
      </p:sp>
      <p:sp>
        <p:nvSpPr>
          <p:cNvPr id="9" name="Oval 8">
            <a:extLst>
              <a:ext uri="{FF2B5EF4-FFF2-40B4-BE49-F238E27FC236}">
                <a16:creationId xmlns:a16="http://schemas.microsoft.com/office/drawing/2014/main" xmlns="" id="{03FFB122-68F2-AB47-9827-73E190767299}"/>
              </a:ext>
            </a:extLst>
          </p:cNvPr>
          <p:cNvSpPr/>
          <p:nvPr/>
        </p:nvSpPr>
        <p:spPr>
          <a:xfrm>
            <a:off x="313175" y="5817996"/>
            <a:ext cx="3985847" cy="1455337"/>
          </a:xfrm>
          <a:prstGeom prst="ellipse">
            <a:avLst/>
          </a:prstGeom>
          <a:solidFill>
            <a:srgbClr val="246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Terraform</a:t>
            </a:r>
          </a:p>
          <a:p>
            <a:pPr algn="ctr"/>
            <a:r>
              <a:rPr lang="en-US" sz="2600" dirty="0">
                <a:solidFill>
                  <a:srgbClr val="FFFF00"/>
                </a:solidFill>
              </a:rPr>
              <a:t>State</a:t>
            </a:r>
          </a:p>
        </p:txBody>
      </p:sp>
      <p:sp>
        <p:nvSpPr>
          <p:cNvPr id="15" name="Oval 14">
            <a:extLst>
              <a:ext uri="{FF2B5EF4-FFF2-40B4-BE49-F238E27FC236}">
                <a16:creationId xmlns:a16="http://schemas.microsoft.com/office/drawing/2014/main" xmlns="" id="{90FB3206-7759-1C4A-BF46-442BABE47006}"/>
              </a:ext>
            </a:extLst>
          </p:cNvPr>
          <p:cNvSpPr/>
          <p:nvPr/>
        </p:nvSpPr>
        <p:spPr>
          <a:xfrm>
            <a:off x="10373247" y="473947"/>
            <a:ext cx="3985847" cy="1455337"/>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Resource</a:t>
            </a:r>
          </a:p>
          <a:p>
            <a:pPr algn="ctr"/>
            <a:r>
              <a:rPr lang="en-US" sz="2600" dirty="0"/>
              <a:t>Meta-Argument</a:t>
            </a:r>
          </a:p>
          <a:p>
            <a:pPr algn="ctr"/>
            <a:r>
              <a:rPr lang="en-US" sz="2600" dirty="0">
                <a:solidFill>
                  <a:srgbClr val="FFFF00"/>
                </a:solidFill>
              </a:rPr>
              <a:t>count</a:t>
            </a:r>
          </a:p>
        </p:txBody>
      </p:sp>
      <p:sp>
        <p:nvSpPr>
          <p:cNvPr id="16" name="Oval 15">
            <a:extLst>
              <a:ext uri="{FF2B5EF4-FFF2-40B4-BE49-F238E27FC236}">
                <a16:creationId xmlns:a16="http://schemas.microsoft.com/office/drawing/2014/main" xmlns="" id="{A8E3194F-558C-A441-BDED-78F58D29DFA2}"/>
              </a:ext>
            </a:extLst>
          </p:cNvPr>
          <p:cNvSpPr/>
          <p:nvPr/>
        </p:nvSpPr>
        <p:spPr>
          <a:xfrm>
            <a:off x="10373247" y="2234083"/>
            <a:ext cx="3985847" cy="1455337"/>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Resource</a:t>
            </a:r>
          </a:p>
          <a:p>
            <a:pPr algn="ctr"/>
            <a:r>
              <a:rPr lang="en-US" sz="2600" dirty="0"/>
              <a:t>Meta-Argument</a:t>
            </a:r>
          </a:p>
          <a:p>
            <a:pPr algn="ctr"/>
            <a:r>
              <a:rPr lang="en-US" sz="2600" dirty="0" err="1">
                <a:solidFill>
                  <a:srgbClr val="FFFF00"/>
                </a:solidFill>
              </a:rPr>
              <a:t>depends_on</a:t>
            </a:r>
            <a:endParaRPr lang="en-US" sz="2600" dirty="0">
              <a:solidFill>
                <a:srgbClr val="FFFF00"/>
              </a:solidFill>
            </a:endParaRPr>
          </a:p>
        </p:txBody>
      </p:sp>
      <p:sp>
        <p:nvSpPr>
          <p:cNvPr id="17" name="Oval 16">
            <a:extLst>
              <a:ext uri="{FF2B5EF4-FFF2-40B4-BE49-F238E27FC236}">
                <a16:creationId xmlns:a16="http://schemas.microsoft.com/office/drawing/2014/main" xmlns="" id="{EF7DD6D5-AAFC-5F4B-8DD1-733032907B0D}"/>
              </a:ext>
            </a:extLst>
          </p:cNvPr>
          <p:cNvSpPr/>
          <p:nvPr/>
        </p:nvSpPr>
        <p:spPr>
          <a:xfrm>
            <a:off x="10373247" y="3986997"/>
            <a:ext cx="3985847" cy="1455337"/>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Resource </a:t>
            </a:r>
          </a:p>
          <a:p>
            <a:pPr algn="ctr"/>
            <a:r>
              <a:rPr lang="en-US" sz="2600" dirty="0"/>
              <a:t>Meta-Argument</a:t>
            </a:r>
          </a:p>
          <a:p>
            <a:pPr algn="ctr"/>
            <a:r>
              <a:rPr lang="en-US" sz="2600" dirty="0" err="1">
                <a:solidFill>
                  <a:srgbClr val="FFFF00"/>
                </a:solidFill>
              </a:rPr>
              <a:t>for_each</a:t>
            </a:r>
            <a:endParaRPr lang="en-US" sz="2600" dirty="0">
              <a:solidFill>
                <a:srgbClr val="FFFF00"/>
              </a:solidFill>
            </a:endParaRPr>
          </a:p>
        </p:txBody>
      </p:sp>
      <p:sp>
        <p:nvSpPr>
          <p:cNvPr id="18" name="Oval 17">
            <a:extLst>
              <a:ext uri="{FF2B5EF4-FFF2-40B4-BE49-F238E27FC236}">
                <a16:creationId xmlns:a16="http://schemas.microsoft.com/office/drawing/2014/main" xmlns="" id="{28DB20B8-1330-9446-BB1E-40947481045A}"/>
              </a:ext>
            </a:extLst>
          </p:cNvPr>
          <p:cNvSpPr/>
          <p:nvPr/>
        </p:nvSpPr>
        <p:spPr>
          <a:xfrm>
            <a:off x="10373247" y="5817996"/>
            <a:ext cx="3985847" cy="1455337"/>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Resource </a:t>
            </a:r>
          </a:p>
          <a:p>
            <a:pPr algn="ctr"/>
            <a:r>
              <a:rPr lang="en-US" sz="2600" dirty="0"/>
              <a:t>Meta-Argument</a:t>
            </a:r>
          </a:p>
          <a:p>
            <a:pPr algn="ctr"/>
            <a:r>
              <a:rPr lang="en-US" sz="2600" dirty="0">
                <a:solidFill>
                  <a:srgbClr val="FFFF00"/>
                </a:solidFill>
              </a:rPr>
              <a:t>lifecycle</a:t>
            </a:r>
          </a:p>
        </p:txBody>
      </p:sp>
    </p:spTree>
    <p:extLst>
      <p:ext uri="{BB962C8B-B14F-4D97-AF65-F5344CB8AC3E}">
        <p14:creationId xmlns:p14="http://schemas.microsoft.com/office/powerpoint/2010/main" val="4167649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down)">
                                      <p:cBhvr>
                                        <p:cTn id="17" dur="500"/>
                                        <p:tgtEl>
                                          <p:spTgt spid="7"/>
                                        </p:tgtEl>
                                      </p:cBhvr>
                                    </p:animEffect>
                                  </p:childTnLst>
                                </p:cTn>
                              </p:par>
                              <p:par>
                                <p:cTn id="18" presetID="22" presetClass="entr" presetSubtype="4" fill="hold" grpId="0" nodeType="with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wipe(down)">
                                      <p:cBhvr>
                                        <p:cTn id="20" dur="500"/>
                                        <p:tgtEl>
                                          <p:spTgt spid="8"/>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wipe(down)">
                                      <p:cBhvr>
                                        <p:cTn id="25" dur="500"/>
                                        <p:tgtEl>
                                          <p:spTgt spid="9"/>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grpId="0" nodeType="click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wipe(down)">
                                      <p:cBhvr>
                                        <p:cTn id="30" dur="500"/>
                                        <p:tgtEl>
                                          <p:spTgt spid="15"/>
                                        </p:tgtEl>
                                      </p:cBhvr>
                                    </p:animEffect>
                                  </p:childTnLst>
                                </p:cTn>
                              </p:par>
                              <p:par>
                                <p:cTn id="31" presetID="22" presetClass="entr" presetSubtype="4"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wipe(down)">
                                      <p:cBhvr>
                                        <p:cTn id="33" dur="500"/>
                                        <p:tgtEl>
                                          <p:spTgt spid="16"/>
                                        </p:tgtEl>
                                      </p:cBhvr>
                                    </p:animEffect>
                                  </p:childTnLst>
                                </p:cTn>
                              </p:par>
                              <p:par>
                                <p:cTn id="34" presetID="22" presetClass="entr" presetSubtype="4" fill="hold" grpId="0" nodeType="withEffect">
                                  <p:stCondLst>
                                    <p:cond delay="0"/>
                                  </p:stCondLst>
                                  <p:childTnLst>
                                    <p:set>
                                      <p:cBhvr>
                                        <p:cTn id="35" dur="1" fill="hold">
                                          <p:stCondLst>
                                            <p:cond delay="0"/>
                                          </p:stCondLst>
                                        </p:cTn>
                                        <p:tgtEl>
                                          <p:spTgt spid="17"/>
                                        </p:tgtEl>
                                        <p:attrNameLst>
                                          <p:attrName>style.visibility</p:attrName>
                                        </p:attrNameLst>
                                      </p:cBhvr>
                                      <p:to>
                                        <p:strVal val="visible"/>
                                      </p:to>
                                    </p:set>
                                    <p:animEffect transition="in" filter="wipe(down)">
                                      <p:cBhvr>
                                        <p:cTn id="36" dur="500"/>
                                        <p:tgtEl>
                                          <p:spTgt spid="17"/>
                                        </p:tgtEl>
                                      </p:cBhvr>
                                    </p:animEffect>
                                  </p:childTnLst>
                                </p:cTn>
                              </p:par>
                              <p:par>
                                <p:cTn id="37" presetID="22" presetClass="entr" presetSubtype="4" fill="hold" grpId="0" nodeType="withEffect">
                                  <p:stCondLst>
                                    <p:cond delay="0"/>
                                  </p:stCondLst>
                                  <p:childTnLst>
                                    <p:set>
                                      <p:cBhvr>
                                        <p:cTn id="38" dur="1" fill="hold">
                                          <p:stCondLst>
                                            <p:cond delay="0"/>
                                          </p:stCondLst>
                                        </p:cTn>
                                        <p:tgtEl>
                                          <p:spTgt spid="18"/>
                                        </p:tgtEl>
                                        <p:attrNameLst>
                                          <p:attrName>style.visibility</p:attrName>
                                        </p:attrNameLst>
                                      </p:cBhvr>
                                      <p:to>
                                        <p:strVal val="visible"/>
                                      </p:to>
                                    </p:set>
                                    <p:animEffect transition="in" filter="wipe(down)">
                                      <p:cBhvr>
                                        <p:cTn id="39"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5" grpId="0" animBg="1"/>
      <p:bldP spid="16" grpId="0" animBg="1"/>
      <p:bldP spid="17" grpId="0" animBg="1"/>
      <p:bldP spid="18"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A0A0BD00-D8DC-45C9-9C82-0E8430B96A5E}"/>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8" name="Content Placeholder 2">
            <a:extLst>
              <a:ext uri="{FF2B5EF4-FFF2-40B4-BE49-F238E27FC236}">
                <a16:creationId xmlns:a16="http://schemas.microsoft.com/office/drawing/2014/main" xmlns="" id="{09329F3B-B988-4BA0-9BEA-4847C35EA442}"/>
              </a:ext>
            </a:extLst>
          </p:cNvPr>
          <p:cNvSpPr>
            <a:spLocks noGrp="1"/>
          </p:cNvSpPr>
          <p:nvPr>
            <p:ph idx="1"/>
          </p:nvPr>
        </p:nvSpPr>
        <p:spPr>
          <a:xfrm>
            <a:off x="592282" y="2659423"/>
            <a:ext cx="8489371" cy="2321286"/>
          </a:xfrm>
        </p:spPr>
        <p:txBody>
          <a:bodyPr>
            <a:noAutofit/>
          </a:bodyPr>
          <a:lstStyle/>
          <a:p>
            <a:pPr marL="0" indent="0" algn="ctr">
              <a:buNone/>
            </a:pPr>
            <a:r>
              <a:rPr lang="en-US" sz="7000" b="1" dirty="0">
                <a:solidFill>
                  <a:schemeClr val="accent6">
                    <a:lumMod val="75000"/>
                  </a:schemeClr>
                </a:solidFill>
              </a:rPr>
              <a:t>Terraform</a:t>
            </a:r>
          </a:p>
          <a:p>
            <a:pPr marL="0" indent="0" algn="ctr">
              <a:buNone/>
            </a:pPr>
            <a:r>
              <a:rPr lang="en-US" sz="7000" b="1" dirty="0">
                <a:solidFill>
                  <a:srgbClr val="00B050"/>
                </a:solidFill>
              </a:rPr>
              <a:t>Resource Syntax</a:t>
            </a:r>
            <a:endParaRPr lang="en-US" sz="7000" b="1" dirty="0">
              <a:solidFill>
                <a:srgbClr val="0070C0"/>
              </a:solidFill>
            </a:endParaRPr>
          </a:p>
        </p:txBody>
      </p:sp>
      <p:pic>
        <p:nvPicPr>
          <p:cNvPr id="3" name="Picture 2" descr="HashiCorp Terraform">
            <a:extLst>
              <a:ext uri="{FF2B5EF4-FFF2-40B4-BE49-F238E27FC236}">
                <a16:creationId xmlns:a16="http://schemas.microsoft.com/office/drawing/2014/main" xmlns=""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67353" y="1503218"/>
            <a:ext cx="4918363" cy="4918363"/>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xmlns=""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xmlns=""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xmlns=""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03755847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C5A3A74A-A06B-9D4B-940A-0AA074A0D9F0}"/>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4" name="Title 3">
            <a:extLst>
              <a:ext uri="{FF2B5EF4-FFF2-40B4-BE49-F238E27FC236}">
                <a16:creationId xmlns:a16="http://schemas.microsoft.com/office/drawing/2014/main" xmlns="" id="{DFD65C79-7671-814D-A232-105A3CB7DF5A}"/>
              </a:ext>
            </a:extLst>
          </p:cNvPr>
          <p:cNvSpPr>
            <a:spLocks noGrp="1"/>
          </p:cNvSpPr>
          <p:nvPr>
            <p:ph type="title"/>
          </p:nvPr>
        </p:nvSpPr>
        <p:spPr>
          <a:xfrm>
            <a:off x="1005840" y="-106033"/>
            <a:ext cx="12618720" cy="1188851"/>
          </a:xfrm>
        </p:spPr>
        <p:txBody>
          <a:bodyPr>
            <a:normAutofit fontScale="90000"/>
          </a:bodyPr>
          <a:lstStyle/>
          <a:p>
            <a:r>
              <a:rPr lang="en-US" dirty="0"/>
              <a:t>Terraform Language Basics – </a:t>
            </a:r>
            <a:r>
              <a:rPr lang="en-US" dirty="0">
                <a:solidFill>
                  <a:srgbClr val="7030A0"/>
                </a:solidFill>
              </a:rPr>
              <a:t>Configuration Syntax</a:t>
            </a:r>
            <a:endParaRPr lang="en-US" dirty="0"/>
          </a:p>
        </p:txBody>
      </p:sp>
      <p:sp>
        <p:nvSpPr>
          <p:cNvPr id="7" name="Rectangle 6">
            <a:extLst>
              <a:ext uri="{FF2B5EF4-FFF2-40B4-BE49-F238E27FC236}">
                <a16:creationId xmlns:a16="http://schemas.microsoft.com/office/drawing/2014/main" xmlns="" id="{4CBBC29B-DB2E-4448-B170-693A30B7CC64}"/>
              </a:ext>
            </a:extLst>
          </p:cNvPr>
          <p:cNvSpPr/>
          <p:nvPr/>
        </p:nvSpPr>
        <p:spPr>
          <a:xfrm>
            <a:off x="348089" y="4523514"/>
            <a:ext cx="1963883" cy="529937"/>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Block Type</a:t>
            </a:r>
          </a:p>
        </p:txBody>
      </p:sp>
      <p:sp>
        <p:nvSpPr>
          <p:cNvPr id="10" name="Rectangle 9">
            <a:extLst>
              <a:ext uri="{FF2B5EF4-FFF2-40B4-BE49-F238E27FC236}">
                <a16:creationId xmlns:a16="http://schemas.microsoft.com/office/drawing/2014/main" xmlns="" id="{012CED80-C7D6-FE4F-8734-12079E13F279}"/>
              </a:ext>
            </a:extLst>
          </p:cNvPr>
          <p:cNvSpPr/>
          <p:nvPr/>
        </p:nvSpPr>
        <p:spPr>
          <a:xfrm>
            <a:off x="12214512" y="3758043"/>
            <a:ext cx="1963884" cy="529937"/>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Block Labels</a:t>
            </a:r>
          </a:p>
        </p:txBody>
      </p:sp>
      <p:sp>
        <p:nvSpPr>
          <p:cNvPr id="11" name="Rectangle 10">
            <a:extLst>
              <a:ext uri="{FF2B5EF4-FFF2-40B4-BE49-F238E27FC236}">
                <a16:creationId xmlns:a16="http://schemas.microsoft.com/office/drawing/2014/main" xmlns="" id="{9805803E-2383-5049-A7B4-C4A332DB9F28}"/>
              </a:ext>
            </a:extLst>
          </p:cNvPr>
          <p:cNvSpPr/>
          <p:nvPr/>
        </p:nvSpPr>
        <p:spPr>
          <a:xfrm>
            <a:off x="7747576" y="6426362"/>
            <a:ext cx="1963884" cy="529937"/>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Arguments</a:t>
            </a:r>
          </a:p>
        </p:txBody>
      </p:sp>
      <p:sp>
        <p:nvSpPr>
          <p:cNvPr id="21" name="Rectangle 20">
            <a:extLst>
              <a:ext uri="{FF2B5EF4-FFF2-40B4-BE49-F238E27FC236}">
                <a16:creationId xmlns:a16="http://schemas.microsoft.com/office/drawing/2014/main" xmlns="" id="{AAD3738B-2023-0C43-ADA2-6B9C6B72AA8B}"/>
              </a:ext>
            </a:extLst>
          </p:cNvPr>
          <p:cNvSpPr/>
          <p:nvPr/>
        </p:nvSpPr>
        <p:spPr>
          <a:xfrm>
            <a:off x="12214512" y="4569196"/>
            <a:ext cx="2249633" cy="281874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Based on Block Type block labels will be 1 or 2</a:t>
            </a:r>
          </a:p>
          <a:p>
            <a:r>
              <a:rPr lang="en-US" b="1" dirty="0"/>
              <a:t>Example: </a:t>
            </a:r>
            <a:r>
              <a:rPr lang="en-US" dirty="0"/>
              <a:t>Resource – 2 labels</a:t>
            </a:r>
          </a:p>
          <a:p>
            <a:r>
              <a:rPr lang="en-US" dirty="0"/>
              <a:t>Variables – 1 label</a:t>
            </a:r>
          </a:p>
        </p:txBody>
      </p:sp>
      <p:sp>
        <p:nvSpPr>
          <p:cNvPr id="22" name="Rectangle 21">
            <a:extLst>
              <a:ext uri="{FF2B5EF4-FFF2-40B4-BE49-F238E27FC236}">
                <a16:creationId xmlns:a16="http://schemas.microsoft.com/office/drawing/2014/main" xmlns="" id="{F315B4F7-6163-C349-89ED-F2C246E4E792}"/>
              </a:ext>
            </a:extLst>
          </p:cNvPr>
          <p:cNvSpPr/>
          <p:nvPr/>
        </p:nvSpPr>
        <p:spPr>
          <a:xfrm>
            <a:off x="348088" y="5204532"/>
            <a:ext cx="1963883" cy="1061192"/>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Top Level &amp; Block inside Blocks</a:t>
            </a:r>
          </a:p>
        </p:txBody>
      </p:sp>
      <p:sp>
        <p:nvSpPr>
          <p:cNvPr id="23" name="Rectangle 22">
            <a:extLst>
              <a:ext uri="{FF2B5EF4-FFF2-40B4-BE49-F238E27FC236}">
                <a16:creationId xmlns:a16="http://schemas.microsoft.com/office/drawing/2014/main" xmlns="" id="{DE66D795-6D4C-F541-8D30-37DECE0837B6}"/>
              </a:ext>
            </a:extLst>
          </p:cNvPr>
          <p:cNvSpPr/>
          <p:nvPr/>
        </p:nvSpPr>
        <p:spPr>
          <a:xfrm>
            <a:off x="327298" y="6346824"/>
            <a:ext cx="4610462" cy="56111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Top Level Blocks: </a:t>
            </a:r>
            <a:r>
              <a:rPr lang="en-US" dirty="0"/>
              <a:t>resource, provider</a:t>
            </a:r>
          </a:p>
        </p:txBody>
      </p:sp>
      <p:sp>
        <p:nvSpPr>
          <p:cNvPr id="24" name="Rectangle 23">
            <a:extLst>
              <a:ext uri="{FF2B5EF4-FFF2-40B4-BE49-F238E27FC236}">
                <a16:creationId xmlns:a16="http://schemas.microsoft.com/office/drawing/2014/main" xmlns="" id="{928F12F5-F84C-8842-89C2-24028F2D1E9C}"/>
              </a:ext>
            </a:extLst>
          </p:cNvPr>
          <p:cNvSpPr/>
          <p:nvPr/>
        </p:nvSpPr>
        <p:spPr>
          <a:xfrm>
            <a:off x="327298" y="6984566"/>
            <a:ext cx="4610462" cy="56111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Block Inside Block: </a:t>
            </a:r>
            <a:r>
              <a:rPr lang="en-US" dirty="0"/>
              <a:t>provisioners, resource specific blocks like tags </a:t>
            </a:r>
          </a:p>
        </p:txBody>
      </p:sp>
      <p:pic>
        <p:nvPicPr>
          <p:cNvPr id="5" name="Picture 4">
            <a:extLst>
              <a:ext uri="{FF2B5EF4-FFF2-40B4-BE49-F238E27FC236}">
                <a16:creationId xmlns:a16="http://schemas.microsoft.com/office/drawing/2014/main" xmlns="" id="{F7162433-947B-E549-9593-106F34324C5B}"/>
              </a:ext>
            </a:extLst>
          </p:cNvPr>
          <p:cNvPicPr>
            <a:picLocks noChangeAspect="1"/>
          </p:cNvPicPr>
          <p:nvPr/>
        </p:nvPicPr>
        <p:blipFill>
          <a:blip r:embed="rId2"/>
          <a:stretch>
            <a:fillRect/>
          </a:stretch>
        </p:blipFill>
        <p:spPr>
          <a:xfrm>
            <a:off x="2677386" y="1497349"/>
            <a:ext cx="9171710" cy="4521387"/>
          </a:xfrm>
          <a:prstGeom prst="rect">
            <a:avLst/>
          </a:prstGeom>
        </p:spPr>
      </p:pic>
      <p:sp>
        <p:nvSpPr>
          <p:cNvPr id="9" name="Rectangle 8">
            <a:extLst>
              <a:ext uri="{FF2B5EF4-FFF2-40B4-BE49-F238E27FC236}">
                <a16:creationId xmlns:a16="http://schemas.microsoft.com/office/drawing/2014/main" xmlns="" id="{743569C2-0A54-8945-AC4C-809A211C667D}"/>
              </a:ext>
            </a:extLst>
          </p:cNvPr>
          <p:cNvSpPr/>
          <p:nvPr/>
        </p:nvSpPr>
        <p:spPr>
          <a:xfrm>
            <a:off x="2677387" y="4523514"/>
            <a:ext cx="1315880" cy="372577"/>
          </a:xfrm>
          <a:prstGeom prst="rect">
            <a:avLst/>
          </a:prstGeom>
          <a:noFill/>
          <a:ln w="444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xmlns="" id="{BFA7467F-30C3-1845-AB4C-AF5F44C29701}"/>
              </a:ext>
            </a:extLst>
          </p:cNvPr>
          <p:cNvSpPr/>
          <p:nvPr/>
        </p:nvSpPr>
        <p:spPr>
          <a:xfrm>
            <a:off x="4157084" y="4523256"/>
            <a:ext cx="4674400" cy="372577"/>
          </a:xfrm>
          <a:prstGeom prst="rect">
            <a:avLst/>
          </a:prstGeom>
          <a:noFill/>
          <a:ln w="444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xmlns="" id="{704099AC-2DBC-7143-889D-DE0800AACEF3}"/>
              </a:ext>
            </a:extLst>
          </p:cNvPr>
          <p:cNvSpPr/>
          <p:nvPr/>
        </p:nvSpPr>
        <p:spPr>
          <a:xfrm>
            <a:off x="2955246" y="4972465"/>
            <a:ext cx="4792330" cy="756641"/>
          </a:xfrm>
          <a:prstGeom prst="rect">
            <a:avLst/>
          </a:prstGeom>
          <a:noFill/>
          <a:ln w="444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Arrow Connector 16">
            <a:extLst>
              <a:ext uri="{FF2B5EF4-FFF2-40B4-BE49-F238E27FC236}">
                <a16:creationId xmlns:a16="http://schemas.microsoft.com/office/drawing/2014/main" xmlns="" id="{78024F91-981E-AB4B-A22B-120A270DFD9D}"/>
              </a:ext>
            </a:extLst>
          </p:cNvPr>
          <p:cNvCxnSpPr>
            <a:stCxn id="7" idx="3"/>
            <a:endCxn id="9" idx="1"/>
          </p:cNvCxnSpPr>
          <p:nvPr/>
        </p:nvCxnSpPr>
        <p:spPr>
          <a:xfrm flipV="1">
            <a:off x="2311972" y="4709803"/>
            <a:ext cx="365415" cy="78680"/>
          </a:xfrm>
          <a:prstGeom prst="straightConnector1">
            <a:avLst/>
          </a:prstGeom>
          <a:ln w="41275">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xmlns="" id="{9140E1CC-25D1-CB42-BDAA-560155C5144D}"/>
              </a:ext>
            </a:extLst>
          </p:cNvPr>
          <p:cNvCxnSpPr>
            <a:stCxn id="11" idx="0"/>
            <a:endCxn id="26" idx="3"/>
          </p:cNvCxnSpPr>
          <p:nvPr/>
        </p:nvCxnSpPr>
        <p:spPr>
          <a:xfrm flipH="1" flipV="1">
            <a:off x="7747576" y="5350786"/>
            <a:ext cx="981942" cy="1075576"/>
          </a:xfrm>
          <a:prstGeom prst="straightConnector1">
            <a:avLst/>
          </a:prstGeom>
          <a:ln w="41275">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xmlns="" id="{0F580C4E-9635-A84B-9C5F-0FC48435F3DE}"/>
              </a:ext>
            </a:extLst>
          </p:cNvPr>
          <p:cNvCxnSpPr>
            <a:stCxn id="10" idx="1"/>
            <a:endCxn id="25" idx="0"/>
          </p:cNvCxnSpPr>
          <p:nvPr/>
        </p:nvCxnSpPr>
        <p:spPr>
          <a:xfrm flipH="1">
            <a:off x="6494284" y="4023012"/>
            <a:ext cx="5720228" cy="500244"/>
          </a:xfrm>
          <a:prstGeom prst="straightConnector1">
            <a:avLst/>
          </a:prstGeom>
          <a:ln w="41275">
            <a:solidFill>
              <a:srgbClr val="FFC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4576324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C5A3A74A-A06B-9D4B-940A-0AA074A0D9F0}"/>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4" name="Title 3">
            <a:extLst>
              <a:ext uri="{FF2B5EF4-FFF2-40B4-BE49-F238E27FC236}">
                <a16:creationId xmlns:a16="http://schemas.microsoft.com/office/drawing/2014/main" xmlns="" id="{DFD65C79-7671-814D-A232-105A3CB7DF5A}"/>
              </a:ext>
            </a:extLst>
          </p:cNvPr>
          <p:cNvSpPr>
            <a:spLocks noGrp="1"/>
          </p:cNvSpPr>
          <p:nvPr>
            <p:ph type="title"/>
          </p:nvPr>
        </p:nvSpPr>
        <p:spPr>
          <a:xfrm>
            <a:off x="1005840" y="-106033"/>
            <a:ext cx="12618720" cy="1188851"/>
          </a:xfrm>
        </p:spPr>
        <p:txBody>
          <a:bodyPr>
            <a:normAutofit fontScale="90000"/>
          </a:bodyPr>
          <a:lstStyle/>
          <a:p>
            <a:r>
              <a:rPr lang="en-US" dirty="0"/>
              <a:t>Terraform Language Basics – </a:t>
            </a:r>
            <a:r>
              <a:rPr lang="en-US" dirty="0">
                <a:solidFill>
                  <a:srgbClr val="7030A0"/>
                </a:solidFill>
              </a:rPr>
              <a:t>Configuration Syntax</a:t>
            </a:r>
            <a:endParaRPr lang="en-US" dirty="0"/>
          </a:p>
        </p:txBody>
      </p:sp>
      <p:sp>
        <p:nvSpPr>
          <p:cNvPr id="11" name="Rectangle 10">
            <a:extLst>
              <a:ext uri="{FF2B5EF4-FFF2-40B4-BE49-F238E27FC236}">
                <a16:creationId xmlns:a16="http://schemas.microsoft.com/office/drawing/2014/main" xmlns="" id="{9805803E-2383-5049-A7B4-C4A332DB9F28}"/>
              </a:ext>
            </a:extLst>
          </p:cNvPr>
          <p:cNvSpPr/>
          <p:nvPr/>
        </p:nvSpPr>
        <p:spPr>
          <a:xfrm>
            <a:off x="152393" y="4420754"/>
            <a:ext cx="1963884" cy="183919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Argument Name</a:t>
            </a:r>
          </a:p>
          <a:p>
            <a:pPr algn="ctr"/>
            <a:r>
              <a:rPr lang="en-US" dirty="0"/>
              <a:t>[or]</a:t>
            </a:r>
          </a:p>
          <a:p>
            <a:pPr algn="ctr"/>
            <a:r>
              <a:rPr lang="en-US" dirty="0"/>
              <a:t>Identifier</a:t>
            </a:r>
          </a:p>
        </p:txBody>
      </p:sp>
      <p:sp>
        <p:nvSpPr>
          <p:cNvPr id="12" name="Rectangle 11">
            <a:extLst>
              <a:ext uri="{FF2B5EF4-FFF2-40B4-BE49-F238E27FC236}">
                <a16:creationId xmlns:a16="http://schemas.microsoft.com/office/drawing/2014/main" xmlns="" id="{4FAC771F-5AD7-EE4C-BA33-21C7018B8552}"/>
              </a:ext>
            </a:extLst>
          </p:cNvPr>
          <p:cNvSpPr/>
          <p:nvPr/>
        </p:nvSpPr>
        <p:spPr>
          <a:xfrm>
            <a:off x="12516423" y="4639540"/>
            <a:ext cx="1963884" cy="183919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Argument Value</a:t>
            </a:r>
          </a:p>
          <a:p>
            <a:pPr algn="ctr"/>
            <a:r>
              <a:rPr lang="en-US" dirty="0"/>
              <a:t>[or]</a:t>
            </a:r>
          </a:p>
          <a:p>
            <a:pPr algn="ctr"/>
            <a:r>
              <a:rPr lang="en-US" dirty="0"/>
              <a:t>Expression</a:t>
            </a:r>
          </a:p>
        </p:txBody>
      </p:sp>
      <p:pic>
        <p:nvPicPr>
          <p:cNvPr id="13" name="Picture 12">
            <a:extLst>
              <a:ext uri="{FF2B5EF4-FFF2-40B4-BE49-F238E27FC236}">
                <a16:creationId xmlns:a16="http://schemas.microsoft.com/office/drawing/2014/main" xmlns="" id="{3E92F887-7238-4443-8B3D-9081434337B3}"/>
              </a:ext>
            </a:extLst>
          </p:cNvPr>
          <p:cNvPicPr>
            <a:picLocks noChangeAspect="1"/>
          </p:cNvPicPr>
          <p:nvPr/>
        </p:nvPicPr>
        <p:blipFill>
          <a:blip r:embed="rId2"/>
          <a:stretch>
            <a:fillRect/>
          </a:stretch>
        </p:blipFill>
        <p:spPr>
          <a:xfrm>
            <a:off x="2730495" y="1738558"/>
            <a:ext cx="9171710" cy="4521387"/>
          </a:xfrm>
          <a:prstGeom prst="rect">
            <a:avLst/>
          </a:prstGeom>
        </p:spPr>
      </p:pic>
      <p:sp>
        <p:nvSpPr>
          <p:cNvPr id="5" name="Rectangle 4">
            <a:extLst>
              <a:ext uri="{FF2B5EF4-FFF2-40B4-BE49-F238E27FC236}">
                <a16:creationId xmlns:a16="http://schemas.microsoft.com/office/drawing/2014/main" xmlns="" id="{EF8668AB-DB74-1E4C-9F84-39F4F60593E4}"/>
              </a:ext>
            </a:extLst>
          </p:cNvPr>
          <p:cNvSpPr/>
          <p:nvPr/>
        </p:nvSpPr>
        <p:spPr>
          <a:xfrm>
            <a:off x="2922432" y="5127585"/>
            <a:ext cx="1273215" cy="787078"/>
          </a:xfrm>
          <a:prstGeom prst="rect">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xmlns="" id="{B2B42489-1C6B-074C-9476-0A2288D8C97C}"/>
              </a:ext>
            </a:extLst>
          </p:cNvPr>
          <p:cNvSpPr/>
          <p:nvPr/>
        </p:nvSpPr>
        <p:spPr>
          <a:xfrm>
            <a:off x="4315341" y="5127585"/>
            <a:ext cx="3308430" cy="787078"/>
          </a:xfrm>
          <a:prstGeom prst="rect">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xmlns="" id="{D47486BB-0BE3-F748-AD33-AD51B14F7B0E}"/>
              </a:ext>
            </a:extLst>
          </p:cNvPr>
          <p:cNvCxnSpPr>
            <a:stCxn id="11" idx="3"/>
            <a:endCxn id="5" idx="1"/>
          </p:cNvCxnSpPr>
          <p:nvPr/>
        </p:nvCxnSpPr>
        <p:spPr>
          <a:xfrm>
            <a:off x="2116277" y="5340350"/>
            <a:ext cx="806155" cy="180774"/>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xmlns="" id="{9D075508-495D-DB41-B817-509CA14EAD0B}"/>
              </a:ext>
            </a:extLst>
          </p:cNvPr>
          <p:cNvCxnSpPr>
            <a:stCxn id="12" idx="1"/>
          </p:cNvCxnSpPr>
          <p:nvPr/>
        </p:nvCxnSpPr>
        <p:spPr>
          <a:xfrm flipH="1" flipV="1">
            <a:off x="7623771" y="5559135"/>
            <a:ext cx="4892652" cy="1"/>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1013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C3F6A657-B93B-6B4E-856F-CBC4CA6C84B3}"/>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4" name="Title 3">
            <a:extLst>
              <a:ext uri="{FF2B5EF4-FFF2-40B4-BE49-F238E27FC236}">
                <a16:creationId xmlns:a16="http://schemas.microsoft.com/office/drawing/2014/main" xmlns="" id="{60E1AAE1-4105-7D41-833A-AA63DFEA8E74}"/>
              </a:ext>
            </a:extLst>
          </p:cNvPr>
          <p:cNvSpPr>
            <a:spLocks noGrp="1"/>
          </p:cNvSpPr>
          <p:nvPr>
            <p:ph type="title"/>
          </p:nvPr>
        </p:nvSpPr>
        <p:spPr>
          <a:xfrm>
            <a:off x="150668" y="-41564"/>
            <a:ext cx="4636424" cy="1188851"/>
          </a:xfrm>
        </p:spPr>
        <p:txBody>
          <a:bodyPr/>
          <a:lstStyle/>
          <a:p>
            <a:r>
              <a:rPr lang="en-US" dirty="0"/>
              <a:t>Resource Syntax</a:t>
            </a:r>
          </a:p>
        </p:txBody>
      </p:sp>
      <p:sp>
        <p:nvSpPr>
          <p:cNvPr id="15" name="Rectangle 14">
            <a:extLst>
              <a:ext uri="{FF2B5EF4-FFF2-40B4-BE49-F238E27FC236}">
                <a16:creationId xmlns:a16="http://schemas.microsoft.com/office/drawing/2014/main" xmlns="" id="{6E8A6500-7D80-F240-BAE1-20732A11A911}"/>
              </a:ext>
            </a:extLst>
          </p:cNvPr>
          <p:cNvSpPr/>
          <p:nvPr/>
        </p:nvSpPr>
        <p:spPr>
          <a:xfrm>
            <a:off x="140979" y="1076854"/>
            <a:ext cx="6369627" cy="977604"/>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bg1"/>
                </a:solidFill>
              </a:rPr>
              <a:t>Resource Type:  </a:t>
            </a:r>
            <a:r>
              <a:rPr lang="en-US" dirty="0"/>
              <a:t>It </a:t>
            </a:r>
            <a:r>
              <a:rPr lang="en-IN" dirty="0"/>
              <a:t>determines the kind of </a:t>
            </a:r>
            <a:r>
              <a:rPr lang="en-IN" dirty="0">
                <a:solidFill>
                  <a:srgbClr val="FFFF00"/>
                </a:solidFill>
              </a:rPr>
              <a:t>infrastructure object</a:t>
            </a:r>
            <a:r>
              <a:rPr lang="en-IN" dirty="0"/>
              <a:t> it manages and what arguments and other attributes the resource supports.</a:t>
            </a:r>
            <a:endParaRPr lang="en-US" dirty="0"/>
          </a:p>
        </p:txBody>
      </p:sp>
      <p:sp>
        <p:nvSpPr>
          <p:cNvPr id="16" name="Rectangle 15">
            <a:extLst>
              <a:ext uri="{FF2B5EF4-FFF2-40B4-BE49-F238E27FC236}">
                <a16:creationId xmlns:a16="http://schemas.microsoft.com/office/drawing/2014/main" xmlns="" id="{E3FAF8D0-C3CC-5442-B18C-05AAE353B5EF}"/>
              </a:ext>
            </a:extLst>
          </p:cNvPr>
          <p:cNvSpPr/>
          <p:nvPr/>
        </p:nvSpPr>
        <p:spPr>
          <a:xfrm>
            <a:off x="150668" y="2429347"/>
            <a:ext cx="6369627" cy="2298517"/>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bg1"/>
                </a:solidFill>
              </a:rPr>
              <a:t>Resource Local Name: </a:t>
            </a:r>
            <a:r>
              <a:rPr lang="en-US" dirty="0"/>
              <a:t>It </a:t>
            </a:r>
            <a:r>
              <a:rPr lang="en-IN" dirty="0"/>
              <a:t>is used to refer to this resource from elsewhere in the same Terraform module, but has </a:t>
            </a:r>
            <a:r>
              <a:rPr lang="en-IN" dirty="0">
                <a:solidFill>
                  <a:srgbClr val="FFFF00"/>
                </a:solidFill>
              </a:rPr>
              <a:t>no significance </a:t>
            </a:r>
            <a:r>
              <a:rPr lang="en-IN" dirty="0"/>
              <a:t>outside that module's scope. </a:t>
            </a:r>
          </a:p>
          <a:p>
            <a:r>
              <a:rPr lang="en-IN" dirty="0"/>
              <a:t>The resource type and name together serve as an identifier for a given resource and so must be </a:t>
            </a:r>
            <a:r>
              <a:rPr lang="en-IN" dirty="0">
                <a:solidFill>
                  <a:srgbClr val="FFFF00"/>
                </a:solidFill>
              </a:rPr>
              <a:t>unique </a:t>
            </a:r>
            <a:r>
              <a:rPr lang="en-IN" dirty="0"/>
              <a:t>within a module</a:t>
            </a:r>
            <a:endParaRPr lang="en-US" dirty="0"/>
          </a:p>
        </p:txBody>
      </p:sp>
      <p:sp>
        <p:nvSpPr>
          <p:cNvPr id="17" name="Rectangle 16">
            <a:extLst>
              <a:ext uri="{FF2B5EF4-FFF2-40B4-BE49-F238E27FC236}">
                <a16:creationId xmlns:a16="http://schemas.microsoft.com/office/drawing/2014/main" xmlns="" id="{6E95DA36-1822-8142-9CE6-18F0AE1B0CD2}"/>
              </a:ext>
            </a:extLst>
          </p:cNvPr>
          <p:cNvSpPr/>
          <p:nvPr/>
        </p:nvSpPr>
        <p:spPr>
          <a:xfrm>
            <a:off x="140979" y="5102753"/>
            <a:ext cx="6369627" cy="89104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bg1"/>
                </a:solidFill>
              </a:rPr>
              <a:t>Meta-Arguments: </a:t>
            </a:r>
            <a:r>
              <a:rPr lang="en-US" dirty="0"/>
              <a:t>Can be used with any resource to change the behavior of resources</a:t>
            </a:r>
          </a:p>
        </p:txBody>
      </p:sp>
      <p:sp>
        <p:nvSpPr>
          <p:cNvPr id="19" name="Rectangle 18">
            <a:extLst>
              <a:ext uri="{FF2B5EF4-FFF2-40B4-BE49-F238E27FC236}">
                <a16:creationId xmlns:a16="http://schemas.microsoft.com/office/drawing/2014/main" xmlns="" id="{5E03EABD-6B6E-1544-843C-B0CE605CDF26}"/>
              </a:ext>
            </a:extLst>
          </p:cNvPr>
          <p:cNvSpPr/>
          <p:nvPr/>
        </p:nvSpPr>
        <p:spPr>
          <a:xfrm>
            <a:off x="150668" y="6271652"/>
            <a:ext cx="6369627" cy="1198503"/>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bg1"/>
                </a:solidFill>
              </a:rPr>
              <a:t>Resource Arguments: </a:t>
            </a:r>
            <a:r>
              <a:rPr lang="en-US" dirty="0"/>
              <a:t>Will be specific to resource type. Argument Values can make use of </a:t>
            </a:r>
            <a:r>
              <a:rPr lang="en-US" dirty="0">
                <a:solidFill>
                  <a:srgbClr val="FFFF00"/>
                </a:solidFill>
              </a:rPr>
              <a:t>Expressions</a:t>
            </a:r>
            <a:r>
              <a:rPr lang="en-US" dirty="0"/>
              <a:t> or other Terraform </a:t>
            </a:r>
            <a:r>
              <a:rPr lang="en-US" dirty="0">
                <a:solidFill>
                  <a:srgbClr val="FFFF00"/>
                </a:solidFill>
              </a:rPr>
              <a:t>Dynamic</a:t>
            </a:r>
            <a:r>
              <a:rPr lang="en-US" dirty="0"/>
              <a:t> Language Features</a:t>
            </a:r>
          </a:p>
        </p:txBody>
      </p:sp>
      <p:pic>
        <p:nvPicPr>
          <p:cNvPr id="3" name="Picture 2">
            <a:extLst>
              <a:ext uri="{FF2B5EF4-FFF2-40B4-BE49-F238E27FC236}">
                <a16:creationId xmlns:a16="http://schemas.microsoft.com/office/drawing/2014/main" xmlns="" id="{5CAD92CF-F5C6-8945-B4EF-0384E607DEA0}"/>
              </a:ext>
            </a:extLst>
          </p:cNvPr>
          <p:cNvPicPr>
            <a:picLocks noChangeAspect="1"/>
          </p:cNvPicPr>
          <p:nvPr/>
        </p:nvPicPr>
        <p:blipFill>
          <a:blip r:embed="rId2"/>
          <a:stretch>
            <a:fillRect/>
          </a:stretch>
        </p:blipFill>
        <p:spPr>
          <a:xfrm>
            <a:off x="7191813" y="3578605"/>
            <a:ext cx="7287919" cy="2831076"/>
          </a:xfrm>
          <a:prstGeom prst="rect">
            <a:avLst/>
          </a:prstGeom>
        </p:spPr>
      </p:pic>
      <p:sp>
        <p:nvSpPr>
          <p:cNvPr id="5" name="Rectangle 4">
            <a:extLst>
              <a:ext uri="{FF2B5EF4-FFF2-40B4-BE49-F238E27FC236}">
                <a16:creationId xmlns:a16="http://schemas.microsoft.com/office/drawing/2014/main" xmlns="" id="{220B0F23-8B6A-9F45-AE7B-810A01321220}"/>
              </a:ext>
            </a:extLst>
          </p:cNvPr>
          <p:cNvSpPr/>
          <p:nvPr/>
        </p:nvSpPr>
        <p:spPr>
          <a:xfrm>
            <a:off x="8651631" y="3969099"/>
            <a:ext cx="3938954" cy="371789"/>
          </a:xfrm>
          <a:prstGeom prst="rect">
            <a:avLst/>
          </a:prstGeom>
          <a:noFill/>
          <a:ln w="317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Elbow Connector 6">
            <a:extLst>
              <a:ext uri="{FF2B5EF4-FFF2-40B4-BE49-F238E27FC236}">
                <a16:creationId xmlns:a16="http://schemas.microsoft.com/office/drawing/2014/main" xmlns="" id="{53EC8D7E-D588-3840-AB34-CEF8447C9870}"/>
              </a:ext>
            </a:extLst>
          </p:cNvPr>
          <p:cNvCxnSpPr>
            <a:stCxn id="15" idx="3"/>
            <a:endCxn id="5" idx="0"/>
          </p:cNvCxnSpPr>
          <p:nvPr/>
        </p:nvCxnSpPr>
        <p:spPr>
          <a:xfrm>
            <a:off x="6510606" y="1565656"/>
            <a:ext cx="4110502" cy="2403443"/>
          </a:xfrm>
          <a:prstGeom prst="bentConnector2">
            <a:avLst/>
          </a:prstGeom>
          <a:ln w="508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xmlns="" id="{EC68A5F5-B7DA-0B48-9E7A-00EBCBD7957D}"/>
              </a:ext>
            </a:extLst>
          </p:cNvPr>
          <p:cNvSpPr/>
          <p:nvPr/>
        </p:nvSpPr>
        <p:spPr>
          <a:xfrm>
            <a:off x="12734983" y="3959964"/>
            <a:ext cx="1315420" cy="371789"/>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Elbow Connector 11">
            <a:extLst>
              <a:ext uri="{FF2B5EF4-FFF2-40B4-BE49-F238E27FC236}">
                <a16:creationId xmlns:a16="http://schemas.microsoft.com/office/drawing/2014/main" xmlns="" id="{85C6A040-7FEC-EE45-9993-3D2A60729861}"/>
              </a:ext>
            </a:extLst>
          </p:cNvPr>
          <p:cNvCxnSpPr>
            <a:stCxn id="16" idx="0"/>
            <a:endCxn id="10" idx="0"/>
          </p:cNvCxnSpPr>
          <p:nvPr/>
        </p:nvCxnSpPr>
        <p:spPr>
          <a:xfrm rot="16200000" flipH="1">
            <a:off x="7598778" y="-1833950"/>
            <a:ext cx="1530617" cy="10057211"/>
          </a:xfrm>
          <a:prstGeom prst="bentConnector3">
            <a:avLst>
              <a:gd name="adj1" fmla="val -14935"/>
            </a:avLst>
          </a:prstGeom>
          <a:ln w="5080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xmlns="" id="{5B0129D0-1A7A-3940-B9A3-D95322D0923A}"/>
              </a:ext>
            </a:extLst>
          </p:cNvPr>
          <p:cNvSpPr/>
          <p:nvPr/>
        </p:nvSpPr>
        <p:spPr>
          <a:xfrm>
            <a:off x="7365774" y="5113831"/>
            <a:ext cx="6112720" cy="868217"/>
          </a:xfrm>
          <a:prstGeom prst="rect">
            <a:avLst/>
          </a:prstGeom>
          <a:noFill/>
          <a:ln w="508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Arrow Connector 23">
            <a:extLst>
              <a:ext uri="{FF2B5EF4-FFF2-40B4-BE49-F238E27FC236}">
                <a16:creationId xmlns:a16="http://schemas.microsoft.com/office/drawing/2014/main" xmlns="" id="{08E45283-AE1C-6045-941A-B7F137C0EE08}"/>
              </a:ext>
            </a:extLst>
          </p:cNvPr>
          <p:cNvCxnSpPr>
            <a:stCxn id="17" idx="3"/>
            <a:endCxn id="13" idx="1"/>
          </p:cNvCxnSpPr>
          <p:nvPr/>
        </p:nvCxnSpPr>
        <p:spPr>
          <a:xfrm flipV="1">
            <a:off x="6510606" y="5547940"/>
            <a:ext cx="855168" cy="334"/>
          </a:xfrm>
          <a:prstGeom prst="straightConnector1">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xmlns="" id="{72E4F8C5-9358-AE47-B765-45EAA25AC8DC}"/>
              </a:ext>
            </a:extLst>
          </p:cNvPr>
          <p:cNvSpPr/>
          <p:nvPr/>
        </p:nvSpPr>
        <p:spPr>
          <a:xfrm>
            <a:off x="7457704" y="4457901"/>
            <a:ext cx="3378068" cy="553486"/>
          </a:xfrm>
          <a:prstGeom prst="rect">
            <a:avLst/>
          </a:prstGeom>
          <a:noFill/>
          <a:ln w="5080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Elbow Connector 28">
            <a:extLst>
              <a:ext uri="{FF2B5EF4-FFF2-40B4-BE49-F238E27FC236}">
                <a16:creationId xmlns:a16="http://schemas.microsoft.com/office/drawing/2014/main" xmlns="" id="{36017A60-4E20-9542-99A2-7D07694F144D}"/>
              </a:ext>
            </a:extLst>
          </p:cNvPr>
          <p:cNvCxnSpPr>
            <a:stCxn id="19" idx="3"/>
            <a:endCxn id="27" idx="3"/>
          </p:cNvCxnSpPr>
          <p:nvPr/>
        </p:nvCxnSpPr>
        <p:spPr>
          <a:xfrm flipV="1">
            <a:off x="6520295" y="4734644"/>
            <a:ext cx="4315477" cy="2136260"/>
          </a:xfrm>
          <a:prstGeom prst="bentConnector3">
            <a:avLst>
              <a:gd name="adj1" fmla="val 173817"/>
            </a:avLst>
          </a:prstGeom>
          <a:ln w="5080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22002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down)">
                                      <p:cBhvr>
                                        <p:cTn id="10" dur="500"/>
                                        <p:tgtEl>
                                          <p:spTgt spid="7"/>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wipe(down)">
                                      <p:cBhvr>
                                        <p:cTn id="13" dur="500"/>
                                        <p:tgtEl>
                                          <p:spTgt spid="15"/>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wipe(down)">
                                      <p:cBhvr>
                                        <p:cTn id="18" dur="500"/>
                                        <p:tgtEl>
                                          <p:spTgt spid="16"/>
                                        </p:tgtEl>
                                      </p:cBhvr>
                                    </p:animEffect>
                                  </p:childTnLst>
                                </p:cTn>
                              </p:par>
                              <p:par>
                                <p:cTn id="19" presetID="22" presetClass="entr" presetSubtype="4"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wipe(down)">
                                      <p:cBhvr>
                                        <p:cTn id="21" dur="500"/>
                                        <p:tgtEl>
                                          <p:spTgt spid="12"/>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wipe(down)">
                                      <p:cBhvr>
                                        <p:cTn id="24" dur="500"/>
                                        <p:tgtEl>
                                          <p:spTgt spid="10"/>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wipe(down)">
                                      <p:cBhvr>
                                        <p:cTn id="29" dur="500"/>
                                        <p:tgtEl>
                                          <p:spTgt spid="17"/>
                                        </p:tgtEl>
                                      </p:cBhvr>
                                    </p:animEffect>
                                  </p:childTnLst>
                                </p:cTn>
                              </p:par>
                              <p:par>
                                <p:cTn id="30" presetID="22" presetClass="entr" presetSubtype="4" fill="hold" nodeType="withEffect">
                                  <p:stCondLst>
                                    <p:cond delay="0"/>
                                  </p:stCondLst>
                                  <p:childTnLst>
                                    <p:set>
                                      <p:cBhvr>
                                        <p:cTn id="31" dur="1" fill="hold">
                                          <p:stCondLst>
                                            <p:cond delay="0"/>
                                          </p:stCondLst>
                                        </p:cTn>
                                        <p:tgtEl>
                                          <p:spTgt spid="24"/>
                                        </p:tgtEl>
                                        <p:attrNameLst>
                                          <p:attrName>style.visibility</p:attrName>
                                        </p:attrNameLst>
                                      </p:cBhvr>
                                      <p:to>
                                        <p:strVal val="visible"/>
                                      </p:to>
                                    </p:set>
                                    <p:animEffect transition="in" filter="wipe(down)">
                                      <p:cBhvr>
                                        <p:cTn id="32" dur="500"/>
                                        <p:tgtEl>
                                          <p:spTgt spid="24"/>
                                        </p:tgtEl>
                                      </p:cBhvr>
                                    </p:animEffect>
                                  </p:childTnLst>
                                </p:cTn>
                              </p:par>
                              <p:par>
                                <p:cTn id="33" presetID="22" presetClass="entr" presetSubtype="4"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wipe(down)">
                                      <p:cBhvr>
                                        <p:cTn id="35" dur="500"/>
                                        <p:tgtEl>
                                          <p:spTgt spid="13"/>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grpId="0" nodeType="clickEffect">
                                  <p:stCondLst>
                                    <p:cond delay="0"/>
                                  </p:stCondLst>
                                  <p:childTnLst>
                                    <p:set>
                                      <p:cBhvr>
                                        <p:cTn id="39" dur="1" fill="hold">
                                          <p:stCondLst>
                                            <p:cond delay="0"/>
                                          </p:stCondLst>
                                        </p:cTn>
                                        <p:tgtEl>
                                          <p:spTgt spid="19"/>
                                        </p:tgtEl>
                                        <p:attrNameLst>
                                          <p:attrName>style.visibility</p:attrName>
                                        </p:attrNameLst>
                                      </p:cBhvr>
                                      <p:to>
                                        <p:strVal val="visible"/>
                                      </p:to>
                                    </p:set>
                                    <p:animEffect transition="in" filter="wipe(down)">
                                      <p:cBhvr>
                                        <p:cTn id="40" dur="500"/>
                                        <p:tgtEl>
                                          <p:spTgt spid="19"/>
                                        </p:tgtEl>
                                      </p:cBhvr>
                                    </p:animEffect>
                                  </p:childTnLst>
                                </p:cTn>
                              </p:par>
                              <p:par>
                                <p:cTn id="41" presetID="22" presetClass="entr" presetSubtype="4" fill="hold" nodeType="withEffect">
                                  <p:stCondLst>
                                    <p:cond delay="0"/>
                                  </p:stCondLst>
                                  <p:childTnLst>
                                    <p:set>
                                      <p:cBhvr>
                                        <p:cTn id="42" dur="1" fill="hold">
                                          <p:stCondLst>
                                            <p:cond delay="0"/>
                                          </p:stCondLst>
                                        </p:cTn>
                                        <p:tgtEl>
                                          <p:spTgt spid="29"/>
                                        </p:tgtEl>
                                        <p:attrNameLst>
                                          <p:attrName>style.visibility</p:attrName>
                                        </p:attrNameLst>
                                      </p:cBhvr>
                                      <p:to>
                                        <p:strVal val="visible"/>
                                      </p:to>
                                    </p:set>
                                    <p:animEffect transition="in" filter="wipe(down)">
                                      <p:cBhvr>
                                        <p:cTn id="43" dur="500"/>
                                        <p:tgtEl>
                                          <p:spTgt spid="29"/>
                                        </p:tgtEl>
                                      </p:cBhvr>
                                    </p:animEffect>
                                  </p:childTnLst>
                                </p:cTn>
                              </p:par>
                              <p:par>
                                <p:cTn id="44" presetID="22" presetClass="entr" presetSubtype="4" fill="hold" grpId="0" nodeType="withEffect">
                                  <p:stCondLst>
                                    <p:cond delay="0"/>
                                  </p:stCondLst>
                                  <p:childTnLst>
                                    <p:set>
                                      <p:cBhvr>
                                        <p:cTn id="45" dur="1" fill="hold">
                                          <p:stCondLst>
                                            <p:cond delay="0"/>
                                          </p:stCondLst>
                                        </p:cTn>
                                        <p:tgtEl>
                                          <p:spTgt spid="27"/>
                                        </p:tgtEl>
                                        <p:attrNameLst>
                                          <p:attrName>style.visibility</p:attrName>
                                        </p:attrNameLst>
                                      </p:cBhvr>
                                      <p:to>
                                        <p:strVal val="visible"/>
                                      </p:to>
                                    </p:set>
                                    <p:animEffect transition="in" filter="wipe(down)">
                                      <p:cBhvr>
                                        <p:cTn id="46"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P spid="19" grpId="0" animBg="1"/>
      <p:bldP spid="5" grpId="0" animBg="1"/>
      <p:bldP spid="10" grpId="0" animBg="1"/>
      <p:bldP spid="13" grpId="0" animBg="1"/>
      <p:bldP spid="27"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A0A0BD00-D8DC-45C9-9C82-0E8430B96A5E}"/>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8" name="Content Placeholder 2">
            <a:extLst>
              <a:ext uri="{FF2B5EF4-FFF2-40B4-BE49-F238E27FC236}">
                <a16:creationId xmlns:a16="http://schemas.microsoft.com/office/drawing/2014/main" xmlns="" id="{09329F3B-B988-4BA0-9BEA-4847C35EA442}"/>
              </a:ext>
            </a:extLst>
          </p:cNvPr>
          <p:cNvSpPr>
            <a:spLocks noGrp="1"/>
          </p:cNvSpPr>
          <p:nvPr>
            <p:ph idx="1"/>
          </p:nvPr>
        </p:nvSpPr>
        <p:spPr>
          <a:xfrm>
            <a:off x="592282" y="2659423"/>
            <a:ext cx="8489371" cy="2321286"/>
          </a:xfrm>
        </p:spPr>
        <p:txBody>
          <a:bodyPr>
            <a:noAutofit/>
          </a:bodyPr>
          <a:lstStyle/>
          <a:p>
            <a:pPr marL="0" indent="0" algn="ctr">
              <a:buNone/>
            </a:pPr>
            <a:r>
              <a:rPr lang="en-US" sz="7000" b="1" dirty="0">
                <a:solidFill>
                  <a:schemeClr val="accent6">
                    <a:lumMod val="75000"/>
                  </a:schemeClr>
                </a:solidFill>
              </a:rPr>
              <a:t>Terraform</a:t>
            </a:r>
          </a:p>
          <a:p>
            <a:pPr marL="0" indent="0" algn="ctr">
              <a:buNone/>
            </a:pPr>
            <a:r>
              <a:rPr lang="en-US" sz="7000" b="1" dirty="0">
                <a:solidFill>
                  <a:srgbClr val="00B050"/>
                </a:solidFill>
              </a:rPr>
              <a:t>Resource Behavior</a:t>
            </a:r>
            <a:endParaRPr lang="en-US" sz="7000" b="1" dirty="0">
              <a:solidFill>
                <a:srgbClr val="0070C0"/>
              </a:solidFill>
            </a:endParaRPr>
          </a:p>
        </p:txBody>
      </p:sp>
      <p:pic>
        <p:nvPicPr>
          <p:cNvPr id="3" name="Picture 2" descr="HashiCorp Terraform">
            <a:extLst>
              <a:ext uri="{FF2B5EF4-FFF2-40B4-BE49-F238E27FC236}">
                <a16:creationId xmlns:a16="http://schemas.microsoft.com/office/drawing/2014/main" xmlns=""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67353" y="1503218"/>
            <a:ext cx="4918363" cy="4918363"/>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xmlns=""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xmlns=""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xmlns=""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29644896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027E725E-F7BE-814A-887C-E6C9A5AB6F2B}"/>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4" name="Title 3">
            <a:extLst>
              <a:ext uri="{FF2B5EF4-FFF2-40B4-BE49-F238E27FC236}">
                <a16:creationId xmlns:a16="http://schemas.microsoft.com/office/drawing/2014/main" xmlns="" id="{89DA34EF-2FBD-574A-9FFC-E4D71B83CEFC}"/>
              </a:ext>
            </a:extLst>
          </p:cNvPr>
          <p:cNvSpPr>
            <a:spLocks noGrp="1"/>
          </p:cNvSpPr>
          <p:nvPr>
            <p:ph type="title"/>
          </p:nvPr>
        </p:nvSpPr>
        <p:spPr>
          <a:xfrm>
            <a:off x="1005840" y="-52375"/>
            <a:ext cx="12618720" cy="1188851"/>
          </a:xfrm>
        </p:spPr>
        <p:txBody>
          <a:bodyPr/>
          <a:lstStyle/>
          <a:p>
            <a:r>
              <a:rPr lang="en-US" dirty="0"/>
              <a:t>Resource Behavior</a:t>
            </a:r>
          </a:p>
        </p:txBody>
      </p:sp>
      <p:sp>
        <p:nvSpPr>
          <p:cNvPr id="5" name="Rectangle 4">
            <a:extLst>
              <a:ext uri="{FF2B5EF4-FFF2-40B4-BE49-F238E27FC236}">
                <a16:creationId xmlns:a16="http://schemas.microsoft.com/office/drawing/2014/main" xmlns="" id="{6A991547-9BB9-4340-8FA3-7E71B459E7E2}"/>
              </a:ext>
            </a:extLst>
          </p:cNvPr>
          <p:cNvSpPr/>
          <p:nvPr/>
        </p:nvSpPr>
        <p:spPr>
          <a:xfrm>
            <a:off x="446809" y="3222907"/>
            <a:ext cx="2504209" cy="919607"/>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Terraform Resource</a:t>
            </a:r>
          </a:p>
        </p:txBody>
      </p:sp>
      <p:sp>
        <p:nvSpPr>
          <p:cNvPr id="6" name="Rectangle 5">
            <a:extLst>
              <a:ext uri="{FF2B5EF4-FFF2-40B4-BE49-F238E27FC236}">
                <a16:creationId xmlns:a16="http://schemas.microsoft.com/office/drawing/2014/main" xmlns="" id="{695F6136-C68A-7A4D-8D66-3CC159E84EBE}"/>
              </a:ext>
            </a:extLst>
          </p:cNvPr>
          <p:cNvSpPr/>
          <p:nvPr/>
        </p:nvSpPr>
        <p:spPr>
          <a:xfrm>
            <a:off x="4464628" y="1510146"/>
            <a:ext cx="2504209" cy="919607"/>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Create Resource</a:t>
            </a:r>
          </a:p>
        </p:txBody>
      </p:sp>
      <p:sp>
        <p:nvSpPr>
          <p:cNvPr id="7" name="Rectangle 6">
            <a:extLst>
              <a:ext uri="{FF2B5EF4-FFF2-40B4-BE49-F238E27FC236}">
                <a16:creationId xmlns:a16="http://schemas.microsoft.com/office/drawing/2014/main" xmlns="" id="{51E59BEA-4582-974A-AB01-85EC50F5C926}"/>
              </a:ext>
            </a:extLst>
          </p:cNvPr>
          <p:cNvSpPr/>
          <p:nvPr/>
        </p:nvSpPr>
        <p:spPr>
          <a:xfrm>
            <a:off x="4464628" y="2649683"/>
            <a:ext cx="2504209" cy="919607"/>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Destroy Resource</a:t>
            </a:r>
          </a:p>
        </p:txBody>
      </p:sp>
      <p:sp>
        <p:nvSpPr>
          <p:cNvPr id="8" name="Rectangle 7">
            <a:extLst>
              <a:ext uri="{FF2B5EF4-FFF2-40B4-BE49-F238E27FC236}">
                <a16:creationId xmlns:a16="http://schemas.microsoft.com/office/drawing/2014/main" xmlns="" id="{66CCBEF8-1890-BF40-817F-901A0237BFB3}"/>
              </a:ext>
            </a:extLst>
          </p:cNvPr>
          <p:cNvSpPr/>
          <p:nvPr/>
        </p:nvSpPr>
        <p:spPr>
          <a:xfrm>
            <a:off x="4464628" y="3875808"/>
            <a:ext cx="2504209" cy="919607"/>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Update in-place Resources</a:t>
            </a:r>
          </a:p>
        </p:txBody>
      </p:sp>
      <p:sp>
        <p:nvSpPr>
          <p:cNvPr id="9" name="Rectangle 8">
            <a:extLst>
              <a:ext uri="{FF2B5EF4-FFF2-40B4-BE49-F238E27FC236}">
                <a16:creationId xmlns:a16="http://schemas.microsoft.com/office/drawing/2014/main" xmlns="" id="{3B158C97-5827-7D48-813E-1DF1AE55D38C}"/>
              </a:ext>
            </a:extLst>
          </p:cNvPr>
          <p:cNvSpPr/>
          <p:nvPr/>
        </p:nvSpPr>
        <p:spPr>
          <a:xfrm>
            <a:off x="4464628" y="5075948"/>
            <a:ext cx="2504209" cy="919607"/>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Destroy and re-create</a:t>
            </a:r>
          </a:p>
        </p:txBody>
      </p:sp>
      <p:sp>
        <p:nvSpPr>
          <p:cNvPr id="10" name="Rectangle 9">
            <a:extLst>
              <a:ext uri="{FF2B5EF4-FFF2-40B4-BE49-F238E27FC236}">
                <a16:creationId xmlns:a16="http://schemas.microsoft.com/office/drawing/2014/main" xmlns="" id="{43356D74-EC3A-1A4E-881D-8036E600B3B8}"/>
              </a:ext>
            </a:extLst>
          </p:cNvPr>
          <p:cNvSpPr/>
          <p:nvPr/>
        </p:nvSpPr>
        <p:spPr>
          <a:xfrm>
            <a:off x="7453746" y="1510145"/>
            <a:ext cx="6875318" cy="91960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Create resources that exist in the configuration but are </a:t>
            </a:r>
            <a:r>
              <a:rPr lang="en-US" dirty="0">
                <a:solidFill>
                  <a:srgbClr val="FFFF00"/>
                </a:solidFill>
              </a:rPr>
              <a:t>not</a:t>
            </a:r>
            <a:r>
              <a:rPr lang="en-US" dirty="0"/>
              <a:t> </a:t>
            </a:r>
            <a:r>
              <a:rPr lang="en-US" dirty="0">
                <a:solidFill>
                  <a:srgbClr val="FFFF00"/>
                </a:solidFill>
              </a:rPr>
              <a:t>associated</a:t>
            </a:r>
            <a:r>
              <a:rPr lang="en-US" dirty="0"/>
              <a:t> with a real infrastructure object in the state.</a:t>
            </a:r>
          </a:p>
        </p:txBody>
      </p:sp>
      <p:sp>
        <p:nvSpPr>
          <p:cNvPr id="11" name="Rectangle 10">
            <a:extLst>
              <a:ext uri="{FF2B5EF4-FFF2-40B4-BE49-F238E27FC236}">
                <a16:creationId xmlns:a16="http://schemas.microsoft.com/office/drawing/2014/main" xmlns="" id="{50ABFC13-FE28-5F45-B305-1E769755F5DB}"/>
              </a:ext>
            </a:extLst>
          </p:cNvPr>
          <p:cNvSpPr/>
          <p:nvPr/>
        </p:nvSpPr>
        <p:spPr>
          <a:xfrm>
            <a:off x="7453746" y="2649682"/>
            <a:ext cx="6875318" cy="91960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Destroy resources that </a:t>
            </a:r>
            <a:r>
              <a:rPr lang="en-US" dirty="0">
                <a:solidFill>
                  <a:srgbClr val="FFFF00"/>
                </a:solidFill>
              </a:rPr>
              <a:t>exist in the state </a:t>
            </a:r>
            <a:r>
              <a:rPr lang="en-US" dirty="0"/>
              <a:t>but no longer exist in the configuration.</a:t>
            </a:r>
          </a:p>
        </p:txBody>
      </p:sp>
      <p:sp>
        <p:nvSpPr>
          <p:cNvPr id="12" name="Rectangle 11">
            <a:extLst>
              <a:ext uri="{FF2B5EF4-FFF2-40B4-BE49-F238E27FC236}">
                <a16:creationId xmlns:a16="http://schemas.microsoft.com/office/drawing/2014/main" xmlns="" id="{5226E804-76D5-D344-9A79-12F327FBA335}"/>
              </a:ext>
            </a:extLst>
          </p:cNvPr>
          <p:cNvSpPr/>
          <p:nvPr/>
        </p:nvSpPr>
        <p:spPr>
          <a:xfrm>
            <a:off x="7453746" y="3875808"/>
            <a:ext cx="6875318" cy="91960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Update </a:t>
            </a:r>
            <a:r>
              <a:rPr lang="en-US" dirty="0">
                <a:solidFill>
                  <a:srgbClr val="FFFF00"/>
                </a:solidFill>
              </a:rPr>
              <a:t>in-place resources </a:t>
            </a:r>
            <a:r>
              <a:rPr lang="en-US" dirty="0"/>
              <a:t>whose arguments have changed.</a:t>
            </a:r>
          </a:p>
        </p:txBody>
      </p:sp>
      <p:sp>
        <p:nvSpPr>
          <p:cNvPr id="13" name="Rectangle 12">
            <a:extLst>
              <a:ext uri="{FF2B5EF4-FFF2-40B4-BE49-F238E27FC236}">
                <a16:creationId xmlns:a16="http://schemas.microsoft.com/office/drawing/2014/main" xmlns="" id="{B7F1FCE0-489E-C841-98F7-D11E8DA6F50C}"/>
              </a:ext>
            </a:extLst>
          </p:cNvPr>
          <p:cNvSpPr/>
          <p:nvPr/>
        </p:nvSpPr>
        <p:spPr>
          <a:xfrm>
            <a:off x="7453746" y="5075948"/>
            <a:ext cx="6875318" cy="91960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Destroy and re-create resources whose arguments have changed but which </a:t>
            </a:r>
            <a:r>
              <a:rPr lang="en-US" dirty="0">
                <a:solidFill>
                  <a:srgbClr val="FFFF00"/>
                </a:solidFill>
              </a:rPr>
              <a:t>cannot be updated in-place </a:t>
            </a:r>
            <a:r>
              <a:rPr lang="en-US" dirty="0"/>
              <a:t>due to remote API limitations.</a:t>
            </a:r>
          </a:p>
        </p:txBody>
      </p:sp>
      <p:sp>
        <p:nvSpPr>
          <p:cNvPr id="14" name="Rectangle 13">
            <a:extLst>
              <a:ext uri="{FF2B5EF4-FFF2-40B4-BE49-F238E27FC236}">
                <a16:creationId xmlns:a16="http://schemas.microsoft.com/office/drawing/2014/main" xmlns="" id="{652A81C4-4034-624E-B593-84BD8DFE4898}"/>
              </a:ext>
            </a:extLst>
          </p:cNvPr>
          <p:cNvSpPr/>
          <p:nvPr/>
        </p:nvSpPr>
        <p:spPr>
          <a:xfrm>
            <a:off x="446809" y="6463145"/>
            <a:ext cx="14006947" cy="644237"/>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Terraform State</a:t>
            </a:r>
          </a:p>
        </p:txBody>
      </p:sp>
      <p:cxnSp>
        <p:nvCxnSpPr>
          <p:cNvPr id="16" name="Straight Arrow Connector 15">
            <a:extLst>
              <a:ext uri="{FF2B5EF4-FFF2-40B4-BE49-F238E27FC236}">
                <a16:creationId xmlns:a16="http://schemas.microsoft.com/office/drawing/2014/main" xmlns="" id="{A79235DA-E0C2-1346-9237-E88EA500BB0B}"/>
              </a:ext>
            </a:extLst>
          </p:cNvPr>
          <p:cNvCxnSpPr>
            <a:stCxn id="5" idx="3"/>
            <a:endCxn id="6" idx="1"/>
          </p:cNvCxnSpPr>
          <p:nvPr/>
        </p:nvCxnSpPr>
        <p:spPr>
          <a:xfrm flipV="1">
            <a:off x="2951018" y="1969950"/>
            <a:ext cx="1513610" cy="1712761"/>
          </a:xfrm>
          <a:prstGeom prst="straightConnector1">
            <a:avLst/>
          </a:prstGeom>
          <a:ln w="2540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xmlns="" id="{FBC897F4-1C6B-594F-A410-208177BD6021}"/>
              </a:ext>
            </a:extLst>
          </p:cNvPr>
          <p:cNvCxnSpPr>
            <a:stCxn id="5" idx="3"/>
            <a:endCxn id="7" idx="1"/>
          </p:cNvCxnSpPr>
          <p:nvPr/>
        </p:nvCxnSpPr>
        <p:spPr>
          <a:xfrm flipV="1">
            <a:off x="2951018" y="3109487"/>
            <a:ext cx="1513610" cy="573224"/>
          </a:xfrm>
          <a:prstGeom prst="straightConnector1">
            <a:avLst/>
          </a:prstGeom>
          <a:ln w="2540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xmlns="" id="{FBAC11ED-30D3-0641-B509-AADB4DF4FAE5}"/>
              </a:ext>
            </a:extLst>
          </p:cNvPr>
          <p:cNvCxnSpPr>
            <a:stCxn id="5" idx="3"/>
            <a:endCxn id="8" idx="1"/>
          </p:cNvCxnSpPr>
          <p:nvPr/>
        </p:nvCxnSpPr>
        <p:spPr>
          <a:xfrm>
            <a:off x="2951018" y="3682711"/>
            <a:ext cx="1513610" cy="652901"/>
          </a:xfrm>
          <a:prstGeom prst="straightConnector1">
            <a:avLst/>
          </a:prstGeom>
          <a:ln w="2540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xmlns="" id="{4B37456F-8F01-5248-82DD-2E5DA63C546D}"/>
              </a:ext>
            </a:extLst>
          </p:cNvPr>
          <p:cNvCxnSpPr>
            <a:stCxn id="5" idx="3"/>
            <a:endCxn id="9" idx="1"/>
          </p:cNvCxnSpPr>
          <p:nvPr/>
        </p:nvCxnSpPr>
        <p:spPr>
          <a:xfrm>
            <a:off x="2951018" y="3682711"/>
            <a:ext cx="1513610" cy="1853041"/>
          </a:xfrm>
          <a:prstGeom prst="straightConnector1">
            <a:avLst/>
          </a:prstGeom>
          <a:ln w="2540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43675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down)">
                                      <p:cBhvr>
                                        <p:cTn id="12" dur="500"/>
                                        <p:tgtEl>
                                          <p:spTgt spid="16"/>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down)">
                                      <p:cBhvr>
                                        <p:cTn id="15" dur="500"/>
                                        <p:tgtEl>
                                          <p:spTgt spid="6"/>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wipe(down)">
                                      <p:cBhvr>
                                        <p:cTn id="18" dur="50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nodeType="click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wipe(down)">
                                      <p:cBhvr>
                                        <p:cTn id="23" dur="500"/>
                                        <p:tgtEl>
                                          <p:spTgt spid="18"/>
                                        </p:tgtEl>
                                      </p:cBhvr>
                                    </p:animEffect>
                                  </p:childTnLst>
                                </p:cTn>
                              </p:par>
                              <p:par>
                                <p:cTn id="24" presetID="22" presetClass="entr" presetSubtype="4" fill="hold" grpId="0" nodeType="with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wipe(down)">
                                      <p:cBhvr>
                                        <p:cTn id="26" dur="500"/>
                                        <p:tgtEl>
                                          <p:spTgt spid="7"/>
                                        </p:tgtEl>
                                      </p:cBhvr>
                                    </p:animEffect>
                                  </p:childTnLst>
                                </p:cTn>
                              </p:par>
                              <p:par>
                                <p:cTn id="27" presetID="22" presetClass="entr" presetSubtype="4"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wipe(down)">
                                      <p:cBhvr>
                                        <p:cTn id="29" dur="500"/>
                                        <p:tgtEl>
                                          <p:spTgt spid="11"/>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nodeType="click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wipe(down)">
                                      <p:cBhvr>
                                        <p:cTn id="34" dur="500"/>
                                        <p:tgtEl>
                                          <p:spTgt spid="20"/>
                                        </p:tgtEl>
                                      </p:cBhvr>
                                    </p:animEffect>
                                  </p:childTnLst>
                                </p:cTn>
                              </p:par>
                              <p:par>
                                <p:cTn id="35" presetID="22" presetClass="entr" presetSubtype="4" fill="hold" grpId="0" nodeType="with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wipe(down)">
                                      <p:cBhvr>
                                        <p:cTn id="37" dur="500"/>
                                        <p:tgtEl>
                                          <p:spTgt spid="8"/>
                                        </p:tgtEl>
                                      </p:cBhvr>
                                    </p:animEffect>
                                  </p:childTnLst>
                                </p:cTn>
                              </p:par>
                              <p:par>
                                <p:cTn id="38" presetID="22" presetClass="entr" presetSubtype="4" fill="hold" grpId="0" nodeType="withEffect">
                                  <p:stCondLst>
                                    <p:cond delay="0"/>
                                  </p:stCondLst>
                                  <p:childTnLst>
                                    <p:set>
                                      <p:cBhvr>
                                        <p:cTn id="39" dur="1" fill="hold">
                                          <p:stCondLst>
                                            <p:cond delay="0"/>
                                          </p:stCondLst>
                                        </p:cTn>
                                        <p:tgtEl>
                                          <p:spTgt spid="12"/>
                                        </p:tgtEl>
                                        <p:attrNameLst>
                                          <p:attrName>style.visibility</p:attrName>
                                        </p:attrNameLst>
                                      </p:cBhvr>
                                      <p:to>
                                        <p:strVal val="visible"/>
                                      </p:to>
                                    </p:set>
                                    <p:animEffect transition="in" filter="wipe(down)">
                                      <p:cBhvr>
                                        <p:cTn id="40" dur="500"/>
                                        <p:tgtEl>
                                          <p:spTgt spid="12"/>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nodeType="clickEffect">
                                  <p:stCondLst>
                                    <p:cond delay="0"/>
                                  </p:stCondLst>
                                  <p:childTnLst>
                                    <p:set>
                                      <p:cBhvr>
                                        <p:cTn id="44" dur="1" fill="hold">
                                          <p:stCondLst>
                                            <p:cond delay="0"/>
                                          </p:stCondLst>
                                        </p:cTn>
                                        <p:tgtEl>
                                          <p:spTgt spid="22"/>
                                        </p:tgtEl>
                                        <p:attrNameLst>
                                          <p:attrName>style.visibility</p:attrName>
                                        </p:attrNameLst>
                                      </p:cBhvr>
                                      <p:to>
                                        <p:strVal val="visible"/>
                                      </p:to>
                                    </p:set>
                                    <p:animEffect transition="in" filter="wipe(down)">
                                      <p:cBhvr>
                                        <p:cTn id="45" dur="500"/>
                                        <p:tgtEl>
                                          <p:spTgt spid="22"/>
                                        </p:tgtEl>
                                      </p:cBhvr>
                                    </p:animEffect>
                                  </p:childTnLst>
                                </p:cTn>
                              </p:par>
                              <p:par>
                                <p:cTn id="46" presetID="22" presetClass="entr" presetSubtype="4" fill="hold" grpId="0" nodeType="withEffect">
                                  <p:stCondLst>
                                    <p:cond delay="0"/>
                                  </p:stCondLst>
                                  <p:childTnLst>
                                    <p:set>
                                      <p:cBhvr>
                                        <p:cTn id="47" dur="1" fill="hold">
                                          <p:stCondLst>
                                            <p:cond delay="0"/>
                                          </p:stCondLst>
                                        </p:cTn>
                                        <p:tgtEl>
                                          <p:spTgt spid="9"/>
                                        </p:tgtEl>
                                        <p:attrNameLst>
                                          <p:attrName>style.visibility</p:attrName>
                                        </p:attrNameLst>
                                      </p:cBhvr>
                                      <p:to>
                                        <p:strVal val="visible"/>
                                      </p:to>
                                    </p:set>
                                    <p:animEffect transition="in" filter="wipe(down)">
                                      <p:cBhvr>
                                        <p:cTn id="48" dur="500"/>
                                        <p:tgtEl>
                                          <p:spTgt spid="9"/>
                                        </p:tgtEl>
                                      </p:cBhvr>
                                    </p:animEffect>
                                  </p:childTnLst>
                                </p:cTn>
                              </p:par>
                              <p:par>
                                <p:cTn id="49" presetID="22" presetClass="entr" presetSubtype="4" fill="hold" grpId="0" nodeType="withEffect">
                                  <p:stCondLst>
                                    <p:cond delay="0"/>
                                  </p:stCondLst>
                                  <p:childTnLst>
                                    <p:set>
                                      <p:cBhvr>
                                        <p:cTn id="50" dur="1" fill="hold">
                                          <p:stCondLst>
                                            <p:cond delay="0"/>
                                          </p:stCondLst>
                                        </p:cTn>
                                        <p:tgtEl>
                                          <p:spTgt spid="13"/>
                                        </p:tgtEl>
                                        <p:attrNameLst>
                                          <p:attrName>style.visibility</p:attrName>
                                        </p:attrNameLst>
                                      </p:cBhvr>
                                      <p:to>
                                        <p:strVal val="visible"/>
                                      </p:to>
                                    </p:set>
                                    <p:animEffect transition="in" filter="wipe(down)">
                                      <p:cBhvr>
                                        <p:cTn id="51" dur="500"/>
                                        <p:tgtEl>
                                          <p:spTgt spid="13"/>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4" fill="hold" grpId="0" nodeType="clickEffect">
                                  <p:stCondLst>
                                    <p:cond delay="0"/>
                                  </p:stCondLst>
                                  <p:childTnLst>
                                    <p:set>
                                      <p:cBhvr>
                                        <p:cTn id="55" dur="1" fill="hold">
                                          <p:stCondLst>
                                            <p:cond delay="0"/>
                                          </p:stCondLst>
                                        </p:cTn>
                                        <p:tgtEl>
                                          <p:spTgt spid="14"/>
                                        </p:tgtEl>
                                        <p:attrNameLst>
                                          <p:attrName>style.visibility</p:attrName>
                                        </p:attrNameLst>
                                      </p:cBhvr>
                                      <p:to>
                                        <p:strVal val="visible"/>
                                      </p:to>
                                    </p:set>
                                    <p:animEffect transition="in" filter="wipe(down)">
                                      <p:cBhvr>
                                        <p:cTn id="5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A0A0BD00-D8DC-45C9-9C82-0E8430B96A5E}"/>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8" name="Content Placeholder 2">
            <a:extLst>
              <a:ext uri="{FF2B5EF4-FFF2-40B4-BE49-F238E27FC236}">
                <a16:creationId xmlns:a16="http://schemas.microsoft.com/office/drawing/2014/main" xmlns="" id="{09329F3B-B988-4BA0-9BEA-4847C35EA442}"/>
              </a:ext>
            </a:extLst>
          </p:cNvPr>
          <p:cNvSpPr>
            <a:spLocks noGrp="1"/>
          </p:cNvSpPr>
          <p:nvPr>
            <p:ph idx="1"/>
          </p:nvPr>
        </p:nvSpPr>
        <p:spPr>
          <a:xfrm>
            <a:off x="2652651" y="2801757"/>
            <a:ext cx="8489371" cy="2321286"/>
          </a:xfrm>
        </p:spPr>
        <p:txBody>
          <a:bodyPr>
            <a:noAutofit/>
          </a:bodyPr>
          <a:lstStyle/>
          <a:p>
            <a:pPr marL="0" indent="0" algn="ctr">
              <a:buNone/>
            </a:pPr>
            <a:r>
              <a:rPr lang="en-US" sz="7000" b="1" dirty="0">
                <a:solidFill>
                  <a:schemeClr val="accent6">
                    <a:lumMod val="75000"/>
                  </a:schemeClr>
                </a:solidFill>
              </a:rPr>
              <a:t>Terraform</a:t>
            </a:r>
          </a:p>
          <a:p>
            <a:pPr marL="0" indent="0" algn="ctr">
              <a:buNone/>
            </a:pPr>
            <a:r>
              <a:rPr lang="en-US" sz="7000" b="1" dirty="0">
                <a:solidFill>
                  <a:srgbClr val="00B050"/>
                </a:solidFill>
              </a:rPr>
              <a:t>State</a:t>
            </a:r>
            <a:endParaRPr lang="en-US" sz="7000" b="1" dirty="0">
              <a:solidFill>
                <a:srgbClr val="0070C0"/>
              </a:solidFill>
            </a:endParaRPr>
          </a:p>
        </p:txBody>
      </p:sp>
      <p:pic>
        <p:nvPicPr>
          <p:cNvPr id="3" name="Picture 2" descr="HashiCorp Terraform">
            <a:extLst>
              <a:ext uri="{FF2B5EF4-FFF2-40B4-BE49-F238E27FC236}">
                <a16:creationId xmlns:a16="http://schemas.microsoft.com/office/drawing/2014/main" xmlns=""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12037" y="1294410"/>
            <a:ext cx="4918363" cy="4918363"/>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xmlns=""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xmlns=""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xmlns=""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xmlns="" id="{DF561F7C-866E-C043-937F-856E15EA418D}"/>
              </a:ext>
            </a:extLst>
          </p:cNvPr>
          <p:cNvPicPr>
            <a:picLocks noChangeAspect="1"/>
          </p:cNvPicPr>
          <p:nvPr/>
        </p:nvPicPr>
        <p:blipFill>
          <a:blip r:embed="rId3"/>
          <a:stretch>
            <a:fillRect/>
          </a:stretch>
        </p:blipFill>
        <p:spPr>
          <a:xfrm>
            <a:off x="144083" y="2067946"/>
            <a:ext cx="3682738" cy="3552375"/>
          </a:xfrm>
          <a:prstGeom prst="rect">
            <a:avLst/>
          </a:prstGeom>
        </p:spPr>
      </p:pic>
    </p:spTree>
    <p:extLst>
      <p:ext uri="{BB962C8B-B14F-4D97-AF65-F5344CB8AC3E}">
        <p14:creationId xmlns:p14="http://schemas.microsoft.com/office/powerpoint/2010/main" val="22449715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DC1E8FE0-8DB6-054D-93CC-1EB22BE294F1}"/>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4" name="Title 3">
            <a:extLst>
              <a:ext uri="{FF2B5EF4-FFF2-40B4-BE49-F238E27FC236}">
                <a16:creationId xmlns:a16="http://schemas.microsoft.com/office/drawing/2014/main" xmlns="" id="{9620E105-1E5C-1545-9E21-75F2F7F0D01C}"/>
              </a:ext>
            </a:extLst>
          </p:cNvPr>
          <p:cNvSpPr>
            <a:spLocks noGrp="1"/>
          </p:cNvSpPr>
          <p:nvPr>
            <p:ph type="title"/>
          </p:nvPr>
        </p:nvSpPr>
        <p:spPr>
          <a:xfrm>
            <a:off x="941604" y="13968"/>
            <a:ext cx="12618720" cy="1188851"/>
          </a:xfrm>
        </p:spPr>
        <p:txBody>
          <a:bodyPr/>
          <a:lstStyle/>
          <a:p>
            <a:r>
              <a:rPr lang="en-US" dirty="0"/>
              <a:t>Traditional Way of Managing Infrastructure</a:t>
            </a:r>
          </a:p>
        </p:txBody>
      </p:sp>
      <p:sp>
        <p:nvSpPr>
          <p:cNvPr id="5" name="Oval 4">
            <a:extLst>
              <a:ext uri="{FF2B5EF4-FFF2-40B4-BE49-F238E27FC236}">
                <a16:creationId xmlns:a16="http://schemas.microsoft.com/office/drawing/2014/main" xmlns="" id="{F8017ABD-76CA-A149-8807-32B24CBFAA7A}"/>
              </a:ext>
            </a:extLst>
          </p:cNvPr>
          <p:cNvSpPr/>
          <p:nvPr/>
        </p:nvSpPr>
        <p:spPr>
          <a:xfrm>
            <a:off x="301451" y="2421658"/>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Dev</a:t>
            </a:r>
          </a:p>
        </p:txBody>
      </p:sp>
      <p:sp>
        <p:nvSpPr>
          <p:cNvPr id="6" name="Oval 5">
            <a:extLst>
              <a:ext uri="{FF2B5EF4-FFF2-40B4-BE49-F238E27FC236}">
                <a16:creationId xmlns:a16="http://schemas.microsoft.com/office/drawing/2014/main" xmlns="" id="{26B6A081-A945-7C4D-B6A0-4B7D63282F88}"/>
              </a:ext>
            </a:extLst>
          </p:cNvPr>
          <p:cNvSpPr/>
          <p:nvPr/>
        </p:nvSpPr>
        <p:spPr>
          <a:xfrm>
            <a:off x="3170254" y="2421658"/>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QA</a:t>
            </a:r>
          </a:p>
        </p:txBody>
      </p:sp>
      <p:sp>
        <p:nvSpPr>
          <p:cNvPr id="7" name="Oval 6">
            <a:extLst>
              <a:ext uri="{FF2B5EF4-FFF2-40B4-BE49-F238E27FC236}">
                <a16:creationId xmlns:a16="http://schemas.microsoft.com/office/drawing/2014/main" xmlns="" id="{8EC04835-D036-DA4D-8CD0-3F85B38D8B9F}"/>
              </a:ext>
            </a:extLst>
          </p:cNvPr>
          <p:cNvSpPr/>
          <p:nvPr/>
        </p:nvSpPr>
        <p:spPr>
          <a:xfrm>
            <a:off x="6044083" y="2421658"/>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Staging</a:t>
            </a:r>
          </a:p>
        </p:txBody>
      </p:sp>
      <p:sp>
        <p:nvSpPr>
          <p:cNvPr id="8" name="Oval 7">
            <a:extLst>
              <a:ext uri="{FF2B5EF4-FFF2-40B4-BE49-F238E27FC236}">
                <a16:creationId xmlns:a16="http://schemas.microsoft.com/office/drawing/2014/main" xmlns="" id="{7F1CD807-FBF5-FD49-8E83-81DA4A1B6A99}"/>
              </a:ext>
            </a:extLst>
          </p:cNvPr>
          <p:cNvSpPr/>
          <p:nvPr/>
        </p:nvSpPr>
        <p:spPr>
          <a:xfrm>
            <a:off x="8917913" y="2421658"/>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Production</a:t>
            </a:r>
          </a:p>
        </p:txBody>
      </p:sp>
      <p:sp>
        <p:nvSpPr>
          <p:cNvPr id="9" name="Oval 8">
            <a:extLst>
              <a:ext uri="{FF2B5EF4-FFF2-40B4-BE49-F238E27FC236}">
                <a16:creationId xmlns:a16="http://schemas.microsoft.com/office/drawing/2014/main" xmlns="" id="{7ADFDEE5-EBA4-DB4F-9BDD-B92A7C642204}"/>
              </a:ext>
            </a:extLst>
          </p:cNvPr>
          <p:cNvSpPr/>
          <p:nvPr/>
        </p:nvSpPr>
        <p:spPr>
          <a:xfrm>
            <a:off x="11791743" y="2421658"/>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Disaster</a:t>
            </a:r>
          </a:p>
          <a:p>
            <a:pPr algn="ctr"/>
            <a:r>
              <a:rPr lang="en-US" sz="3000" dirty="0"/>
              <a:t>Recovery</a:t>
            </a:r>
          </a:p>
        </p:txBody>
      </p:sp>
      <p:pic>
        <p:nvPicPr>
          <p:cNvPr id="11" name="Graphic 10" descr="User with solid fill">
            <a:extLst>
              <a:ext uri="{FF2B5EF4-FFF2-40B4-BE49-F238E27FC236}">
                <a16:creationId xmlns:a16="http://schemas.microsoft.com/office/drawing/2014/main" xmlns="" id="{7CABDFCE-7CEC-F345-B568-7BAD4CA31AF1}"/>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1115367" y="1304299"/>
            <a:ext cx="914400" cy="914400"/>
          </a:xfrm>
          <a:prstGeom prst="rect">
            <a:avLst/>
          </a:prstGeom>
        </p:spPr>
      </p:pic>
      <p:pic>
        <p:nvPicPr>
          <p:cNvPr id="12" name="Graphic 11" descr="User with solid fill">
            <a:extLst>
              <a:ext uri="{FF2B5EF4-FFF2-40B4-BE49-F238E27FC236}">
                <a16:creationId xmlns:a16="http://schemas.microsoft.com/office/drawing/2014/main" xmlns="" id="{BC732931-7742-5242-B56C-5ACC2D9BABF8}"/>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3984170" y="1304299"/>
            <a:ext cx="914400" cy="914400"/>
          </a:xfrm>
          <a:prstGeom prst="rect">
            <a:avLst/>
          </a:prstGeom>
        </p:spPr>
      </p:pic>
      <p:pic>
        <p:nvPicPr>
          <p:cNvPr id="13" name="Graphic 12" descr="User with solid fill">
            <a:extLst>
              <a:ext uri="{FF2B5EF4-FFF2-40B4-BE49-F238E27FC236}">
                <a16:creationId xmlns:a16="http://schemas.microsoft.com/office/drawing/2014/main" xmlns="" id="{F78CAFA9-D52D-E64C-AC83-1E3AE2C8A611}"/>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p:blipFill>
        <p:spPr>
          <a:xfrm>
            <a:off x="6857999" y="1304299"/>
            <a:ext cx="914400" cy="914400"/>
          </a:xfrm>
          <a:prstGeom prst="rect">
            <a:avLst/>
          </a:prstGeom>
        </p:spPr>
      </p:pic>
      <p:pic>
        <p:nvPicPr>
          <p:cNvPr id="14" name="Graphic 13" descr="User with solid fill">
            <a:extLst>
              <a:ext uri="{FF2B5EF4-FFF2-40B4-BE49-F238E27FC236}">
                <a16:creationId xmlns:a16="http://schemas.microsoft.com/office/drawing/2014/main" xmlns="" id="{3BA4DF1F-20BF-BC4F-AF37-6718D4DD5544}"/>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p:blipFill>
        <p:spPr>
          <a:xfrm>
            <a:off x="9731828" y="1304299"/>
            <a:ext cx="914400" cy="914400"/>
          </a:xfrm>
          <a:prstGeom prst="rect">
            <a:avLst/>
          </a:prstGeom>
        </p:spPr>
      </p:pic>
      <p:pic>
        <p:nvPicPr>
          <p:cNvPr id="15" name="Graphic 14" descr="User with solid fill">
            <a:extLst>
              <a:ext uri="{FF2B5EF4-FFF2-40B4-BE49-F238E27FC236}">
                <a16:creationId xmlns:a16="http://schemas.microsoft.com/office/drawing/2014/main" xmlns="" id="{ABB4FDBF-AC82-3842-BC65-3C65732A597A}"/>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p:blipFill>
        <p:spPr>
          <a:xfrm>
            <a:off x="12600633" y="1376312"/>
            <a:ext cx="914400" cy="914400"/>
          </a:xfrm>
          <a:prstGeom prst="rect">
            <a:avLst/>
          </a:prstGeom>
        </p:spPr>
      </p:pic>
      <p:sp>
        <p:nvSpPr>
          <p:cNvPr id="16" name="TextBox 15">
            <a:extLst>
              <a:ext uri="{FF2B5EF4-FFF2-40B4-BE49-F238E27FC236}">
                <a16:creationId xmlns:a16="http://schemas.microsoft.com/office/drawing/2014/main" xmlns="" id="{A29BC624-7821-5348-8E94-9A284AA4ED1B}"/>
              </a:ext>
            </a:extLst>
          </p:cNvPr>
          <p:cNvSpPr txBox="1"/>
          <p:nvPr/>
        </p:nvSpPr>
        <p:spPr>
          <a:xfrm>
            <a:off x="1070076" y="800484"/>
            <a:ext cx="1162498" cy="430887"/>
          </a:xfrm>
          <a:prstGeom prst="rect">
            <a:avLst/>
          </a:prstGeom>
          <a:noFill/>
        </p:spPr>
        <p:txBody>
          <a:bodyPr wrap="none" rtlCol="0">
            <a:spAutoFit/>
          </a:bodyPr>
          <a:lstStyle/>
          <a:p>
            <a:r>
              <a:rPr lang="en-US" dirty="0">
                <a:solidFill>
                  <a:srgbClr val="00B050"/>
                </a:solidFill>
              </a:rPr>
              <a:t>Admin-1</a:t>
            </a:r>
          </a:p>
        </p:txBody>
      </p:sp>
      <p:sp>
        <p:nvSpPr>
          <p:cNvPr id="17" name="TextBox 16">
            <a:extLst>
              <a:ext uri="{FF2B5EF4-FFF2-40B4-BE49-F238E27FC236}">
                <a16:creationId xmlns:a16="http://schemas.microsoft.com/office/drawing/2014/main" xmlns="" id="{0017F75D-332D-E045-BC72-D1DAF5A14CE0}"/>
              </a:ext>
            </a:extLst>
          </p:cNvPr>
          <p:cNvSpPr txBox="1"/>
          <p:nvPr/>
        </p:nvSpPr>
        <p:spPr>
          <a:xfrm>
            <a:off x="3775262" y="793270"/>
            <a:ext cx="1162498" cy="430887"/>
          </a:xfrm>
          <a:prstGeom prst="rect">
            <a:avLst/>
          </a:prstGeom>
          <a:noFill/>
        </p:spPr>
        <p:txBody>
          <a:bodyPr wrap="none" rtlCol="0">
            <a:spAutoFit/>
          </a:bodyPr>
          <a:lstStyle/>
          <a:p>
            <a:r>
              <a:rPr lang="en-US" dirty="0">
                <a:solidFill>
                  <a:srgbClr val="00B050"/>
                </a:solidFill>
              </a:rPr>
              <a:t>Admin-1</a:t>
            </a:r>
          </a:p>
        </p:txBody>
      </p:sp>
      <p:cxnSp>
        <p:nvCxnSpPr>
          <p:cNvPr id="19" name="Straight Arrow Connector 18">
            <a:extLst>
              <a:ext uri="{FF2B5EF4-FFF2-40B4-BE49-F238E27FC236}">
                <a16:creationId xmlns:a16="http://schemas.microsoft.com/office/drawing/2014/main" xmlns="" id="{33C06C13-AC2D-6841-B2FA-6705FEDAA9D0}"/>
              </a:ext>
            </a:extLst>
          </p:cNvPr>
          <p:cNvCxnSpPr>
            <a:stCxn id="12" idx="3"/>
            <a:endCxn id="13" idx="1"/>
          </p:cNvCxnSpPr>
          <p:nvPr/>
        </p:nvCxnSpPr>
        <p:spPr>
          <a:xfrm>
            <a:off x="4898570" y="1761499"/>
            <a:ext cx="1959429" cy="0"/>
          </a:xfrm>
          <a:prstGeom prst="straightConnector1">
            <a:avLst/>
          </a:prstGeom>
          <a:ln w="571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xmlns="" id="{72F2D000-365A-8148-BE40-35BD6BE1C56A}"/>
              </a:ext>
            </a:extLst>
          </p:cNvPr>
          <p:cNvSpPr txBox="1"/>
          <p:nvPr/>
        </p:nvSpPr>
        <p:spPr>
          <a:xfrm>
            <a:off x="4861191" y="1811759"/>
            <a:ext cx="1963294" cy="430887"/>
          </a:xfrm>
          <a:prstGeom prst="rect">
            <a:avLst/>
          </a:prstGeom>
          <a:noFill/>
        </p:spPr>
        <p:txBody>
          <a:bodyPr wrap="none" rtlCol="0">
            <a:spAutoFit/>
          </a:bodyPr>
          <a:lstStyle/>
          <a:p>
            <a:r>
              <a:rPr lang="en-US" dirty="0"/>
              <a:t>Documentation</a:t>
            </a:r>
          </a:p>
        </p:txBody>
      </p:sp>
      <p:sp>
        <p:nvSpPr>
          <p:cNvPr id="21" name="TextBox 20">
            <a:extLst>
              <a:ext uri="{FF2B5EF4-FFF2-40B4-BE49-F238E27FC236}">
                <a16:creationId xmlns:a16="http://schemas.microsoft.com/office/drawing/2014/main" xmlns="" id="{5BEF3082-BC29-AD4A-904B-48E712325247}"/>
              </a:ext>
            </a:extLst>
          </p:cNvPr>
          <p:cNvSpPr txBox="1"/>
          <p:nvPr/>
        </p:nvSpPr>
        <p:spPr>
          <a:xfrm>
            <a:off x="6733950" y="845550"/>
            <a:ext cx="1162498" cy="430887"/>
          </a:xfrm>
          <a:prstGeom prst="rect">
            <a:avLst/>
          </a:prstGeom>
          <a:noFill/>
        </p:spPr>
        <p:txBody>
          <a:bodyPr wrap="none" rtlCol="0">
            <a:spAutoFit/>
          </a:bodyPr>
          <a:lstStyle/>
          <a:p>
            <a:r>
              <a:rPr lang="en-US" dirty="0">
                <a:solidFill>
                  <a:srgbClr val="0070C0"/>
                </a:solidFill>
              </a:rPr>
              <a:t>Admin-2</a:t>
            </a:r>
          </a:p>
        </p:txBody>
      </p:sp>
      <p:sp>
        <p:nvSpPr>
          <p:cNvPr id="22" name="TextBox 21">
            <a:extLst>
              <a:ext uri="{FF2B5EF4-FFF2-40B4-BE49-F238E27FC236}">
                <a16:creationId xmlns:a16="http://schemas.microsoft.com/office/drawing/2014/main" xmlns="" id="{8974A8D1-F1ED-9D4B-96A4-86CEFA8300A1}"/>
              </a:ext>
            </a:extLst>
          </p:cNvPr>
          <p:cNvSpPr txBox="1"/>
          <p:nvPr/>
        </p:nvSpPr>
        <p:spPr>
          <a:xfrm>
            <a:off x="9650888" y="873412"/>
            <a:ext cx="1162498" cy="430887"/>
          </a:xfrm>
          <a:prstGeom prst="rect">
            <a:avLst/>
          </a:prstGeom>
          <a:noFill/>
        </p:spPr>
        <p:txBody>
          <a:bodyPr wrap="none" rtlCol="0">
            <a:spAutoFit/>
          </a:bodyPr>
          <a:lstStyle/>
          <a:p>
            <a:r>
              <a:rPr lang="en-US" dirty="0">
                <a:solidFill>
                  <a:srgbClr val="0070C0"/>
                </a:solidFill>
              </a:rPr>
              <a:t>Admin-2</a:t>
            </a:r>
          </a:p>
        </p:txBody>
      </p:sp>
      <p:sp>
        <p:nvSpPr>
          <p:cNvPr id="23" name="TextBox 22">
            <a:extLst>
              <a:ext uri="{FF2B5EF4-FFF2-40B4-BE49-F238E27FC236}">
                <a16:creationId xmlns:a16="http://schemas.microsoft.com/office/drawing/2014/main" xmlns="" id="{FFB5EA5F-375B-434D-B170-DF04BFC770C3}"/>
              </a:ext>
            </a:extLst>
          </p:cNvPr>
          <p:cNvSpPr txBox="1"/>
          <p:nvPr/>
        </p:nvSpPr>
        <p:spPr>
          <a:xfrm>
            <a:off x="12384040" y="873412"/>
            <a:ext cx="1162498" cy="430887"/>
          </a:xfrm>
          <a:prstGeom prst="rect">
            <a:avLst/>
          </a:prstGeom>
          <a:noFill/>
        </p:spPr>
        <p:txBody>
          <a:bodyPr wrap="none" rtlCol="0">
            <a:spAutoFit/>
          </a:bodyPr>
          <a:lstStyle/>
          <a:p>
            <a:r>
              <a:rPr lang="en-US" dirty="0">
                <a:solidFill>
                  <a:srgbClr val="0070C0"/>
                </a:solidFill>
              </a:rPr>
              <a:t>Admin-2</a:t>
            </a:r>
          </a:p>
        </p:txBody>
      </p:sp>
      <p:sp>
        <p:nvSpPr>
          <p:cNvPr id="24" name="Right Arrow 23">
            <a:extLst>
              <a:ext uri="{FF2B5EF4-FFF2-40B4-BE49-F238E27FC236}">
                <a16:creationId xmlns:a16="http://schemas.microsoft.com/office/drawing/2014/main" xmlns="" id="{8BCE733B-7213-544C-BA82-27B5B80C2932}"/>
              </a:ext>
            </a:extLst>
          </p:cNvPr>
          <p:cNvSpPr/>
          <p:nvPr/>
        </p:nvSpPr>
        <p:spPr>
          <a:xfrm>
            <a:off x="2843684" y="3235575"/>
            <a:ext cx="326570" cy="160773"/>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ight Arrow 24">
            <a:extLst>
              <a:ext uri="{FF2B5EF4-FFF2-40B4-BE49-F238E27FC236}">
                <a16:creationId xmlns:a16="http://schemas.microsoft.com/office/drawing/2014/main" xmlns="" id="{4E231999-F209-5D40-849A-082E2DE5E2DA}"/>
              </a:ext>
            </a:extLst>
          </p:cNvPr>
          <p:cNvSpPr/>
          <p:nvPr/>
        </p:nvSpPr>
        <p:spPr>
          <a:xfrm>
            <a:off x="5714999" y="3250647"/>
            <a:ext cx="326570" cy="160773"/>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ight Arrow 25">
            <a:extLst>
              <a:ext uri="{FF2B5EF4-FFF2-40B4-BE49-F238E27FC236}">
                <a16:creationId xmlns:a16="http://schemas.microsoft.com/office/drawing/2014/main" xmlns="" id="{3E81E316-E630-A747-8C2E-112AAFFB4DB0}"/>
              </a:ext>
            </a:extLst>
          </p:cNvPr>
          <p:cNvSpPr/>
          <p:nvPr/>
        </p:nvSpPr>
        <p:spPr>
          <a:xfrm>
            <a:off x="8586316" y="3250647"/>
            <a:ext cx="326570" cy="160773"/>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ight Arrow 26">
            <a:extLst>
              <a:ext uri="{FF2B5EF4-FFF2-40B4-BE49-F238E27FC236}">
                <a16:creationId xmlns:a16="http://schemas.microsoft.com/office/drawing/2014/main" xmlns="" id="{14A7E1A7-15E4-DE4C-B762-8E7A5D1323DF}"/>
              </a:ext>
            </a:extLst>
          </p:cNvPr>
          <p:cNvSpPr/>
          <p:nvPr/>
        </p:nvSpPr>
        <p:spPr>
          <a:xfrm>
            <a:off x="11462659" y="3230550"/>
            <a:ext cx="326570" cy="160773"/>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ight Arrow 32">
            <a:extLst>
              <a:ext uri="{FF2B5EF4-FFF2-40B4-BE49-F238E27FC236}">
                <a16:creationId xmlns:a16="http://schemas.microsoft.com/office/drawing/2014/main" xmlns="" id="{C09FA951-5E4D-3D40-A79B-4E3BC882A6BD}"/>
              </a:ext>
            </a:extLst>
          </p:cNvPr>
          <p:cNvSpPr/>
          <p:nvPr/>
        </p:nvSpPr>
        <p:spPr>
          <a:xfrm>
            <a:off x="123130" y="6844856"/>
            <a:ext cx="14349046" cy="937449"/>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Infrastructure scalability – Workforce need to be increased to meet the timelines</a:t>
            </a:r>
          </a:p>
        </p:txBody>
      </p:sp>
      <p:sp>
        <p:nvSpPr>
          <p:cNvPr id="34" name="Oval 33">
            <a:extLst>
              <a:ext uri="{FF2B5EF4-FFF2-40B4-BE49-F238E27FC236}">
                <a16:creationId xmlns:a16="http://schemas.microsoft.com/office/drawing/2014/main" xmlns="" id="{E4997C33-5841-B844-AD7F-F030B9F3D8CE}"/>
              </a:ext>
            </a:extLst>
          </p:cNvPr>
          <p:cNvSpPr/>
          <p:nvPr/>
        </p:nvSpPr>
        <p:spPr>
          <a:xfrm>
            <a:off x="301451" y="4261082"/>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Dev</a:t>
            </a:r>
          </a:p>
        </p:txBody>
      </p:sp>
      <p:sp>
        <p:nvSpPr>
          <p:cNvPr id="35" name="Oval 34">
            <a:extLst>
              <a:ext uri="{FF2B5EF4-FFF2-40B4-BE49-F238E27FC236}">
                <a16:creationId xmlns:a16="http://schemas.microsoft.com/office/drawing/2014/main" xmlns="" id="{66943FF8-96A0-5F42-81D2-FBEA66BED0AC}"/>
              </a:ext>
            </a:extLst>
          </p:cNvPr>
          <p:cNvSpPr/>
          <p:nvPr/>
        </p:nvSpPr>
        <p:spPr>
          <a:xfrm>
            <a:off x="3170254" y="4261082"/>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QA</a:t>
            </a:r>
          </a:p>
        </p:txBody>
      </p:sp>
      <p:sp>
        <p:nvSpPr>
          <p:cNvPr id="36" name="Oval 35">
            <a:extLst>
              <a:ext uri="{FF2B5EF4-FFF2-40B4-BE49-F238E27FC236}">
                <a16:creationId xmlns:a16="http://schemas.microsoft.com/office/drawing/2014/main" xmlns="" id="{7BC0EED4-8D45-EF4B-9001-363673ECD409}"/>
              </a:ext>
            </a:extLst>
          </p:cNvPr>
          <p:cNvSpPr/>
          <p:nvPr/>
        </p:nvSpPr>
        <p:spPr>
          <a:xfrm>
            <a:off x="6044083" y="4261082"/>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Staging</a:t>
            </a:r>
          </a:p>
        </p:txBody>
      </p:sp>
      <p:sp>
        <p:nvSpPr>
          <p:cNvPr id="37" name="Oval 36">
            <a:extLst>
              <a:ext uri="{FF2B5EF4-FFF2-40B4-BE49-F238E27FC236}">
                <a16:creationId xmlns:a16="http://schemas.microsoft.com/office/drawing/2014/main" xmlns="" id="{DCF2E9D8-B880-F141-B0D0-8AC9F2024405}"/>
              </a:ext>
            </a:extLst>
          </p:cNvPr>
          <p:cNvSpPr/>
          <p:nvPr/>
        </p:nvSpPr>
        <p:spPr>
          <a:xfrm>
            <a:off x="8917913" y="4261082"/>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Production</a:t>
            </a:r>
          </a:p>
        </p:txBody>
      </p:sp>
      <p:sp>
        <p:nvSpPr>
          <p:cNvPr id="38" name="Oval 37">
            <a:extLst>
              <a:ext uri="{FF2B5EF4-FFF2-40B4-BE49-F238E27FC236}">
                <a16:creationId xmlns:a16="http://schemas.microsoft.com/office/drawing/2014/main" xmlns="" id="{287921D7-ACFF-204E-B6CD-9CFB7DB0E58E}"/>
              </a:ext>
            </a:extLst>
          </p:cNvPr>
          <p:cNvSpPr/>
          <p:nvPr/>
        </p:nvSpPr>
        <p:spPr>
          <a:xfrm>
            <a:off x="11791743" y="4261082"/>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Disaster</a:t>
            </a:r>
          </a:p>
          <a:p>
            <a:pPr algn="ctr"/>
            <a:r>
              <a:rPr lang="en-US" sz="3000" dirty="0"/>
              <a:t>Recovery</a:t>
            </a:r>
          </a:p>
        </p:txBody>
      </p:sp>
      <p:sp>
        <p:nvSpPr>
          <p:cNvPr id="39" name="Right Arrow 38">
            <a:extLst>
              <a:ext uri="{FF2B5EF4-FFF2-40B4-BE49-F238E27FC236}">
                <a16:creationId xmlns:a16="http://schemas.microsoft.com/office/drawing/2014/main" xmlns="" id="{E8912CDB-E683-A24E-8B9F-F898740C0E54}"/>
              </a:ext>
            </a:extLst>
          </p:cNvPr>
          <p:cNvSpPr/>
          <p:nvPr/>
        </p:nvSpPr>
        <p:spPr>
          <a:xfrm>
            <a:off x="2843684" y="5074999"/>
            <a:ext cx="326570" cy="160773"/>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ight Arrow 39">
            <a:extLst>
              <a:ext uri="{FF2B5EF4-FFF2-40B4-BE49-F238E27FC236}">
                <a16:creationId xmlns:a16="http://schemas.microsoft.com/office/drawing/2014/main" xmlns="" id="{74D51FA5-FCE0-7B4E-9B4D-3D2313A30814}"/>
              </a:ext>
            </a:extLst>
          </p:cNvPr>
          <p:cNvSpPr/>
          <p:nvPr/>
        </p:nvSpPr>
        <p:spPr>
          <a:xfrm>
            <a:off x="5714999" y="5090071"/>
            <a:ext cx="326570" cy="160773"/>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ight Arrow 40">
            <a:extLst>
              <a:ext uri="{FF2B5EF4-FFF2-40B4-BE49-F238E27FC236}">
                <a16:creationId xmlns:a16="http://schemas.microsoft.com/office/drawing/2014/main" xmlns="" id="{EC158E99-9783-DE44-9C13-8AB30281EBF5}"/>
              </a:ext>
            </a:extLst>
          </p:cNvPr>
          <p:cNvSpPr/>
          <p:nvPr/>
        </p:nvSpPr>
        <p:spPr>
          <a:xfrm>
            <a:off x="8586316" y="5090071"/>
            <a:ext cx="326570" cy="160773"/>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ight Arrow 41">
            <a:extLst>
              <a:ext uri="{FF2B5EF4-FFF2-40B4-BE49-F238E27FC236}">
                <a16:creationId xmlns:a16="http://schemas.microsoft.com/office/drawing/2014/main" xmlns="" id="{195B2D1A-13B3-684D-ACF7-F856B28D932D}"/>
              </a:ext>
            </a:extLst>
          </p:cNvPr>
          <p:cNvSpPr/>
          <p:nvPr/>
        </p:nvSpPr>
        <p:spPr>
          <a:xfrm>
            <a:off x="11462659" y="5069974"/>
            <a:ext cx="326570" cy="160773"/>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4" name="Graphic 43" descr="User with solid fill">
            <a:extLst>
              <a:ext uri="{FF2B5EF4-FFF2-40B4-BE49-F238E27FC236}">
                <a16:creationId xmlns:a16="http://schemas.microsoft.com/office/drawing/2014/main" xmlns="" id="{E89B4087-F1F4-8149-8C64-D32857BEF1F1}"/>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xmlns="" r:embed="rId7"/>
              </a:ext>
            </a:extLst>
          </a:blip>
          <a:stretch>
            <a:fillRect/>
          </a:stretch>
        </p:blipFill>
        <p:spPr>
          <a:xfrm>
            <a:off x="971748" y="6000085"/>
            <a:ext cx="914400" cy="914400"/>
          </a:xfrm>
          <a:prstGeom prst="rect">
            <a:avLst/>
          </a:prstGeom>
        </p:spPr>
      </p:pic>
      <p:pic>
        <p:nvPicPr>
          <p:cNvPr id="45" name="Graphic 44" descr="User with solid fill">
            <a:extLst>
              <a:ext uri="{FF2B5EF4-FFF2-40B4-BE49-F238E27FC236}">
                <a16:creationId xmlns:a16="http://schemas.microsoft.com/office/drawing/2014/main" xmlns="" id="{0A4C3641-8188-9943-9DA0-7FC5BA4CA171}"/>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xmlns="" r:embed="rId7"/>
              </a:ext>
            </a:extLst>
          </a:blip>
          <a:stretch>
            <a:fillRect/>
          </a:stretch>
        </p:blipFill>
        <p:spPr>
          <a:xfrm>
            <a:off x="3840551" y="6000085"/>
            <a:ext cx="914400" cy="914400"/>
          </a:xfrm>
          <a:prstGeom prst="rect">
            <a:avLst/>
          </a:prstGeom>
        </p:spPr>
      </p:pic>
      <p:pic>
        <p:nvPicPr>
          <p:cNvPr id="46" name="Graphic 45" descr="User with solid fill">
            <a:extLst>
              <a:ext uri="{FF2B5EF4-FFF2-40B4-BE49-F238E27FC236}">
                <a16:creationId xmlns:a16="http://schemas.microsoft.com/office/drawing/2014/main" xmlns="" id="{A6C21DC0-71B1-2442-AD80-83609E4909CB}"/>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xmlns="" r:embed="rId9"/>
              </a:ext>
            </a:extLst>
          </a:blip>
          <a:stretch>
            <a:fillRect/>
          </a:stretch>
        </p:blipFill>
        <p:spPr>
          <a:xfrm>
            <a:off x="6714380" y="6000085"/>
            <a:ext cx="914400" cy="914400"/>
          </a:xfrm>
          <a:prstGeom prst="rect">
            <a:avLst/>
          </a:prstGeom>
        </p:spPr>
      </p:pic>
      <p:pic>
        <p:nvPicPr>
          <p:cNvPr id="47" name="Graphic 46" descr="User with solid fill">
            <a:extLst>
              <a:ext uri="{FF2B5EF4-FFF2-40B4-BE49-F238E27FC236}">
                <a16:creationId xmlns:a16="http://schemas.microsoft.com/office/drawing/2014/main" xmlns="" id="{C1E83CE2-2510-EF44-B5B2-B46F16F11269}"/>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xmlns="" r:embed="rId9"/>
              </a:ext>
            </a:extLst>
          </a:blip>
          <a:stretch>
            <a:fillRect/>
          </a:stretch>
        </p:blipFill>
        <p:spPr>
          <a:xfrm>
            <a:off x="9588209" y="6000085"/>
            <a:ext cx="914400" cy="914400"/>
          </a:xfrm>
          <a:prstGeom prst="rect">
            <a:avLst/>
          </a:prstGeom>
        </p:spPr>
      </p:pic>
      <p:pic>
        <p:nvPicPr>
          <p:cNvPr id="48" name="Graphic 47" descr="User with solid fill">
            <a:extLst>
              <a:ext uri="{FF2B5EF4-FFF2-40B4-BE49-F238E27FC236}">
                <a16:creationId xmlns:a16="http://schemas.microsoft.com/office/drawing/2014/main" xmlns="" id="{732AB337-5076-BA47-AE72-C3638D548C2B}"/>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xmlns="" r:embed="rId9"/>
              </a:ext>
            </a:extLst>
          </a:blip>
          <a:stretch>
            <a:fillRect/>
          </a:stretch>
        </p:blipFill>
        <p:spPr>
          <a:xfrm>
            <a:off x="12457014" y="6072098"/>
            <a:ext cx="914400" cy="914400"/>
          </a:xfrm>
          <a:prstGeom prst="rect">
            <a:avLst/>
          </a:prstGeom>
        </p:spPr>
      </p:pic>
      <p:cxnSp>
        <p:nvCxnSpPr>
          <p:cNvPr id="49" name="Straight Arrow Connector 48">
            <a:extLst>
              <a:ext uri="{FF2B5EF4-FFF2-40B4-BE49-F238E27FC236}">
                <a16:creationId xmlns:a16="http://schemas.microsoft.com/office/drawing/2014/main" xmlns="" id="{956C12C3-7C80-C34C-9C60-BFB76FE6D603}"/>
              </a:ext>
            </a:extLst>
          </p:cNvPr>
          <p:cNvCxnSpPr>
            <a:stCxn id="45" idx="3"/>
            <a:endCxn id="46" idx="1"/>
          </p:cNvCxnSpPr>
          <p:nvPr/>
        </p:nvCxnSpPr>
        <p:spPr>
          <a:xfrm>
            <a:off x="4754951" y="6457285"/>
            <a:ext cx="1959429" cy="0"/>
          </a:xfrm>
          <a:prstGeom prst="straightConnector1">
            <a:avLst/>
          </a:prstGeom>
          <a:ln w="571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xmlns="" id="{428B2BCC-AC40-F047-AC48-4106331905F9}"/>
              </a:ext>
            </a:extLst>
          </p:cNvPr>
          <p:cNvSpPr txBox="1"/>
          <p:nvPr/>
        </p:nvSpPr>
        <p:spPr>
          <a:xfrm>
            <a:off x="4717572" y="6507545"/>
            <a:ext cx="1963294" cy="430887"/>
          </a:xfrm>
          <a:prstGeom prst="rect">
            <a:avLst/>
          </a:prstGeom>
          <a:noFill/>
        </p:spPr>
        <p:txBody>
          <a:bodyPr wrap="none" rtlCol="0">
            <a:spAutoFit/>
          </a:bodyPr>
          <a:lstStyle/>
          <a:p>
            <a:r>
              <a:rPr lang="en-US" dirty="0"/>
              <a:t>Documentation</a:t>
            </a:r>
          </a:p>
        </p:txBody>
      </p:sp>
      <p:sp>
        <p:nvSpPr>
          <p:cNvPr id="51" name="TextBox 50">
            <a:extLst>
              <a:ext uri="{FF2B5EF4-FFF2-40B4-BE49-F238E27FC236}">
                <a16:creationId xmlns:a16="http://schemas.microsoft.com/office/drawing/2014/main" xmlns="" id="{2AA36BA3-EB24-2146-954C-12C5CE023061}"/>
              </a:ext>
            </a:extLst>
          </p:cNvPr>
          <p:cNvSpPr txBox="1"/>
          <p:nvPr/>
        </p:nvSpPr>
        <p:spPr>
          <a:xfrm>
            <a:off x="123130" y="6118922"/>
            <a:ext cx="1162498" cy="430887"/>
          </a:xfrm>
          <a:prstGeom prst="rect">
            <a:avLst/>
          </a:prstGeom>
          <a:noFill/>
        </p:spPr>
        <p:txBody>
          <a:bodyPr wrap="none" rtlCol="0">
            <a:spAutoFit/>
          </a:bodyPr>
          <a:lstStyle/>
          <a:p>
            <a:r>
              <a:rPr lang="en-US" dirty="0">
                <a:solidFill>
                  <a:schemeClr val="accent3">
                    <a:lumMod val="75000"/>
                  </a:schemeClr>
                </a:solidFill>
              </a:rPr>
              <a:t>Admin-3</a:t>
            </a:r>
          </a:p>
        </p:txBody>
      </p:sp>
      <p:sp>
        <p:nvSpPr>
          <p:cNvPr id="52" name="TextBox 51">
            <a:extLst>
              <a:ext uri="{FF2B5EF4-FFF2-40B4-BE49-F238E27FC236}">
                <a16:creationId xmlns:a16="http://schemas.microsoft.com/office/drawing/2014/main" xmlns="" id="{FB7A222A-202D-974F-83ED-AC8EDEC304A3}"/>
              </a:ext>
            </a:extLst>
          </p:cNvPr>
          <p:cNvSpPr txBox="1"/>
          <p:nvPr/>
        </p:nvSpPr>
        <p:spPr>
          <a:xfrm>
            <a:off x="2884568" y="6133666"/>
            <a:ext cx="1162498" cy="430887"/>
          </a:xfrm>
          <a:prstGeom prst="rect">
            <a:avLst/>
          </a:prstGeom>
          <a:noFill/>
        </p:spPr>
        <p:txBody>
          <a:bodyPr wrap="none" rtlCol="0">
            <a:spAutoFit/>
          </a:bodyPr>
          <a:lstStyle/>
          <a:p>
            <a:r>
              <a:rPr lang="en-US" dirty="0">
                <a:solidFill>
                  <a:schemeClr val="accent3">
                    <a:lumMod val="75000"/>
                  </a:schemeClr>
                </a:solidFill>
              </a:rPr>
              <a:t>Admin-3</a:t>
            </a:r>
          </a:p>
        </p:txBody>
      </p:sp>
      <p:sp>
        <p:nvSpPr>
          <p:cNvPr id="53" name="TextBox 52">
            <a:extLst>
              <a:ext uri="{FF2B5EF4-FFF2-40B4-BE49-F238E27FC236}">
                <a16:creationId xmlns:a16="http://schemas.microsoft.com/office/drawing/2014/main" xmlns="" id="{4995F4E1-6882-7042-884D-E2E3455E77B2}"/>
              </a:ext>
            </a:extLst>
          </p:cNvPr>
          <p:cNvSpPr txBox="1"/>
          <p:nvPr/>
        </p:nvSpPr>
        <p:spPr>
          <a:xfrm>
            <a:off x="7351162" y="6133666"/>
            <a:ext cx="1162498" cy="430887"/>
          </a:xfrm>
          <a:prstGeom prst="rect">
            <a:avLst/>
          </a:prstGeom>
          <a:noFill/>
        </p:spPr>
        <p:txBody>
          <a:bodyPr wrap="none" rtlCol="0">
            <a:spAutoFit/>
          </a:bodyPr>
          <a:lstStyle/>
          <a:p>
            <a:r>
              <a:rPr lang="en-US" dirty="0">
                <a:solidFill>
                  <a:schemeClr val="accent5">
                    <a:lumMod val="75000"/>
                  </a:schemeClr>
                </a:solidFill>
              </a:rPr>
              <a:t>Admin-4</a:t>
            </a:r>
          </a:p>
        </p:txBody>
      </p:sp>
      <p:sp>
        <p:nvSpPr>
          <p:cNvPr id="54" name="TextBox 53">
            <a:extLst>
              <a:ext uri="{FF2B5EF4-FFF2-40B4-BE49-F238E27FC236}">
                <a16:creationId xmlns:a16="http://schemas.microsoft.com/office/drawing/2014/main" xmlns="" id="{5CD5810B-0487-3C41-A7FB-C3C70635CED5}"/>
              </a:ext>
            </a:extLst>
          </p:cNvPr>
          <p:cNvSpPr txBox="1"/>
          <p:nvPr/>
        </p:nvSpPr>
        <p:spPr>
          <a:xfrm>
            <a:off x="10414660" y="6103540"/>
            <a:ext cx="1162498" cy="430887"/>
          </a:xfrm>
          <a:prstGeom prst="rect">
            <a:avLst/>
          </a:prstGeom>
          <a:noFill/>
        </p:spPr>
        <p:txBody>
          <a:bodyPr wrap="none" rtlCol="0">
            <a:spAutoFit/>
          </a:bodyPr>
          <a:lstStyle/>
          <a:p>
            <a:r>
              <a:rPr lang="en-US" dirty="0">
                <a:solidFill>
                  <a:schemeClr val="accent5">
                    <a:lumMod val="75000"/>
                  </a:schemeClr>
                </a:solidFill>
              </a:rPr>
              <a:t>Admin-4</a:t>
            </a:r>
          </a:p>
        </p:txBody>
      </p:sp>
      <p:sp>
        <p:nvSpPr>
          <p:cNvPr id="55" name="TextBox 54">
            <a:extLst>
              <a:ext uri="{FF2B5EF4-FFF2-40B4-BE49-F238E27FC236}">
                <a16:creationId xmlns:a16="http://schemas.microsoft.com/office/drawing/2014/main" xmlns="" id="{FB2A6CE9-49D0-DE46-88D0-D09703AA1B22}"/>
              </a:ext>
            </a:extLst>
          </p:cNvPr>
          <p:cNvSpPr txBox="1"/>
          <p:nvPr/>
        </p:nvSpPr>
        <p:spPr>
          <a:xfrm>
            <a:off x="13171478" y="6175130"/>
            <a:ext cx="1162498" cy="430887"/>
          </a:xfrm>
          <a:prstGeom prst="rect">
            <a:avLst/>
          </a:prstGeom>
          <a:noFill/>
        </p:spPr>
        <p:txBody>
          <a:bodyPr wrap="none" rtlCol="0">
            <a:spAutoFit/>
          </a:bodyPr>
          <a:lstStyle/>
          <a:p>
            <a:r>
              <a:rPr lang="en-US" dirty="0">
                <a:solidFill>
                  <a:schemeClr val="accent5">
                    <a:lumMod val="75000"/>
                  </a:schemeClr>
                </a:solidFill>
              </a:rPr>
              <a:t>Admin-4</a:t>
            </a:r>
          </a:p>
        </p:txBody>
      </p:sp>
    </p:spTree>
    <p:extLst>
      <p:ext uri="{BB962C8B-B14F-4D97-AF65-F5344CB8AC3E}">
        <p14:creationId xmlns:p14="http://schemas.microsoft.com/office/powerpoint/2010/main" val="387227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down)">
                                      <p:cBhvr>
                                        <p:cTn id="7" dur="500"/>
                                        <p:tgtEl>
                                          <p:spTgt spid="33"/>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wipe(down)">
                                      <p:cBhvr>
                                        <p:cTn id="10" dur="500"/>
                                        <p:tgtEl>
                                          <p:spTgt spid="34"/>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35"/>
                                        </p:tgtEl>
                                        <p:attrNameLst>
                                          <p:attrName>style.visibility</p:attrName>
                                        </p:attrNameLst>
                                      </p:cBhvr>
                                      <p:to>
                                        <p:strVal val="visible"/>
                                      </p:to>
                                    </p:set>
                                    <p:animEffect transition="in" filter="wipe(down)">
                                      <p:cBhvr>
                                        <p:cTn id="13" dur="500"/>
                                        <p:tgtEl>
                                          <p:spTgt spid="35"/>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wipe(down)">
                                      <p:cBhvr>
                                        <p:cTn id="16" dur="500"/>
                                        <p:tgtEl>
                                          <p:spTgt spid="36"/>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37"/>
                                        </p:tgtEl>
                                        <p:attrNameLst>
                                          <p:attrName>style.visibility</p:attrName>
                                        </p:attrNameLst>
                                      </p:cBhvr>
                                      <p:to>
                                        <p:strVal val="visible"/>
                                      </p:to>
                                    </p:set>
                                    <p:animEffect transition="in" filter="wipe(down)">
                                      <p:cBhvr>
                                        <p:cTn id="19" dur="500"/>
                                        <p:tgtEl>
                                          <p:spTgt spid="37"/>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38"/>
                                        </p:tgtEl>
                                        <p:attrNameLst>
                                          <p:attrName>style.visibility</p:attrName>
                                        </p:attrNameLst>
                                      </p:cBhvr>
                                      <p:to>
                                        <p:strVal val="visible"/>
                                      </p:to>
                                    </p:set>
                                    <p:animEffect transition="in" filter="wipe(down)">
                                      <p:cBhvr>
                                        <p:cTn id="22" dur="500"/>
                                        <p:tgtEl>
                                          <p:spTgt spid="38"/>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39"/>
                                        </p:tgtEl>
                                        <p:attrNameLst>
                                          <p:attrName>style.visibility</p:attrName>
                                        </p:attrNameLst>
                                      </p:cBhvr>
                                      <p:to>
                                        <p:strVal val="visible"/>
                                      </p:to>
                                    </p:set>
                                    <p:animEffect transition="in" filter="wipe(down)">
                                      <p:cBhvr>
                                        <p:cTn id="25" dur="500"/>
                                        <p:tgtEl>
                                          <p:spTgt spid="39"/>
                                        </p:tgtEl>
                                      </p:cBhvr>
                                    </p:animEffect>
                                  </p:childTnLst>
                                </p:cTn>
                              </p:par>
                              <p:par>
                                <p:cTn id="26" presetID="22" presetClass="entr" presetSubtype="4" fill="hold" grpId="0" nodeType="withEffect">
                                  <p:stCondLst>
                                    <p:cond delay="0"/>
                                  </p:stCondLst>
                                  <p:childTnLst>
                                    <p:set>
                                      <p:cBhvr>
                                        <p:cTn id="27" dur="1" fill="hold">
                                          <p:stCondLst>
                                            <p:cond delay="0"/>
                                          </p:stCondLst>
                                        </p:cTn>
                                        <p:tgtEl>
                                          <p:spTgt spid="40"/>
                                        </p:tgtEl>
                                        <p:attrNameLst>
                                          <p:attrName>style.visibility</p:attrName>
                                        </p:attrNameLst>
                                      </p:cBhvr>
                                      <p:to>
                                        <p:strVal val="visible"/>
                                      </p:to>
                                    </p:set>
                                    <p:animEffect transition="in" filter="wipe(down)">
                                      <p:cBhvr>
                                        <p:cTn id="28" dur="500"/>
                                        <p:tgtEl>
                                          <p:spTgt spid="40"/>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41"/>
                                        </p:tgtEl>
                                        <p:attrNameLst>
                                          <p:attrName>style.visibility</p:attrName>
                                        </p:attrNameLst>
                                      </p:cBhvr>
                                      <p:to>
                                        <p:strVal val="visible"/>
                                      </p:to>
                                    </p:set>
                                    <p:animEffect transition="in" filter="wipe(down)">
                                      <p:cBhvr>
                                        <p:cTn id="31" dur="500"/>
                                        <p:tgtEl>
                                          <p:spTgt spid="41"/>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42"/>
                                        </p:tgtEl>
                                        <p:attrNameLst>
                                          <p:attrName>style.visibility</p:attrName>
                                        </p:attrNameLst>
                                      </p:cBhvr>
                                      <p:to>
                                        <p:strVal val="visible"/>
                                      </p:to>
                                    </p:set>
                                    <p:animEffect transition="in" filter="wipe(down)">
                                      <p:cBhvr>
                                        <p:cTn id="34" dur="500"/>
                                        <p:tgtEl>
                                          <p:spTgt spid="42"/>
                                        </p:tgtEl>
                                      </p:cBhvr>
                                    </p:animEffect>
                                  </p:childTnLst>
                                </p:cTn>
                              </p:par>
                              <p:par>
                                <p:cTn id="35" presetID="22" presetClass="entr" presetSubtype="4" fill="hold" nodeType="withEffect">
                                  <p:stCondLst>
                                    <p:cond delay="0"/>
                                  </p:stCondLst>
                                  <p:childTnLst>
                                    <p:set>
                                      <p:cBhvr>
                                        <p:cTn id="36" dur="1" fill="hold">
                                          <p:stCondLst>
                                            <p:cond delay="0"/>
                                          </p:stCondLst>
                                        </p:cTn>
                                        <p:tgtEl>
                                          <p:spTgt spid="44"/>
                                        </p:tgtEl>
                                        <p:attrNameLst>
                                          <p:attrName>style.visibility</p:attrName>
                                        </p:attrNameLst>
                                      </p:cBhvr>
                                      <p:to>
                                        <p:strVal val="visible"/>
                                      </p:to>
                                    </p:set>
                                    <p:animEffect transition="in" filter="wipe(down)">
                                      <p:cBhvr>
                                        <p:cTn id="37" dur="500"/>
                                        <p:tgtEl>
                                          <p:spTgt spid="44"/>
                                        </p:tgtEl>
                                      </p:cBhvr>
                                    </p:animEffect>
                                  </p:childTnLst>
                                </p:cTn>
                              </p:par>
                              <p:par>
                                <p:cTn id="38" presetID="22" presetClass="entr" presetSubtype="4" fill="hold" nodeType="withEffect">
                                  <p:stCondLst>
                                    <p:cond delay="0"/>
                                  </p:stCondLst>
                                  <p:childTnLst>
                                    <p:set>
                                      <p:cBhvr>
                                        <p:cTn id="39" dur="1" fill="hold">
                                          <p:stCondLst>
                                            <p:cond delay="0"/>
                                          </p:stCondLst>
                                        </p:cTn>
                                        <p:tgtEl>
                                          <p:spTgt spid="45"/>
                                        </p:tgtEl>
                                        <p:attrNameLst>
                                          <p:attrName>style.visibility</p:attrName>
                                        </p:attrNameLst>
                                      </p:cBhvr>
                                      <p:to>
                                        <p:strVal val="visible"/>
                                      </p:to>
                                    </p:set>
                                    <p:animEffect transition="in" filter="wipe(down)">
                                      <p:cBhvr>
                                        <p:cTn id="40" dur="500"/>
                                        <p:tgtEl>
                                          <p:spTgt spid="45"/>
                                        </p:tgtEl>
                                      </p:cBhvr>
                                    </p:animEffect>
                                  </p:childTnLst>
                                </p:cTn>
                              </p:par>
                              <p:par>
                                <p:cTn id="41" presetID="22" presetClass="entr" presetSubtype="4" fill="hold" nodeType="withEffect">
                                  <p:stCondLst>
                                    <p:cond delay="0"/>
                                  </p:stCondLst>
                                  <p:childTnLst>
                                    <p:set>
                                      <p:cBhvr>
                                        <p:cTn id="42" dur="1" fill="hold">
                                          <p:stCondLst>
                                            <p:cond delay="0"/>
                                          </p:stCondLst>
                                        </p:cTn>
                                        <p:tgtEl>
                                          <p:spTgt spid="46"/>
                                        </p:tgtEl>
                                        <p:attrNameLst>
                                          <p:attrName>style.visibility</p:attrName>
                                        </p:attrNameLst>
                                      </p:cBhvr>
                                      <p:to>
                                        <p:strVal val="visible"/>
                                      </p:to>
                                    </p:set>
                                    <p:animEffect transition="in" filter="wipe(down)">
                                      <p:cBhvr>
                                        <p:cTn id="43" dur="500"/>
                                        <p:tgtEl>
                                          <p:spTgt spid="46"/>
                                        </p:tgtEl>
                                      </p:cBhvr>
                                    </p:animEffect>
                                  </p:childTnLst>
                                </p:cTn>
                              </p:par>
                              <p:par>
                                <p:cTn id="44" presetID="22" presetClass="entr" presetSubtype="4" fill="hold" nodeType="withEffect">
                                  <p:stCondLst>
                                    <p:cond delay="0"/>
                                  </p:stCondLst>
                                  <p:childTnLst>
                                    <p:set>
                                      <p:cBhvr>
                                        <p:cTn id="45" dur="1" fill="hold">
                                          <p:stCondLst>
                                            <p:cond delay="0"/>
                                          </p:stCondLst>
                                        </p:cTn>
                                        <p:tgtEl>
                                          <p:spTgt spid="47"/>
                                        </p:tgtEl>
                                        <p:attrNameLst>
                                          <p:attrName>style.visibility</p:attrName>
                                        </p:attrNameLst>
                                      </p:cBhvr>
                                      <p:to>
                                        <p:strVal val="visible"/>
                                      </p:to>
                                    </p:set>
                                    <p:animEffect transition="in" filter="wipe(down)">
                                      <p:cBhvr>
                                        <p:cTn id="46" dur="500"/>
                                        <p:tgtEl>
                                          <p:spTgt spid="47"/>
                                        </p:tgtEl>
                                      </p:cBhvr>
                                    </p:animEffect>
                                  </p:childTnLst>
                                </p:cTn>
                              </p:par>
                              <p:par>
                                <p:cTn id="47" presetID="22" presetClass="entr" presetSubtype="4" fill="hold" nodeType="withEffect">
                                  <p:stCondLst>
                                    <p:cond delay="0"/>
                                  </p:stCondLst>
                                  <p:childTnLst>
                                    <p:set>
                                      <p:cBhvr>
                                        <p:cTn id="48" dur="1" fill="hold">
                                          <p:stCondLst>
                                            <p:cond delay="0"/>
                                          </p:stCondLst>
                                        </p:cTn>
                                        <p:tgtEl>
                                          <p:spTgt spid="48"/>
                                        </p:tgtEl>
                                        <p:attrNameLst>
                                          <p:attrName>style.visibility</p:attrName>
                                        </p:attrNameLst>
                                      </p:cBhvr>
                                      <p:to>
                                        <p:strVal val="visible"/>
                                      </p:to>
                                    </p:set>
                                    <p:animEffect transition="in" filter="wipe(down)">
                                      <p:cBhvr>
                                        <p:cTn id="49" dur="500"/>
                                        <p:tgtEl>
                                          <p:spTgt spid="48"/>
                                        </p:tgtEl>
                                      </p:cBhvr>
                                    </p:animEffect>
                                  </p:childTnLst>
                                </p:cTn>
                              </p:par>
                              <p:par>
                                <p:cTn id="50" presetID="22" presetClass="entr" presetSubtype="4" fill="hold" nodeType="withEffect">
                                  <p:stCondLst>
                                    <p:cond delay="0"/>
                                  </p:stCondLst>
                                  <p:childTnLst>
                                    <p:set>
                                      <p:cBhvr>
                                        <p:cTn id="51" dur="1" fill="hold">
                                          <p:stCondLst>
                                            <p:cond delay="0"/>
                                          </p:stCondLst>
                                        </p:cTn>
                                        <p:tgtEl>
                                          <p:spTgt spid="49"/>
                                        </p:tgtEl>
                                        <p:attrNameLst>
                                          <p:attrName>style.visibility</p:attrName>
                                        </p:attrNameLst>
                                      </p:cBhvr>
                                      <p:to>
                                        <p:strVal val="visible"/>
                                      </p:to>
                                    </p:set>
                                    <p:animEffect transition="in" filter="wipe(down)">
                                      <p:cBhvr>
                                        <p:cTn id="52" dur="500"/>
                                        <p:tgtEl>
                                          <p:spTgt spid="49"/>
                                        </p:tgtEl>
                                      </p:cBhvr>
                                    </p:animEffect>
                                  </p:childTnLst>
                                </p:cTn>
                              </p:par>
                              <p:par>
                                <p:cTn id="53" presetID="22" presetClass="entr" presetSubtype="4" fill="hold" grpId="0" nodeType="withEffect">
                                  <p:stCondLst>
                                    <p:cond delay="0"/>
                                  </p:stCondLst>
                                  <p:childTnLst>
                                    <p:set>
                                      <p:cBhvr>
                                        <p:cTn id="54" dur="1" fill="hold">
                                          <p:stCondLst>
                                            <p:cond delay="0"/>
                                          </p:stCondLst>
                                        </p:cTn>
                                        <p:tgtEl>
                                          <p:spTgt spid="50"/>
                                        </p:tgtEl>
                                        <p:attrNameLst>
                                          <p:attrName>style.visibility</p:attrName>
                                        </p:attrNameLst>
                                      </p:cBhvr>
                                      <p:to>
                                        <p:strVal val="visible"/>
                                      </p:to>
                                    </p:set>
                                    <p:animEffect transition="in" filter="wipe(down)">
                                      <p:cBhvr>
                                        <p:cTn id="55" dur="500"/>
                                        <p:tgtEl>
                                          <p:spTgt spid="50"/>
                                        </p:tgtEl>
                                      </p:cBhvr>
                                    </p:animEffect>
                                  </p:childTnLst>
                                </p:cTn>
                              </p:par>
                              <p:par>
                                <p:cTn id="56" presetID="22" presetClass="entr" presetSubtype="4" fill="hold" grpId="0" nodeType="withEffect">
                                  <p:stCondLst>
                                    <p:cond delay="0"/>
                                  </p:stCondLst>
                                  <p:childTnLst>
                                    <p:set>
                                      <p:cBhvr>
                                        <p:cTn id="57" dur="1" fill="hold">
                                          <p:stCondLst>
                                            <p:cond delay="0"/>
                                          </p:stCondLst>
                                        </p:cTn>
                                        <p:tgtEl>
                                          <p:spTgt spid="51"/>
                                        </p:tgtEl>
                                        <p:attrNameLst>
                                          <p:attrName>style.visibility</p:attrName>
                                        </p:attrNameLst>
                                      </p:cBhvr>
                                      <p:to>
                                        <p:strVal val="visible"/>
                                      </p:to>
                                    </p:set>
                                    <p:animEffect transition="in" filter="wipe(down)">
                                      <p:cBhvr>
                                        <p:cTn id="58" dur="500"/>
                                        <p:tgtEl>
                                          <p:spTgt spid="51"/>
                                        </p:tgtEl>
                                      </p:cBhvr>
                                    </p:animEffect>
                                  </p:childTnLst>
                                </p:cTn>
                              </p:par>
                              <p:par>
                                <p:cTn id="59" presetID="22" presetClass="entr" presetSubtype="4" fill="hold" grpId="0" nodeType="withEffect">
                                  <p:stCondLst>
                                    <p:cond delay="0"/>
                                  </p:stCondLst>
                                  <p:childTnLst>
                                    <p:set>
                                      <p:cBhvr>
                                        <p:cTn id="60" dur="1" fill="hold">
                                          <p:stCondLst>
                                            <p:cond delay="0"/>
                                          </p:stCondLst>
                                        </p:cTn>
                                        <p:tgtEl>
                                          <p:spTgt spid="52"/>
                                        </p:tgtEl>
                                        <p:attrNameLst>
                                          <p:attrName>style.visibility</p:attrName>
                                        </p:attrNameLst>
                                      </p:cBhvr>
                                      <p:to>
                                        <p:strVal val="visible"/>
                                      </p:to>
                                    </p:set>
                                    <p:animEffect transition="in" filter="wipe(down)">
                                      <p:cBhvr>
                                        <p:cTn id="61" dur="500"/>
                                        <p:tgtEl>
                                          <p:spTgt spid="52"/>
                                        </p:tgtEl>
                                      </p:cBhvr>
                                    </p:animEffect>
                                  </p:childTnLst>
                                </p:cTn>
                              </p:par>
                              <p:par>
                                <p:cTn id="62" presetID="22" presetClass="entr" presetSubtype="4" fill="hold" grpId="0" nodeType="withEffect">
                                  <p:stCondLst>
                                    <p:cond delay="0"/>
                                  </p:stCondLst>
                                  <p:childTnLst>
                                    <p:set>
                                      <p:cBhvr>
                                        <p:cTn id="63" dur="1" fill="hold">
                                          <p:stCondLst>
                                            <p:cond delay="0"/>
                                          </p:stCondLst>
                                        </p:cTn>
                                        <p:tgtEl>
                                          <p:spTgt spid="53"/>
                                        </p:tgtEl>
                                        <p:attrNameLst>
                                          <p:attrName>style.visibility</p:attrName>
                                        </p:attrNameLst>
                                      </p:cBhvr>
                                      <p:to>
                                        <p:strVal val="visible"/>
                                      </p:to>
                                    </p:set>
                                    <p:animEffect transition="in" filter="wipe(down)">
                                      <p:cBhvr>
                                        <p:cTn id="64" dur="500"/>
                                        <p:tgtEl>
                                          <p:spTgt spid="53"/>
                                        </p:tgtEl>
                                      </p:cBhvr>
                                    </p:animEffect>
                                  </p:childTnLst>
                                </p:cTn>
                              </p:par>
                              <p:par>
                                <p:cTn id="65" presetID="22" presetClass="entr" presetSubtype="4" fill="hold" grpId="0" nodeType="withEffect">
                                  <p:stCondLst>
                                    <p:cond delay="0"/>
                                  </p:stCondLst>
                                  <p:childTnLst>
                                    <p:set>
                                      <p:cBhvr>
                                        <p:cTn id="66" dur="1" fill="hold">
                                          <p:stCondLst>
                                            <p:cond delay="0"/>
                                          </p:stCondLst>
                                        </p:cTn>
                                        <p:tgtEl>
                                          <p:spTgt spid="54"/>
                                        </p:tgtEl>
                                        <p:attrNameLst>
                                          <p:attrName>style.visibility</p:attrName>
                                        </p:attrNameLst>
                                      </p:cBhvr>
                                      <p:to>
                                        <p:strVal val="visible"/>
                                      </p:to>
                                    </p:set>
                                    <p:animEffect transition="in" filter="wipe(down)">
                                      <p:cBhvr>
                                        <p:cTn id="67" dur="500"/>
                                        <p:tgtEl>
                                          <p:spTgt spid="54"/>
                                        </p:tgtEl>
                                      </p:cBhvr>
                                    </p:animEffect>
                                  </p:childTnLst>
                                </p:cTn>
                              </p:par>
                              <p:par>
                                <p:cTn id="68" presetID="22" presetClass="entr" presetSubtype="4" fill="hold" grpId="0" nodeType="withEffect">
                                  <p:stCondLst>
                                    <p:cond delay="0"/>
                                  </p:stCondLst>
                                  <p:childTnLst>
                                    <p:set>
                                      <p:cBhvr>
                                        <p:cTn id="69" dur="1" fill="hold">
                                          <p:stCondLst>
                                            <p:cond delay="0"/>
                                          </p:stCondLst>
                                        </p:cTn>
                                        <p:tgtEl>
                                          <p:spTgt spid="55"/>
                                        </p:tgtEl>
                                        <p:attrNameLst>
                                          <p:attrName>style.visibility</p:attrName>
                                        </p:attrNameLst>
                                      </p:cBhvr>
                                      <p:to>
                                        <p:strVal val="visible"/>
                                      </p:to>
                                    </p:set>
                                    <p:animEffect transition="in" filter="wipe(down)">
                                      <p:cBhvr>
                                        <p:cTn id="70"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50" grpId="0"/>
      <p:bldP spid="51" grpId="0"/>
      <p:bldP spid="52" grpId="0"/>
      <p:bldP spid="53" grpId="0"/>
      <p:bldP spid="54" grpId="0"/>
      <p:bldP spid="55"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E9A4CB90-4F8F-5544-B8B3-D4F3BAC16FE2}"/>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4" name="Title 3">
            <a:extLst>
              <a:ext uri="{FF2B5EF4-FFF2-40B4-BE49-F238E27FC236}">
                <a16:creationId xmlns:a16="http://schemas.microsoft.com/office/drawing/2014/main" xmlns="" id="{186DEB00-85CD-C644-990C-416C4E2275D8}"/>
              </a:ext>
            </a:extLst>
          </p:cNvPr>
          <p:cNvSpPr>
            <a:spLocks noGrp="1"/>
          </p:cNvSpPr>
          <p:nvPr>
            <p:ph type="title"/>
          </p:nvPr>
        </p:nvSpPr>
        <p:spPr>
          <a:xfrm>
            <a:off x="-389227" y="110581"/>
            <a:ext cx="3674083" cy="1188851"/>
          </a:xfrm>
        </p:spPr>
        <p:txBody>
          <a:bodyPr>
            <a:normAutofit fontScale="90000"/>
          </a:bodyPr>
          <a:lstStyle/>
          <a:p>
            <a:r>
              <a:rPr lang="en-US" dirty="0"/>
              <a:t>Terraform </a:t>
            </a:r>
            <a:br>
              <a:rPr lang="en-US" dirty="0"/>
            </a:br>
            <a:r>
              <a:rPr lang="en-US" dirty="0"/>
              <a:t>State</a:t>
            </a:r>
          </a:p>
        </p:txBody>
      </p:sp>
      <p:pic>
        <p:nvPicPr>
          <p:cNvPr id="6" name="Graphic 5" descr="User with solid fill">
            <a:extLst>
              <a:ext uri="{FF2B5EF4-FFF2-40B4-BE49-F238E27FC236}">
                <a16:creationId xmlns:a16="http://schemas.microsoft.com/office/drawing/2014/main" xmlns="" id="{EFAAE18A-7F88-3048-BFE5-BB921DD106FD}"/>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2808660" y="0"/>
            <a:ext cx="1288473" cy="1288473"/>
          </a:xfrm>
          <a:prstGeom prst="rect">
            <a:avLst/>
          </a:prstGeom>
        </p:spPr>
      </p:pic>
      <p:pic>
        <p:nvPicPr>
          <p:cNvPr id="10" name="Graphic 9" descr="Monitor with solid fill">
            <a:extLst>
              <a:ext uri="{FF2B5EF4-FFF2-40B4-BE49-F238E27FC236}">
                <a16:creationId xmlns:a16="http://schemas.microsoft.com/office/drawing/2014/main" xmlns="" id="{41D01EAF-39B7-0D49-AF52-89A8D68E8C5A}"/>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p:blipFill>
        <p:spPr>
          <a:xfrm>
            <a:off x="2821130" y="1636556"/>
            <a:ext cx="1288473" cy="1288473"/>
          </a:xfrm>
          <a:prstGeom prst="rect">
            <a:avLst/>
          </a:prstGeom>
        </p:spPr>
      </p:pic>
      <p:pic>
        <p:nvPicPr>
          <p:cNvPr id="12" name="Graphic 11" descr="Cmd Terminal outline">
            <a:extLst>
              <a:ext uri="{FF2B5EF4-FFF2-40B4-BE49-F238E27FC236}">
                <a16:creationId xmlns:a16="http://schemas.microsoft.com/office/drawing/2014/main" xmlns="" id="{6CFBC4DC-4989-714E-80E8-E85A67328190}"/>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xmlns="" r:embed="rId7"/>
              </a:ext>
            </a:extLst>
          </a:blip>
          <a:stretch>
            <a:fillRect/>
          </a:stretch>
        </p:blipFill>
        <p:spPr>
          <a:xfrm>
            <a:off x="2821130" y="3067050"/>
            <a:ext cx="1288473" cy="1288473"/>
          </a:xfrm>
          <a:prstGeom prst="rect">
            <a:avLst/>
          </a:prstGeom>
        </p:spPr>
      </p:pic>
      <p:pic>
        <p:nvPicPr>
          <p:cNvPr id="14" name="Graphic 13" descr="Syncing cloud outline">
            <a:extLst>
              <a:ext uri="{FF2B5EF4-FFF2-40B4-BE49-F238E27FC236}">
                <a16:creationId xmlns:a16="http://schemas.microsoft.com/office/drawing/2014/main" xmlns="" id="{B009194F-1CF0-D341-BD9B-608869E94149}"/>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xmlns="" r:embed="rId9"/>
              </a:ext>
            </a:extLst>
          </a:blip>
          <a:stretch>
            <a:fillRect/>
          </a:stretch>
        </p:blipFill>
        <p:spPr>
          <a:xfrm>
            <a:off x="2821129" y="4428248"/>
            <a:ext cx="1288473" cy="1288473"/>
          </a:xfrm>
          <a:prstGeom prst="rect">
            <a:avLst/>
          </a:prstGeom>
        </p:spPr>
      </p:pic>
      <p:sp>
        <p:nvSpPr>
          <p:cNvPr id="25" name="Rectangle 24">
            <a:extLst>
              <a:ext uri="{FF2B5EF4-FFF2-40B4-BE49-F238E27FC236}">
                <a16:creationId xmlns:a16="http://schemas.microsoft.com/office/drawing/2014/main" xmlns="" id="{334CD7FB-D322-8949-A76A-F480055F0A34}"/>
              </a:ext>
            </a:extLst>
          </p:cNvPr>
          <p:cNvSpPr/>
          <p:nvPr/>
        </p:nvSpPr>
        <p:spPr>
          <a:xfrm>
            <a:off x="8924741" y="4717174"/>
            <a:ext cx="873886" cy="64627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Azure</a:t>
            </a:r>
          </a:p>
          <a:p>
            <a:pPr algn="ctr"/>
            <a:r>
              <a:rPr lang="en-US" dirty="0"/>
              <a:t>APIs</a:t>
            </a:r>
          </a:p>
        </p:txBody>
      </p:sp>
      <p:sp>
        <p:nvSpPr>
          <p:cNvPr id="26" name="TextBox 25">
            <a:extLst>
              <a:ext uri="{FF2B5EF4-FFF2-40B4-BE49-F238E27FC236}">
                <a16:creationId xmlns:a16="http://schemas.microsoft.com/office/drawing/2014/main" xmlns="" id="{EF5D8BDD-FF2C-B54E-9293-DD569227BA6F}"/>
              </a:ext>
            </a:extLst>
          </p:cNvPr>
          <p:cNvSpPr txBox="1"/>
          <p:nvPr/>
        </p:nvSpPr>
        <p:spPr>
          <a:xfrm>
            <a:off x="3645974" y="1019258"/>
            <a:ext cx="1378967" cy="769441"/>
          </a:xfrm>
          <a:prstGeom prst="rect">
            <a:avLst/>
          </a:prstGeom>
          <a:noFill/>
        </p:spPr>
        <p:txBody>
          <a:bodyPr wrap="none" rtlCol="0">
            <a:spAutoFit/>
          </a:bodyPr>
          <a:lstStyle/>
          <a:p>
            <a:r>
              <a:rPr lang="en-US" dirty="0"/>
              <a:t>Terraform </a:t>
            </a:r>
          </a:p>
          <a:p>
            <a:r>
              <a:rPr lang="en-US" dirty="0"/>
              <a:t>Admin</a:t>
            </a:r>
          </a:p>
        </p:txBody>
      </p:sp>
      <p:sp>
        <p:nvSpPr>
          <p:cNvPr id="27" name="TextBox 26">
            <a:extLst>
              <a:ext uri="{FF2B5EF4-FFF2-40B4-BE49-F238E27FC236}">
                <a16:creationId xmlns:a16="http://schemas.microsoft.com/office/drawing/2014/main" xmlns="" id="{62064394-2513-C048-AB7A-2E15AD6C8529}"/>
              </a:ext>
            </a:extLst>
          </p:cNvPr>
          <p:cNvSpPr txBox="1"/>
          <p:nvPr/>
        </p:nvSpPr>
        <p:spPr>
          <a:xfrm>
            <a:off x="592282" y="1998680"/>
            <a:ext cx="1771575" cy="430887"/>
          </a:xfrm>
          <a:prstGeom prst="rect">
            <a:avLst/>
          </a:prstGeom>
          <a:noFill/>
        </p:spPr>
        <p:txBody>
          <a:bodyPr wrap="none" rtlCol="0">
            <a:spAutoFit/>
          </a:bodyPr>
          <a:lstStyle/>
          <a:p>
            <a:r>
              <a:rPr lang="en-US" dirty="0"/>
              <a:t>Local Desktop</a:t>
            </a:r>
          </a:p>
        </p:txBody>
      </p:sp>
      <p:sp>
        <p:nvSpPr>
          <p:cNvPr id="28" name="TextBox 27">
            <a:extLst>
              <a:ext uri="{FF2B5EF4-FFF2-40B4-BE49-F238E27FC236}">
                <a16:creationId xmlns:a16="http://schemas.microsoft.com/office/drawing/2014/main" xmlns="" id="{47AAB127-F0CD-B449-AF75-3345FF879342}"/>
              </a:ext>
            </a:extLst>
          </p:cNvPr>
          <p:cNvSpPr txBox="1"/>
          <p:nvPr/>
        </p:nvSpPr>
        <p:spPr>
          <a:xfrm>
            <a:off x="592281" y="3489231"/>
            <a:ext cx="1718804" cy="430887"/>
          </a:xfrm>
          <a:prstGeom prst="rect">
            <a:avLst/>
          </a:prstGeom>
          <a:noFill/>
        </p:spPr>
        <p:txBody>
          <a:bodyPr wrap="none" rtlCol="0">
            <a:spAutoFit/>
          </a:bodyPr>
          <a:lstStyle/>
          <a:p>
            <a:r>
              <a:rPr lang="en-US" dirty="0"/>
              <a:t>Terraform CLI</a:t>
            </a:r>
          </a:p>
        </p:txBody>
      </p:sp>
      <p:sp>
        <p:nvSpPr>
          <p:cNvPr id="29" name="TextBox 28">
            <a:extLst>
              <a:ext uri="{FF2B5EF4-FFF2-40B4-BE49-F238E27FC236}">
                <a16:creationId xmlns:a16="http://schemas.microsoft.com/office/drawing/2014/main" xmlns="" id="{6E4FE02D-BD1C-7948-8E07-03120186C2A6}"/>
              </a:ext>
            </a:extLst>
          </p:cNvPr>
          <p:cNvSpPr txBox="1"/>
          <p:nvPr/>
        </p:nvSpPr>
        <p:spPr>
          <a:xfrm>
            <a:off x="530118" y="4775632"/>
            <a:ext cx="2035942" cy="769441"/>
          </a:xfrm>
          <a:prstGeom prst="rect">
            <a:avLst/>
          </a:prstGeom>
          <a:noFill/>
        </p:spPr>
        <p:txBody>
          <a:bodyPr wrap="none" rtlCol="0">
            <a:spAutoFit/>
          </a:bodyPr>
          <a:lstStyle/>
          <a:p>
            <a:pPr algn="ctr"/>
            <a:r>
              <a:rPr lang="en-US" dirty="0"/>
              <a:t>Terraform Azure</a:t>
            </a:r>
          </a:p>
          <a:p>
            <a:pPr algn="ctr"/>
            <a:r>
              <a:rPr lang="en-US" dirty="0"/>
              <a:t>Provider</a:t>
            </a:r>
          </a:p>
        </p:txBody>
      </p:sp>
      <p:cxnSp>
        <p:nvCxnSpPr>
          <p:cNvPr id="31" name="Straight Arrow Connector 30">
            <a:extLst>
              <a:ext uri="{FF2B5EF4-FFF2-40B4-BE49-F238E27FC236}">
                <a16:creationId xmlns:a16="http://schemas.microsoft.com/office/drawing/2014/main" xmlns="" id="{AF44D15C-D896-DB42-BE67-53343B704566}"/>
              </a:ext>
            </a:extLst>
          </p:cNvPr>
          <p:cNvCxnSpPr>
            <a:cxnSpLocks/>
          </p:cNvCxnSpPr>
          <p:nvPr/>
        </p:nvCxnSpPr>
        <p:spPr>
          <a:xfrm flipH="1">
            <a:off x="3452897" y="1154692"/>
            <a:ext cx="12468" cy="60397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xmlns="" id="{E223AE83-8004-844E-B065-832F7F0BA617}"/>
              </a:ext>
            </a:extLst>
          </p:cNvPr>
          <p:cNvCxnSpPr>
            <a:cxnSpLocks/>
          </p:cNvCxnSpPr>
          <p:nvPr/>
        </p:nvCxnSpPr>
        <p:spPr>
          <a:xfrm>
            <a:off x="3452896" y="2791692"/>
            <a:ext cx="0" cy="48075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xmlns="" id="{1B965E38-347C-D44C-BD70-0418B59AEA38}"/>
              </a:ext>
            </a:extLst>
          </p:cNvPr>
          <p:cNvCxnSpPr>
            <a:cxnSpLocks/>
          </p:cNvCxnSpPr>
          <p:nvPr/>
        </p:nvCxnSpPr>
        <p:spPr>
          <a:xfrm>
            <a:off x="3452896" y="4221523"/>
            <a:ext cx="1" cy="45355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xmlns="" id="{A4B5EA81-2FCB-F545-9955-797EA7AAFD24}"/>
              </a:ext>
            </a:extLst>
          </p:cNvPr>
          <p:cNvCxnSpPr>
            <a:stCxn id="14" idx="3"/>
            <a:endCxn id="25" idx="1"/>
          </p:cNvCxnSpPr>
          <p:nvPr/>
        </p:nvCxnSpPr>
        <p:spPr>
          <a:xfrm flipV="1">
            <a:off x="4109602" y="5040310"/>
            <a:ext cx="4815139" cy="321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HashiCorp Terraform">
            <a:extLst>
              <a:ext uri="{FF2B5EF4-FFF2-40B4-BE49-F238E27FC236}">
                <a16:creationId xmlns:a16="http://schemas.microsoft.com/office/drawing/2014/main" xmlns="" id="{5C3F59F5-F32A-8248-BEC4-F833AF565F6F}"/>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760929" y="3109949"/>
            <a:ext cx="1188851" cy="1188851"/>
          </a:xfrm>
          <a:prstGeom prst="rect">
            <a:avLst/>
          </a:prstGeom>
          <a:noFill/>
          <a:extLst>
            <a:ext uri="{909E8E84-426E-40DD-AFC4-6F175D3DCCD1}">
              <a14:hiddenFill xmlns:a14="http://schemas.microsoft.com/office/drawing/2010/main">
                <a:solidFill>
                  <a:srgbClr val="FFFFFF"/>
                </a:solidFill>
              </a14:hiddenFill>
            </a:ext>
          </a:extLst>
        </p:spPr>
      </p:pic>
      <p:sp>
        <p:nvSpPr>
          <p:cNvPr id="45" name="TextBox 44">
            <a:extLst>
              <a:ext uri="{FF2B5EF4-FFF2-40B4-BE49-F238E27FC236}">
                <a16:creationId xmlns:a16="http://schemas.microsoft.com/office/drawing/2014/main" xmlns="" id="{F2BB740D-ED88-4340-AE47-5D96738CE91E}"/>
              </a:ext>
            </a:extLst>
          </p:cNvPr>
          <p:cNvSpPr txBox="1"/>
          <p:nvPr/>
        </p:nvSpPr>
        <p:spPr>
          <a:xfrm>
            <a:off x="6089367" y="4105624"/>
            <a:ext cx="2295565" cy="430887"/>
          </a:xfrm>
          <a:prstGeom prst="rect">
            <a:avLst/>
          </a:prstGeom>
          <a:noFill/>
        </p:spPr>
        <p:txBody>
          <a:bodyPr wrap="none" rtlCol="0">
            <a:spAutoFit/>
          </a:bodyPr>
          <a:lstStyle/>
          <a:p>
            <a:r>
              <a:rPr lang="en-US" dirty="0"/>
              <a:t>Terraform Registry</a:t>
            </a:r>
          </a:p>
        </p:txBody>
      </p:sp>
      <p:cxnSp>
        <p:nvCxnSpPr>
          <p:cNvPr id="46" name="Straight Arrow Connector 45">
            <a:extLst>
              <a:ext uri="{FF2B5EF4-FFF2-40B4-BE49-F238E27FC236}">
                <a16:creationId xmlns:a16="http://schemas.microsoft.com/office/drawing/2014/main" xmlns="" id="{FD90269A-98EA-C846-ADFE-46D7B5CC81C5}"/>
              </a:ext>
            </a:extLst>
          </p:cNvPr>
          <p:cNvCxnSpPr>
            <a:cxnSpLocks/>
            <a:stCxn id="12" idx="3"/>
            <a:endCxn id="1026" idx="1"/>
          </p:cNvCxnSpPr>
          <p:nvPr/>
        </p:nvCxnSpPr>
        <p:spPr>
          <a:xfrm flipV="1">
            <a:off x="4109603" y="3704375"/>
            <a:ext cx="2651326" cy="691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xmlns="" id="{9206FF85-B0C0-FC42-B811-EDF7DFD6A594}"/>
              </a:ext>
            </a:extLst>
          </p:cNvPr>
          <p:cNvSpPr txBox="1"/>
          <p:nvPr/>
        </p:nvSpPr>
        <p:spPr>
          <a:xfrm>
            <a:off x="4335458" y="3280399"/>
            <a:ext cx="1728037" cy="430887"/>
          </a:xfrm>
          <a:prstGeom prst="rect">
            <a:avLst/>
          </a:prstGeom>
          <a:noFill/>
        </p:spPr>
        <p:txBody>
          <a:bodyPr wrap="none" rtlCol="0">
            <a:spAutoFit/>
          </a:bodyPr>
          <a:lstStyle/>
          <a:p>
            <a:r>
              <a:rPr lang="en-US" dirty="0">
                <a:solidFill>
                  <a:srgbClr val="7030A0"/>
                </a:solidFill>
              </a:rPr>
              <a:t>terraform</a:t>
            </a:r>
            <a:r>
              <a:rPr lang="en-US" dirty="0"/>
              <a:t> </a:t>
            </a:r>
            <a:r>
              <a:rPr lang="en-US" dirty="0" err="1">
                <a:solidFill>
                  <a:srgbClr val="7030A0"/>
                </a:solidFill>
              </a:rPr>
              <a:t>init</a:t>
            </a:r>
            <a:endParaRPr lang="en-US" dirty="0">
              <a:solidFill>
                <a:srgbClr val="7030A0"/>
              </a:solidFill>
            </a:endParaRPr>
          </a:p>
        </p:txBody>
      </p:sp>
      <p:sp>
        <p:nvSpPr>
          <p:cNvPr id="51" name="TextBox 50">
            <a:extLst>
              <a:ext uri="{FF2B5EF4-FFF2-40B4-BE49-F238E27FC236}">
                <a16:creationId xmlns:a16="http://schemas.microsoft.com/office/drawing/2014/main" xmlns="" id="{52860CE0-6581-064E-9961-A4039C4EBBCD}"/>
              </a:ext>
            </a:extLst>
          </p:cNvPr>
          <p:cNvSpPr txBox="1"/>
          <p:nvPr/>
        </p:nvSpPr>
        <p:spPr>
          <a:xfrm>
            <a:off x="1970154" y="6050739"/>
            <a:ext cx="1851469" cy="430887"/>
          </a:xfrm>
          <a:prstGeom prst="rect">
            <a:avLst/>
          </a:prstGeom>
          <a:noFill/>
        </p:spPr>
        <p:txBody>
          <a:bodyPr wrap="none" rtlCol="0">
            <a:spAutoFit/>
          </a:bodyPr>
          <a:lstStyle/>
          <a:p>
            <a:r>
              <a:rPr lang="en-US" dirty="0">
                <a:solidFill>
                  <a:srgbClr val="7030A0"/>
                </a:solidFill>
              </a:rPr>
              <a:t>terraform</a:t>
            </a:r>
            <a:r>
              <a:rPr lang="en-US" dirty="0"/>
              <a:t> </a:t>
            </a:r>
            <a:r>
              <a:rPr lang="en-US" dirty="0">
                <a:solidFill>
                  <a:srgbClr val="7030A0"/>
                </a:solidFill>
              </a:rPr>
              <a:t>plan</a:t>
            </a:r>
          </a:p>
        </p:txBody>
      </p:sp>
      <p:sp>
        <p:nvSpPr>
          <p:cNvPr id="52" name="TextBox 51">
            <a:extLst>
              <a:ext uri="{FF2B5EF4-FFF2-40B4-BE49-F238E27FC236}">
                <a16:creationId xmlns:a16="http://schemas.microsoft.com/office/drawing/2014/main" xmlns="" id="{7B73A972-E3B5-8D4D-9AE8-E334AEF3F124}"/>
              </a:ext>
            </a:extLst>
          </p:cNvPr>
          <p:cNvSpPr txBox="1"/>
          <p:nvPr/>
        </p:nvSpPr>
        <p:spPr>
          <a:xfrm>
            <a:off x="6408254" y="5056526"/>
            <a:ext cx="2217338" cy="430887"/>
          </a:xfrm>
          <a:prstGeom prst="rect">
            <a:avLst/>
          </a:prstGeom>
          <a:noFill/>
        </p:spPr>
        <p:txBody>
          <a:bodyPr wrap="none" rtlCol="0">
            <a:spAutoFit/>
          </a:bodyPr>
          <a:lstStyle/>
          <a:p>
            <a:r>
              <a:rPr lang="en-US" dirty="0">
                <a:solidFill>
                  <a:srgbClr val="7030A0"/>
                </a:solidFill>
              </a:rPr>
              <a:t>terraform</a:t>
            </a:r>
            <a:r>
              <a:rPr lang="en-US" dirty="0"/>
              <a:t> </a:t>
            </a:r>
            <a:r>
              <a:rPr lang="en-US" dirty="0">
                <a:solidFill>
                  <a:srgbClr val="7030A0"/>
                </a:solidFill>
              </a:rPr>
              <a:t>destroy</a:t>
            </a:r>
          </a:p>
        </p:txBody>
      </p:sp>
      <p:cxnSp>
        <p:nvCxnSpPr>
          <p:cNvPr id="53" name="Straight Arrow Connector 52">
            <a:extLst>
              <a:ext uri="{FF2B5EF4-FFF2-40B4-BE49-F238E27FC236}">
                <a16:creationId xmlns:a16="http://schemas.microsoft.com/office/drawing/2014/main" xmlns="" id="{DF0A6B1F-14AC-8A43-B5F7-B3E7A03AB0E2}"/>
              </a:ext>
            </a:extLst>
          </p:cNvPr>
          <p:cNvCxnSpPr>
            <a:cxnSpLocks/>
          </p:cNvCxnSpPr>
          <p:nvPr/>
        </p:nvCxnSpPr>
        <p:spPr>
          <a:xfrm flipH="1">
            <a:off x="3599559" y="3805560"/>
            <a:ext cx="3204688" cy="91161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xmlns="" id="{008A489A-E83D-2D4D-86BA-9AEC2127B215}"/>
              </a:ext>
            </a:extLst>
          </p:cNvPr>
          <p:cNvSpPr txBox="1"/>
          <p:nvPr/>
        </p:nvSpPr>
        <p:spPr>
          <a:xfrm rot="20607091">
            <a:off x="3796197" y="4014739"/>
            <a:ext cx="1985608" cy="369332"/>
          </a:xfrm>
          <a:prstGeom prst="rect">
            <a:avLst/>
          </a:prstGeom>
          <a:noFill/>
        </p:spPr>
        <p:txBody>
          <a:bodyPr wrap="none" rtlCol="0">
            <a:spAutoFit/>
          </a:bodyPr>
          <a:lstStyle/>
          <a:p>
            <a:r>
              <a:rPr lang="en-US" sz="1800" dirty="0"/>
              <a:t>Download Provider</a:t>
            </a:r>
          </a:p>
        </p:txBody>
      </p:sp>
      <p:sp>
        <p:nvSpPr>
          <p:cNvPr id="58" name="TextBox 57">
            <a:extLst>
              <a:ext uri="{FF2B5EF4-FFF2-40B4-BE49-F238E27FC236}">
                <a16:creationId xmlns:a16="http://schemas.microsoft.com/office/drawing/2014/main" xmlns="" id="{0AB3985D-48B1-5E44-BF2E-E204B872B337}"/>
              </a:ext>
            </a:extLst>
          </p:cNvPr>
          <p:cNvSpPr txBox="1"/>
          <p:nvPr/>
        </p:nvSpPr>
        <p:spPr>
          <a:xfrm>
            <a:off x="4729448" y="4613543"/>
            <a:ext cx="1979709" cy="430887"/>
          </a:xfrm>
          <a:prstGeom prst="rect">
            <a:avLst/>
          </a:prstGeom>
          <a:noFill/>
        </p:spPr>
        <p:txBody>
          <a:bodyPr wrap="none" rtlCol="0">
            <a:spAutoFit/>
          </a:bodyPr>
          <a:lstStyle/>
          <a:p>
            <a:r>
              <a:rPr lang="en-US" dirty="0">
                <a:solidFill>
                  <a:srgbClr val="7030A0"/>
                </a:solidFill>
              </a:rPr>
              <a:t>terraform</a:t>
            </a:r>
            <a:r>
              <a:rPr lang="en-US" dirty="0"/>
              <a:t> </a:t>
            </a:r>
            <a:r>
              <a:rPr lang="en-US" dirty="0">
                <a:solidFill>
                  <a:srgbClr val="7030A0"/>
                </a:solidFill>
              </a:rPr>
              <a:t>apply</a:t>
            </a:r>
          </a:p>
        </p:txBody>
      </p:sp>
      <p:sp>
        <p:nvSpPr>
          <p:cNvPr id="57" name="Rectangle 56">
            <a:extLst>
              <a:ext uri="{FF2B5EF4-FFF2-40B4-BE49-F238E27FC236}">
                <a16:creationId xmlns:a16="http://schemas.microsoft.com/office/drawing/2014/main" xmlns="" id="{E418A0EC-8919-E249-A6C6-73BC4E8F739A}"/>
              </a:ext>
            </a:extLst>
          </p:cNvPr>
          <p:cNvSpPr/>
          <p:nvPr/>
        </p:nvSpPr>
        <p:spPr>
          <a:xfrm>
            <a:off x="5122673" y="1993164"/>
            <a:ext cx="9351908" cy="797814"/>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This state is stored by default in a local file named "</a:t>
            </a:r>
            <a:r>
              <a:rPr lang="en-IN" dirty="0" err="1">
                <a:solidFill>
                  <a:srgbClr val="FFFF00"/>
                </a:solidFill>
              </a:rPr>
              <a:t>terraform.tfstate</a:t>
            </a:r>
            <a:r>
              <a:rPr lang="en-IN" dirty="0"/>
              <a:t>", but it can also be stored </a:t>
            </a:r>
            <a:r>
              <a:rPr lang="en-IN" dirty="0">
                <a:solidFill>
                  <a:srgbClr val="FFFF00"/>
                </a:solidFill>
              </a:rPr>
              <a:t>remotely</a:t>
            </a:r>
            <a:r>
              <a:rPr lang="en-IN" dirty="0"/>
              <a:t>, which works better in a </a:t>
            </a:r>
            <a:r>
              <a:rPr lang="en-IN" dirty="0">
                <a:solidFill>
                  <a:srgbClr val="FFFF00"/>
                </a:solidFill>
              </a:rPr>
              <a:t>team</a:t>
            </a:r>
            <a:r>
              <a:rPr lang="en-IN" dirty="0"/>
              <a:t> environment.</a:t>
            </a:r>
            <a:endParaRPr lang="en-US" dirty="0"/>
          </a:p>
        </p:txBody>
      </p:sp>
      <p:sp>
        <p:nvSpPr>
          <p:cNvPr id="63" name="Rectangle 62">
            <a:extLst>
              <a:ext uri="{FF2B5EF4-FFF2-40B4-BE49-F238E27FC236}">
                <a16:creationId xmlns:a16="http://schemas.microsoft.com/office/drawing/2014/main" xmlns="" id="{A3BB0AE0-4BDC-2C46-974E-941694ECFA50}"/>
              </a:ext>
            </a:extLst>
          </p:cNvPr>
          <p:cNvSpPr/>
          <p:nvPr/>
        </p:nvSpPr>
        <p:spPr>
          <a:xfrm>
            <a:off x="4387403" y="5949569"/>
            <a:ext cx="10087178" cy="67590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The </a:t>
            </a:r>
            <a:r>
              <a:rPr lang="en-IN" dirty="0">
                <a:solidFill>
                  <a:srgbClr val="FFFF00"/>
                </a:solidFill>
              </a:rPr>
              <a:t>primary purpose </a:t>
            </a:r>
            <a:r>
              <a:rPr lang="en-IN" dirty="0"/>
              <a:t>of Terraform state is to store bindings between objects in a </a:t>
            </a:r>
            <a:r>
              <a:rPr lang="en-IN" dirty="0">
                <a:solidFill>
                  <a:srgbClr val="FFFF00"/>
                </a:solidFill>
              </a:rPr>
              <a:t>remote system </a:t>
            </a:r>
            <a:r>
              <a:rPr lang="en-IN" dirty="0"/>
              <a:t>and resource instances </a:t>
            </a:r>
            <a:r>
              <a:rPr lang="en-IN" dirty="0">
                <a:solidFill>
                  <a:srgbClr val="FFFF00"/>
                </a:solidFill>
              </a:rPr>
              <a:t>declared</a:t>
            </a:r>
            <a:r>
              <a:rPr lang="en-IN" dirty="0"/>
              <a:t> in your configuration. </a:t>
            </a:r>
            <a:endParaRPr lang="en-US" dirty="0"/>
          </a:p>
        </p:txBody>
      </p:sp>
      <p:sp>
        <p:nvSpPr>
          <p:cNvPr id="64" name="Oval 63">
            <a:extLst>
              <a:ext uri="{FF2B5EF4-FFF2-40B4-BE49-F238E27FC236}">
                <a16:creationId xmlns:a16="http://schemas.microsoft.com/office/drawing/2014/main" xmlns="" id="{374B087D-84C1-E54D-A981-4A87A7259AFF}"/>
              </a:ext>
            </a:extLst>
          </p:cNvPr>
          <p:cNvSpPr/>
          <p:nvPr/>
        </p:nvSpPr>
        <p:spPr>
          <a:xfrm>
            <a:off x="4813069" y="2925029"/>
            <a:ext cx="496685" cy="35537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67" name="Oval 66">
            <a:extLst>
              <a:ext uri="{FF2B5EF4-FFF2-40B4-BE49-F238E27FC236}">
                <a16:creationId xmlns:a16="http://schemas.microsoft.com/office/drawing/2014/main" xmlns="" id="{F55663F2-4526-F147-9AA1-27A443B282A4}"/>
              </a:ext>
            </a:extLst>
          </p:cNvPr>
          <p:cNvSpPr/>
          <p:nvPr/>
        </p:nvSpPr>
        <p:spPr>
          <a:xfrm>
            <a:off x="1566124" y="5653247"/>
            <a:ext cx="496685" cy="35537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68" name="TextBox 67">
            <a:extLst>
              <a:ext uri="{FF2B5EF4-FFF2-40B4-BE49-F238E27FC236}">
                <a16:creationId xmlns:a16="http://schemas.microsoft.com/office/drawing/2014/main" xmlns="" id="{54FF7EAF-362C-1B44-8E86-F300B881145B}"/>
              </a:ext>
            </a:extLst>
          </p:cNvPr>
          <p:cNvSpPr txBox="1"/>
          <p:nvPr/>
        </p:nvSpPr>
        <p:spPr>
          <a:xfrm>
            <a:off x="2035885" y="5615488"/>
            <a:ext cx="2255297" cy="430887"/>
          </a:xfrm>
          <a:prstGeom prst="rect">
            <a:avLst/>
          </a:prstGeom>
          <a:noFill/>
        </p:spPr>
        <p:txBody>
          <a:bodyPr wrap="none" rtlCol="0">
            <a:spAutoFit/>
          </a:bodyPr>
          <a:lstStyle/>
          <a:p>
            <a:r>
              <a:rPr lang="en-US" dirty="0">
                <a:solidFill>
                  <a:srgbClr val="7030A0"/>
                </a:solidFill>
              </a:rPr>
              <a:t>terraform</a:t>
            </a:r>
            <a:r>
              <a:rPr lang="en-US" dirty="0"/>
              <a:t> </a:t>
            </a:r>
            <a:r>
              <a:rPr lang="en-US" dirty="0">
                <a:solidFill>
                  <a:srgbClr val="7030A0"/>
                </a:solidFill>
              </a:rPr>
              <a:t>validate</a:t>
            </a:r>
          </a:p>
        </p:txBody>
      </p:sp>
      <p:sp>
        <p:nvSpPr>
          <p:cNvPr id="69" name="Oval 68">
            <a:extLst>
              <a:ext uri="{FF2B5EF4-FFF2-40B4-BE49-F238E27FC236}">
                <a16:creationId xmlns:a16="http://schemas.microsoft.com/office/drawing/2014/main" xmlns="" id="{9565A9AD-BFEC-3A40-9AAF-EBE9E3DC2653}"/>
              </a:ext>
            </a:extLst>
          </p:cNvPr>
          <p:cNvSpPr/>
          <p:nvPr/>
        </p:nvSpPr>
        <p:spPr>
          <a:xfrm>
            <a:off x="1547033" y="6086553"/>
            <a:ext cx="496685" cy="35537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70" name="Oval 69">
            <a:extLst>
              <a:ext uri="{FF2B5EF4-FFF2-40B4-BE49-F238E27FC236}">
                <a16:creationId xmlns:a16="http://schemas.microsoft.com/office/drawing/2014/main" xmlns="" id="{ED69D9C8-360A-2B42-AC2A-30CEF8746D77}"/>
              </a:ext>
            </a:extLst>
          </p:cNvPr>
          <p:cNvSpPr/>
          <p:nvPr/>
        </p:nvSpPr>
        <p:spPr>
          <a:xfrm>
            <a:off x="4291726" y="4651301"/>
            <a:ext cx="496685" cy="35537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71" name="Oval 70">
            <a:extLst>
              <a:ext uri="{FF2B5EF4-FFF2-40B4-BE49-F238E27FC236}">
                <a16:creationId xmlns:a16="http://schemas.microsoft.com/office/drawing/2014/main" xmlns="" id="{C47CE6D1-DD1E-6C43-BE83-4BD0258BF846}"/>
              </a:ext>
            </a:extLst>
          </p:cNvPr>
          <p:cNvSpPr/>
          <p:nvPr/>
        </p:nvSpPr>
        <p:spPr>
          <a:xfrm>
            <a:off x="6011933" y="5162933"/>
            <a:ext cx="496685" cy="35537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pic>
        <p:nvPicPr>
          <p:cNvPr id="5" name="Graphic 4" descr="Document with solid fill">
            <a:extLst>
              <a:ext uri="{FF2B5EF4-FFF2-40B4-BE49-F238E27FC236}">
                <a16:creationId xmlns:a16="http://schemas.microsoft.com/office/drawing/2014/main" xmlns="" id="{70A4D40E-C91E-7949-8962-16CA9CA58DDF}"/>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xmlns="" r:embed="rId12"/>
              </a:ext>
            </a:extLst>
          </a:blip>
          <a:stretch>
            <a:fillRect/>
          </a:stretch>
        </p:blipFill>
        <p:spPr>
          <a:xfrm>
            <a:off x="2995695" y="6487488"/>
            <a:ext cx="1101437" cy="1101437"/>
          </a:xfrm>
          <a:prstGeom prst="rect">
            <a:avLst/>
          </a:prstGeom>
        </p:spPr>
      </p:pic>
      <p:sp>
        <p:nvSpPr>
          <p:cNvPr id="47" name="TextBox 46">
            <a:extLst>
              <a:ext uri="{FF2B5EF4-FFF2-40B4-BE49-F238E27FC236}">
                <a16:creationId xmlns:a16="http://schemas.microsoft.com/office/drawing/2014/main" xmlns="" id="{5199CF2A-5CAF-3240-9423-E01A3E397A9F}"/>
              </a:ext>
            </a:extLst>
          </p:cNvPr>
          <p:cNvSpPr txBox="1"/>
          <p:nvPr/>
        </p:nvSpPr>
        <p:spPr>
          <a:xfrm>
            <a:off x="606709" y="6496763"/>
            <a:ext cx="2098715" cy="1107996"/>
          </a:xfrm>
          <a:prstGeom prst="rect">
            <a:avLst/>
          </a:prstGeom>
          <a:noFill/>
        </p:spPr>
        <p:txBody>
          <a:bodyPr wrap="none" rtlCol="0">
            <a:spAutoFit/>
          </a:bodyPr>
          <a:lstStyle/>
          <a:p>
            <a:pPr algn="ctr"/>
            <a:r>
              <a:rPr lang="en-US" dirty="0">
                <a:solidFill>
                  <a:srgbClr val="C00000"/>
                </a:solidFill>
              </a:rPr>
              <a:t>Terraform State</a:t>
            </a:r>
          </a:p>
          <a:p>
            <a:pPr algn="ctr"/>
            <a:r>
              <a:rPr lang="en-US" dirty="0">
                <a:solidFill>
                  <a:srgbClr val="C00000"/>
                </a:solidFill>
              </a:rPr>
              <a:t>File</a:t>
            </a:r>
          </a:p>
          <a:p>
            <a:pPr algn="ctr"/>
            <a:r>
              <a:rPr lang="en-US" dirty="0" err="1">
                <a:solidFill>
                  <a:srgbClr val="C00000"/>
                </a:solidFill>
              </a:rPr>
              <a:t>terraform.tfstate</a:t>
            </a:r>
            <a:endParaRPr lang="en-US" dirty="0">
              <a:solidFill>
                <a:srgbClr val="C00000"/>
              </a:solidFill>
            </a:endParaRPr>
          </a:p>
        </p:txBody>
      </p:sp>
      <p:sp>
        <p:nvSpPr>
          <p:cNvPr id="49" name="Rectangle 48">
            <a:extLst>
              <a:ext uri="{FF2B5EF4-FFF2-40B4-BE49-F238E27FC236}">
                <a16:creationId xmlns:a16="http://schemas.microsoft.com/office/drawing/2014/main" xmlns="" id="{9024D621-5A5F-5746-8043-8DA87DF8CB9B}"/>
              </a:ext>
            </a:extLst>
          </p:cNvPr>
          <p:cNvSpPr/>
          <p:nvPr/>
        </p:nvSpPr>
        <p:spPr>
          <a:xfrm>
            <a:off x="5122673" y="166454"/>
            <a:ext cx="9351908" cy="56978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Terraform must </a:t>
            </a:r>
            <a:r>
              <a:rPr lang="en-IN" dirty="0">
                <a:solidFill>
                  <a:srgbClr val="FFFF00"/>
                </a:solidFill>
              </a:rPr>
              <a:t>store state </a:t>
            </a:r>
            <a:r>
              <a:rPr lang="en-IN" dirty="0"/>
              <a:t>about your managed infrastructure and configuration</a:t>
            </a:r>
            <a:endParaRPr lang="en-US" dirty="0"/>
          </a:p>
        </p:txBody>
      </p:sp>
      <p:sp>
        <p:nvSpPr>
          <p:cNvPr id="54" name="Rectangle 53">
            <a:extLst>
              <a:ext uri="{FF2B5EF4-FFF2-40B4-BE49-F238E27FC236}">
                <a16:creationId xmlns:a16="http://schemas.microsoft.com/office/drawing/2014/main" xmlns="" id="{63412F29-37E9-1C47-AD57-218EB0E0B02D}"/>
              </a:ext>
            </a:extLst>
          </p:cNvPr>
          <p:cNvSpPr/>
          <p:nvPr/>
        </p:nvSpPr>
        <p:spPr>
          <a:xfrm>
            <a:off x="5122673" y="880721"/>
            <a:ext cx="9351908" cy="100966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This state is used by Terraform to map </a:t>
            </a:r>
            <a:r>
              <a:rPr lang="en-IN" dirty="0">
                <a:solidFill>
                  <a:srgbClr val="FFFF00"/>
                </a:solidFill>
              </a:rPr>
              <a:t>real world resources </a:t>
            </a:r>
            <a:r>
              <a:rPr lang="en-IN" dirty="0"/>
              <a:t>to your </a:t>
            </a:r>
            <a:r>
              <a:rPr lang="en-IN" dirty="0">
                <a:solidFill>
                  <a:srgbClr val="FFFF00"/>
                </a:solidFill>
              </a:rPr>
              <a:t>configuration (.</a:t>
            </a:r>
            <a:r>
              <a:rPr lang="en-IN" dirty="0" err="1">
                <a:solidFill>
                  <a:srgbClr val="FFFF00"/>
                </a:solidFill>
              </a:rPr>
              <a:t>tf</a:t>
            </a:r>
            <a:r>
              <a:rPr lang="en-IN" dirty="0">
                <a:solidFill>
                  <a:srgbClr val="FFFF00"/>
                </a:solidFill>
              </a:rPr>
              <a:t> files)</a:t>
            </a:r>
            <a:r>
              <a:rPr lang="en-IN" dirty="0"/>
              <a:t>, keep track of metadata, and to improve performance for large infrastructures.</a:t>
            </a:r>
            <a:endParaRPr lang="en-US" dirty="0"/>
          </a:p>
        </p:txBody>
      </p:sp>
      <p:sp>
        <p:nvSpPr>
          <p:cNvPr id="59" name="Rectangle 58">
            <a:extLst>
              <a:ext uri="{FF2B5EF4-FFF2-40B4-BE49-F238E27FC236}">
                <a16:creationId xmlns:a16="http://schemas.microsoft.com/office/drawing/2014/main" xmlns="" id="{E0809111-A011-DE49-AEE1-C7B35F92EF6A}"/>
              </a:ext>
            </a:extLst>
          </p:cNvPr>
          <p:cNvSpPr/>
          <p:nvPr/>
        </p:nvSpPr>
        <p:spPr>
          <a:xfrm>
            <a:off x="4387403" y="6707672"/>
            <a:ext cx="10082775" cy="93551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1800" dirty="0"/>
              <a:t>When Terraform creates a remote object in response to a change of configuration, it will record the </a:t>
            </a:r>
            <a:r>
              <a:rPr lang="en-IN" sz="1800" dirty="0">
                <a:solidFill>
                  <a:srgbClr val="FFFF00"/>
                </a:solidFill>
              </a:rPr>
              <a:t>identity</a:t>
            </a:r>
            <a:r>
              <a:rPr lang="en-IN" sz="1800" dirty="0"/>
              <a:t> of that remote object against a particular resource instance, and then </a:t>
            </a:r>
            <a:r>
              <a:rPr lang="en-IN" sz="1800" dirty="0">
                <a:solidFill>
                  <a:srgbClr val="FFFF00"/>
                </a:solidFill>
              </a:rPr>
              <a:t>potentially</a:t>
            </a:r>
            <a:r>
              <a:rPr lang="en-IN" sz="1800" dirty="0"/>
              <a:t> </a:t>
            </a:r>
            <a:r>
              <a:rPr lang="en-IN" sz="1800" dirty="0">
                <a:solidFill>
                  <a:srgbClr val="FFFF00"/>
                </a:solidFill>
              </a:rPr>
              <a:t>update or delete </a:t>
            </a:r>
            <a:r>
              <a:rPr lang="en-IN" sz="1800" dirty="0"/>
              <a:t>that object in response to future configuration changes.</a:t>
            </a:r>
            <a:endParaRPr lang="en-US" sz="1800" dirty="0"/>
          </a:p>
        </p:txBody>
      </p:sp>
      <p:sp>
        <p:nvSpPr>
          <p:cNvPr id="55" name="Rectangle 54">
            <a:extLst>
              <a:ext uri="{FF2B5EF4-FFF2-40B4-BE49-F238E27FC236}">
                <a16:creationId xmlns:a16="http://schemas.microsoft.com/office/drawing/2014/main" xmlns="" id="{3D7FA8A4-794E-F44B-B539-3FB255BF81B3}"/>
              </a:ext>
            </a:extLst>
          </p:cNvPr>
          <p:cNvSpPr/>
          <p:nvPr/>
        </p:nvSpPr>
        <p:spPr>
          <a:xfrm>
            <a:off x="8663260" y="3067281"/>
            <a:ext cx="5682132" cy="2540216"/>
          </a:xfrm>
          <a:prstGeom prst="rect">
            <a:avLst/>
          </a:prstGeom>
          <a:noFill/>
          <a:ln w="952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Box 59">
            <a:extLst>
              <a:ext uri="{FF2B5EF4-FFF2-40B4-BE49-F238E27FC236}">
                <a16:creationId xmlns:a16="http://schemas.microsoft.com/office/drawing/2014/main" xmlns="" id="{C6612A2D-22B5-6C48-AF46-CFC11331F9BD}"/>
              </a:ext>
            </a:extLst>
          </p:cNvPr>
          <p:cNvSpPr txBox="1"/>
          <p:nvPr/>
        </p:nvSpPr>
        <p:spPr>
          <a:xfrm>
            <a:off x="10398118" y="3042921"/>
            <a:ext cx="2105320" cy="553998"/>
          </a:xfrm>
          <a:prstGeom prst="rect">
            <a:avLst/>
          </a:prstGeom>
          <a:noFill/>
        </p:spPr>
        <p:txBody>
          <a:bodyPr wrap="none" rtlCol="0">
            <a:spAutoFit/>
          </a:bodyPr>
          <a:lstStyle/>
          <a:p>
            <a:r>
              <a:rPr lang="en-US" sz="3000" b="1" dirty="0"/>
              <a:t>Azure Cloud</a:t>
            </a:r>
          </a:p>
        </p:txBody>
      </p:sp>
      <p:pic>
        <p:nvPicPr>
          <p:cNvPr id="61" name="Graphic 60">
            <a:extLst>
              <a:ext uri="{FF2B5EF4-FFF2-40B4-BE49-F238E27FC236}">
                <a16:creationId xmlns:a16="http://schemas.microsoft.com/office/drawing/2014/main" xmlns="" id="{AF088A52-0F26-ED4B-B257-E09E9684DC7D}"/>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xmlns="" r:embed="rId14"/>
              </a:ext>
            </a:extLst>
          </a:blip>
          <a:stretch>
            <a:fillRect/>
          </a:stretch>
        </p:blipFill>
        <p:spPr>
          <a:xfrm>
            <a:off x="10757544" y="4460618"/>
            <a:ext cx="820375" cy="820375"/>
          </a:xfrm>
          <a:prstGeom prst="rect">
            <a:avLst/>
          </a:prstGeom>
        </p:spPr>
      </p:pic>
      <p:sp>
        <p:nvSpPr>
          <p:cNvPr id="62" name="TextBox 61">
            <a:extLst>
              <a:ext uri="{FF2B5EF4-FFF2-40B4-BE49-F238E27FC236}">
                <a16:creationId xmlns:a16="http://schemas.microsoft.com/office/drawing/2014/main" xmlns="" id="{164924DA-0A51-AA44-8269-E72590467230}"/>
              </a:ext>
            </a:extLst>
          </p:cNvPr>
          <p:cNvSpPr txBox="1"/>
          <p:nvPr/>
        </p:nvSpPr>
        <p:spPr>
          <a:xfrm>
            <a:off x="10247524" y="5179560"/>
            <a:ext cx="1850635" cy="400110"/>
          </a:xfrm>
          <a:prstGeom prst="rect">
            <a:avLst/>
          </a:prstGeom>
          <a:noFill/>
        </p:spPr>
        <p:txBody>
          <a:bodyPr wrap="none" rtlCol="0">
            <a:spAutoFit/>
          </a:bodyPr>
          <a:lstStyle/>
          <a:p>
            <a:r>
              <a:rPr lang="en-US" sz="2000" dirty="0"/>
              <a:t>Resource Group</a:t>
            </a:r>
          </a:p>
        </p:txBody>
      </p:sp>
      <p:pic>
        <p:nvPicPr>
          <p:cNvPr id="7" name="Graphic 6">
            <a:extLst>
              <a:ext uri="{FF2B5EF4-FFF2-40B4-BE49-F238E27FC236}">
                <a16:creationId xmlns:a16="http://schemas.microsoft.com/office/drawing/2014/main" xmlns="" id="{EC684690-2C88-0E4A-8BDD-D9A4F4E8A81F}"/>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xmlns="" r:embed="rId16"/>
              </a:ext>
            </a:extLst>
          </a:blip>
          <a:stretch>
            <a:fillRect/>
          </a:stretch>
        </p:blipFill>
        <p:spPr>
          <a:xfrm>
            <a:off x="9076063" y="3420742"/>
            <a:ext cx="839738" cy="839738"/>
          </a:xfrm>
          <a:prstGeom prst="rect">
            <a:avLst/>
          </a:prstGeom>
        </p:spPr>
      </p:pic>
      <p:sp>
        <p:nvSpPr>
          <p:cNvPr id="65" name="TextBox 64">
            <a:extLst>
              <a:ext uri="{FF2B5EF4-FFF2-40B4-BE49-F238E27FC236}">
                <a16:creationId xmlns:a16="http://schemas.microsoft.com/office/drawing/2014/main" xmlns="" id="{3E7CA866-5670-054F-A602-3F2EE63BB896}"/>
              </a:ext>
            </a:extLst>
          </p:cNvPr>
          <p:cNvSpPr txBox="1"/>
          <p:nvPr/>
        </p:nvSpPr>
        <p:spPr>
          <a:xfrm>
            <a:off x="8654405" y="4109010"/>
            <a:ext cx="1841658" cy="400110"/>
          </a:xfrm>
          <a:prstGeom prst="rect">
            <a:avLst/>
          </a:prstGeom>
          <a:noFill/>
        </p:spPr>
        <p:txBody>
          <a:bodyPr wrap="none" rtlCol="0">
            <a:spAutoFit/>
          </a:bodyPr>
          <a:lstStyle/>
          <a:p>
            <a:r>
              <a:rPr lang="en-US" sz="2000" dirty="0"/>
              <a:t>Virtual Network</a:t>
            </a:r>
          </a:p>
        </p:txBody>
      </p:sp>
      <p:pic>
        <p:nvPicPr>
          <p:cNvPr id="9" name="Graphic 8">
            <a:extLst>
              <a:ext uri="{FF2B5EF4-FFF2-40B4-BE49-F238E27FC236}">
                <a16:creationId xmlns:a16="http://schemas.microsoft.com/office/drawing/2014/main" xmlns="" id="{339CA48D-A0DC-F743-95AE-6F0D4F21CB23}"/>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xmlns="" r:embed="rId18"/>
              </a:ext>
            </a:extLst>
          </a:blip>
          <a:stretch>
            <a:fillRect/>
          </a:stretch>
        </p:blipFill>
        <p:spPr>
          <a:xfrm>
            <a:off x="10942689" y="3395064"/>
            <a:ext cx="804341" cy="804341"/>
          </a:xfrm>
          <a:prstGeom prst="rect">
            <a:avLst/>
          </a:prstGeom>
        </p:spPr>
      </p:pic>
      <p:sp>
        <p:nvSpPr>
          <p:cNvPr id="66" name="TextBox 65">
            <a:extLst>
              <a:ext uri="{FF2B5EF4-FFF2-40B4-BE49-F238E27FC236}">
                <a16:creationId xmlns:a16="http://schemas.microsoft.com/office/drawing/2014/main" xmlns="" id="{FC471304-7709-594D-ABDA-9B1EAB22541F}"/>
              </a:ext>
            </a:extLst>
          </p:cNvPr>
          <p:cNvSpPr txBox="1"/>
          <p:nvPr/>
        </p:nvSpPr>
        <p:spPr>
          <a:xfrm>
            <a:off x="10894485" y="4069974"/>
            <a:ext cx="920701" cy="400110"/>
          </a:xfrm>
          <a:prstGeom prst="rect">
            <a:avLst/>
          </a:prstGeom>
          <a:noFill/>
        </p:spPr>
        <p:txBody>
          <a:bodyPr wrap="none" rtlCol="0">
            <a:spAutoFit/>
          </a:bodyPr>
          <a:lstStyle/>
          <a:p>
            <a:r>
              <a:rPr lang="en-US" sz="2000" dirty="0"/>
              <a:t>Subnet</a:t>
            </a:r>
          </a:p>
        </p:txBody>
      </p:sp>
      <p:pic>
        <p:nvPicPr>
          <p:cNvPr id="13" name="Graphic 12">
            <a:extLst>
              <a:ext uri="{FF2B5EF4-FFF2-40B4-BE49-F238E27FC236}">
                <a16:creationId xmlns:a16="http://schemas.microsoft.com/office/drawing/2014/main" xmlns="" id="{23CDDDEA-4C66-7040-BE15-AED072627EDA}"/>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xmlns="" r:embed="rId20"/>
              </a:ext>
            </a:extLst>
          </a:blip>
          <a:stretch>
            <a:fillRect/>
          </a:stretch>
        </p:blipFill>
        <p:spPr>
          <a:xfrm>
            <a:off x="12915882" y="3382880"/>
            <a:ext cx="816525" cy="816525"/>
          </a:xfrm>
          <a:prstGeom prst="rect">
            <a:avLst/>
          </a:prstGeom>
        </p:spPr>
      </p:pic>
      <p:sp>
        <p:nvSpPr>
          <p:cNvPr id="73" name="TextBox 72">
            <a:extLst>
              <a:ext uri="{FF2B5EF4-FFF2-40B4-BE49-F238E27FC236}">
                <a16:creationId xmlns:a16="http://schemas.microsoft.com/office/drawing/2014/main" xmlns="" id="{334CE62A-416A-7841-8F38-399E143E930D}"/>
              </a:ext>
            </a:extLst>
          </p:cNvPr>
          <p:cNvSpPr txBox="1"/>
          <p:nvPr/>
        </p:nvSpPr>
        <p:spPr>
          <a:xfrm>
            <a:off x="12789382" y="4098745"/>
            <a:ext cx="1069524" cy="400110"/>
          </a:xfrm>
          <a:prstGeom prst="rect">
            <a:avLst/>
          </a:prstGeom>
          <a:noFill/>
        </p:spPr>
        <p:txBody>
          <a:bodyPr wrap="none" rtlCol="0">
            <a:spAutoFit/>
          </a:bodyPr>
          <a:lstStyle/>
          <a:p>
            <a:r>
              <a:rPr lang="en-US" sz="2000" dirty="0"/>
              <a:t>Public IP</a:t>
            </a:r>
          </a:p>
        </p:txBody>
      </p:sp>
      <p:pic>
        <p:nvPicPr>
          <p:cNvPr id="20" name="Graphic 19">
            <a:extLst>
              <a:ext uri="{FF2B5EF4-FFF2-40B4-BE49-F238E27FC236}">
                <a16:creationId xmlns:a16="http://schemas.microsoft.com/office/drawing/2014/main" xmlns="" id="{AB2791F5-0EEB-9C4A-8474-961DBDB023CA}"/>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xmlns="" r:embed="rId22"/>
              </a:ext>
            </a:extLst>
          </a:blip>
          <a:stretch>
            <a:fillRect/>
          </a:stretch>
        </p:blipFill>
        <p:spPr>
          <a:xfrm>
            <a:off x="12892161" y="4509120"/>
            <a:ext cx="725016" cy="725016"/>
          </a:xfrm>
          <a:prstGeom prst="rect">
            <a:avLst/>
          </a:prstGeom>
        </p:spPr>
      </p:pic>
      <p:sp>
        <p:nvSpPr>
          <p:cNvPr id="75" name="TextBox 74">
            <a:extLst>
              <a:ext uri="{FF2B5EF4-FFF2-40B4-BE49-F238E27FC236}">
                <a16:creationId xmlns:a16="http://schemas.microsoft.com/office/drawing/2014/main" xmlns="" id="{502DF4CC-5E4D-8C4C-B408-D5B153D17D1C}"/>
              </a:ext>
            </a:extLst>
          </p:cNvPr>
          <p:cNvSpPr txBox="1"/>
          <p:nvPr/>
        </p:nvSpPr>
        <p:spPr>
          <a:xfrm>
            <a:off x="12263506" y="5178368"/>
            <a:ext cx="2075183" cy="400110"/>
          </a:xfrm>
          <a:prstGeom prst="rect">
            <a:avLst/>
          </a:prstGeom>
          <a:noFill/>
        </p:spPr>
        <p:txBody>
          <a:bodyPr wrap="none" rtlCol="0">
            <a:spAutoFit/>
          </a:bodyPr>
          <a:lstStyle/>
          <a:p>
            <a:r>
              <a:rPr lang="en-US" sz="2000" dirty="0"/>
              <a:t>Network Interface</a:t>
            </a:r>
          </a:p>
        </p:txBody>
      </p:sp>
      <p:cxnSp>
        <p:nvCxnSpPr>
          <p:cNvPr id="32" name="Straight Connector 31">
            <a:extLst>
              <a:ext uri="{FF2B5EF4-FFF2-40B4-BE49-F238E27FC236}">
                <a16:creationId xmlns:a16="http://schemas.microsoft.com/office/drawing/2014/main" xmlns="" id="{7BFCEAB0-01D6-5D4D-A418-EF76524E3FEF}"/>
              </a:ext>
            </a:extLst>
          </p:cNvPr>
          <p:cNvCxnSpPr/>
          <p:nvPr/>
        </p:nvCxnSpPr>
        <p:spPr>
          <a:xfrm>
            <a:off x="8625592" y="2947751"/>
            <a:ext cx="5844586" cy="2749604"/>
          </a:xfrm>
          <a:prstGeom prst="line">
            <a:avLst/>
          </a:prstGeom>
          <a:ln w="412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xmlns="" id="{57A81102-FE4C-A040-BBA1-75C8DAFBD04C}"/>
              </a:ext>
            </a:extLst>
          </p:cNvPr>
          <p:cNvCxnSpPr/>
          <p:nvPr/>
        </p:nvCxnSpPr>
        <p:spPr>
          <a:xfrm flipV="1">
            <a:off x="8546630" y="2995471"/>
            <a:ext cx="6083770" cy="2721250"/>
          </a:xfrm>
          <a:prstGeom prst="line">
            <a:avLst/>
          </a:prstGeom>
          <a:ln w="41275">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85700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wipe(down)">
                                      <p:cBhvr>
                                        <p:cTn id="10" dur="500"/>
                                        <p:tgtEl>
                                          <p:spTgt spid="26"/>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31"/>
                                        </p:tgtEl>
                                        <p:attrNameLst>
                                          <p:attrName>style.visibility</p:attrName>
                                        </p:attrNameLst>
                                      </p:cBhvr>
                                      <p:to>
                                        <p:strVal val="visible"/>
                                      </p:to>
                                    </p:set>
                                    <p:animEffect transition="in" filter="wipe(down)">
                                      <p:cBhvr>
                                        <p:cTn id="15" dur="500"/>
                                        <p:tgtEl>
                                          <p:spTgt spid="31"/>
                                        </p:tgtEl>
                                      </p:cBhvr>
                                    </p:animEffect>
                                  </p:childTnLst>
                                </p:cTn>
                              </p:par>
                              <p:par>
                                <p:cTn id="16" presetID="22" presetClass="entr" presetSubtype="4" fill="hold"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wipe(down)">
                                      <p:cBhvr>
                                        <p:cTn id="18" dur="500"/>
                                        <p:tgtEl>
                                          <p:spTgt spid="10"/>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27"/>
                                        </p:tgtEl>
                                        <p:attrNameLst>
                                          <p:attrName>style.visibility</p:attrName>
                                        </p:attrNameLst>
                                      </p:cBhvr>
                                      <p:to>
                                        <p:strVal val="visible"/>
                                      </p:to>
                                    </p:set>
                                    <p:animEffect transition="in" filter="wipe(down)">
                                      <p:cBhvr>
                                        <p:cTn id="21" dur="500"/>
                                        <p:tgtEl>
                                          <p:spTgt spid="27"/>
                                        </p:tgtEl>
                                      </p:cBhvr>
                                    </p:animEffect>
                                  </p:childTnLst>
                                </p:cTn>
                              </p:par>
                              <p:par>
                                <p:cTn id="22" presetID="22" presetClass="entr" presetSubtype="4" fill="hold" nodeType="withEffect">
                                  <p:stCondLst>
                                    <p:cond delay="0"/>
                                  </p:stCondLst>
                                  <p:childTnLst>
                                    <p:set>
                                      <p:cBhvr>
                                        <p:cTn id="23" dur="1" fill="hold">
                                          <p:stCondLst>
                                            <p:cond delay="0"/>
                                          </p:stCondLst>
                                        </p:cTn>
                                        <p:tgtEl>
                                          <p:spTgt spid="33"/>
                                        </p:tgtEl>
                                        <p:attrNameLst>
                                          <p:attrName>style.visibility</p:attrName>
                                        </p:attrNameLst>
                                      </p:cBhvr>
                                      <p:to>
                                        <p:strVal val="visible"/>
                                      </p:to>
                                    </p:set>
                                    <p:animEffect transition="in" filter="wipe(down)">
                                      <p:cBhvr>
                                        <p:cTn id="24" dur="500"/>
                                        <p:tgtEl>
                                          <p:spTgt spid="33"/>
                                        </p:tgtEl>
                                      </p:cBhvr>
                                    </p:animEffect>
                                  </p:childTnLst>
                                </p:cTn>
                              </p:par>
                              <p:par>
                                <p:cTn id="25" presetID="22" presetClass="entr" presetSubtype="4" fill="hold" nodeType="with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wipe(down)">
                                      <p:cBhvr>
                                        <p:cTn id="27" dur="500"/>
                                        <p:tgtEl>
                                          <p:spTgt spid="12"/>
                                        </p:tgtEl>
                                      </p:cBhvr>
                                    </p:animEffect>
                                  </p:childTnLst>
                                </p:cTn>
                              </p:par>
                              <p:par>
                                <p:cTn id="28" presetID="22" presetClass="entr" presetSubtype="4" fill="hold" grpId="0" nodeType="withEffect">
                                  <p:stCondLst>
                                    <p:cond delay="0"/>
                                  </p:stCondLst>
                                  <p:childTnLst>
                                    <p:set>
                                      <p:cBhvr>
                                        <p:cTn id="29" dur="1" fill="hold">
                                          <p:stCondLst>
                                            <p:cond delay="0"/>
                                          </p:stCondLst>
                                        </p:cTn>
                                        <p:tgtEl>
                                          <p:spTgt spid="28"/>
                                        </p:tgtEl>
                                        <p:attrNameLst>
                                          <p:attrName>style.visibility</p:attrName>
                                        </p:attrNameLst>
                                      </p:cBhvr>
                                      <p:to>
                                        <p:strVal val="visible"/>
                                      </p:to>
                                    </p:set>
                                    <p:animEffect transition="in" filter="wipe(down)">
                                      <p:cBhvr>
                                        <p:cTn id="30" dur="500"/>
                                        <p:tgtEl>
                                          <p:spTgt spid="28"/>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nodeType="clickEffect">
                                  <p:stCondLst>
                                    <p:cond delay="0"/>
                                  </p:stCondLst>
                                  <p:childTnLst>
                                    <p:set>
                                      <p:cBhvr>
                                        <p:cTn id="34" dur="1" fill="hold">
                                          <p:stCondLst>
                                            <p:cond delay="0"/>
                                          </p:stCondLst>
                                        </p:cTn>
                                        <p:tgtEl>
                                          <p:spTgt spid="46"/>
                                        </p:tgtEl>
                                        <p:attrNameLst>
                                          <p:attrName>style.visibility</p:attrName>
                                        </p:attrNameLst>
                                      </p:cBhvr>
                                      <p:to>
                                        <p:strVal val="visible"/>
                                      </p:to>
                                    </p:set>
                                    <p:animEffect transition="in" filter="wipe(down)">
                                      <p:cBhvr>
                                        <p:cTn id="35" dur="500"/>
                                        <p:tgtEl>
                                          <p:spTgt spid="46"/>
                                        </p:tgtEl>
                                      </p:cBhvr>
                                    </p:animEffect>
                                  </p:childTnLst>
                                </p:cTn>
                              </p:par>
                              <p:par>
                                <p:cTn id="36" presetID="22" presetClass="entr" presetSubtype="4" fill="hold" grpId="0" nodeType="withEffect">
                                  <p:stCondLst>
                                    <p:cond delay="0"/>
                                  </p:stCondLst>
                                  <p:childTnLst>
                                    <p:set>
                                      <p:cBhvr>
                                        <p:cTn id="37" dur="1" fill="hold">
                                          <p:stCondLst>
                                            <p:cond delay="0"/>
                                          </p:stCondLst>
                                        </p:cTn>
                                        <p:tgtEl>
                                          <p:spTgt spid="64"/>
                                        </p:tgtEl>
                                        <p:attrNameLst>
                                          <p:attrName>style.visibility</p:attrName>
                                        </p:attrNameLst>
                                      </p:cBhvr>
                                      <p:to>
                                        <p:strVal val="visible"/>
                                      </p:to>
                                    </p:set>
                                    <p:animEffect transition="in" filter="wipe(down)">
                                      <p:cBhvr>
                                        <p:cTn id="38" dur="500"/>
                                        <p:tgtEl>
                                          <p:spTgt spid="64"/>
                                        </p:tgtEl>
                                      </p:cBhvr>
                                    </p:animEffect>
                                  </p:childTnLst>
                                </p:cTn>
                              </p:par>
                              <p:par>
                                <p:cTn id="39" presetID="22" presetClass="entr" presetSubtype="4" fill="hold" grpId="0" nodeType="withEffect">
                                  <p:stCondLst>
                                    <p:cond delay="0"/>
                                  </p:stCondLst>
                                  <p:childTnLst>
                                    <p:set>
                                      <p:cBhvr>
                                        <p:cTn id="40" dur="1" fill="hold">
                                          <p:stCondLst>
                                            <p:cond delay="0"/>
                                          </p:stCondLst>
                                        </p:cTn>
                                        <p:tgtEl>
                                          <p:spTgt spid="50"/>
                                        </p:tgtEl>
                                        <p:attrNameLst>
                                          <p:attrName>style.visibility</p:attrName>
                                        </p:attrNameLst>
                                      </p:cBhvr>
                                      <p:to>
                                        <p:strVal val="visible"/>
                                      </p:to>
                                    </p:set>
                                    <p:animEffect transition="in" filter="wipe(down)">
                                      <p:cBhvr>
                                        <p:cTn id="41" dur="500"/>
                                        <p:tgtEl>
                                          <p:spTgt spid="50"/>
                                        </p:tgtEl>
                                      </p:cBhvr>
                                    </p:animEffect>
                                  </p:childTnLst>
                                </p:cTn>
                              </p:par>
                              <p:par>
                                <p:cTn id="42" presetID="22" presetClass="entr" presetSubtype="4" fill="hold" nodeType="withEffect">
                                  <p:stCondLst>
                                    <p:cond delay="0"/>
                                  </p:stCondLst>
                                  <p:childTnLst>
                                    <p:set>
                                      <p:cBhvr>
                                        <p:cTn id="43" dur="1" fill="hold">
                                          <p:stCondLst>
                                            <p:cond delay="0"/>
                                          </p:stCondLst>
                                        </p:cTn>
                                        <p:tgtEl>
                                          <p:spTgt spid="1026"/>
                                        </p:tgtEl>
                                        <p:attrNameLst>
                                          <p:attrName>style.visibility</p:attrName>
                                        </p:attrNameLst>
                                      </p:cBhvr>
                                      <p:to>
                                        <p:strVal val="visible"/>
                                      </p:to>
                                    </p:set>
                                    <p:animEffect transition="in" filter="wipe(down)">
                                      <p:cBhvr>
                                        <p:cTn id="44" dur="500"/>
                                        <p:tgtEl>
                                          <p:spTgt spid="1026"/>
                                        </p:tgtEl>
                                      </p:cBhvr>
                                    </p:animEffect>
                                  </p:childTnLst>
                                </p:cTn>
                              </p:par>
                              <p:par>
                                <p:cTn id="45" presetID="22" presetClass="entr" presetSubtype="4" fill="hold" grpId="0" nodeType="withEffect">
                                  <p:stCondLst>
                                    <p:cond delay="0"/>
                                  </p:stCondLst>
                                  <p:childTnLst>
                                    <p:set>
                                      <p:cBhvr>
                                        <p:cTn id="46" dur="1" fill="hold">
                                          <p:stCondLst>
                                            <p:cond delay="0"/>
                                          </p:stCondLst>
                                        </p:cTn>
                                        <p:tgtEl>
                                          <p:spTgt spid="45"/>
                                        </p:tgtEl>
                                        <p:attrNameLst>
                                          <p:attrName>style.visibility</p:attrName>
                                        </p:attrNameLst>
                                      </p:cBhvr>
                                      <p:to>
                                        <p:strVal val="visible"/>
                                      </p:to>
                                    </p:set>
                                    <p:animEffect transition="in" filter="wipe(down)">
                                      <p:cBhvr>
                                        <p:cTn id="47" dur="500"/>
                                        <p:tgtEl>
                                          <p:spTgt spid="45"/>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nodeType="clickEffect">
                                  <p:stCondLst>
                                    <p:cond delay="0"/>
                                  </p:stCondLst>
                                  <p:childTnLst>
                                    <p:set>
                                      <p:cBhvr>
                                        <p:cTn id="51" dur="1" fill="hold">
                                          <p:stCondLst>
                                            <p:cond delay="0"/>
                                          </p:stCondLst>
                                        </p:cTn>
                                        <p:tgtEl>
                                          <p:spTgt spid="36"/>
                                        </p:tgtEl>
                                        <p:attrNameLst>
                                          <p:attrName>style.visibility</p:attrName>
                                        </p:attrNameLst>
                                      </p:cBhvr>
                                      <p:to>
                                        <p:strVal val="visible"/>
                                      </p:to>
                                    </p:set>
                                    <p:animEffect transition="in" filter="wipe(down)">
                                      <p:cBhvr>
                                        <p:cTn id="52" dur="500"/>
                                        <p:tgtEl>
                                          <p:spTgt spid="36"/>
                                        </p:tgtEl>
                                      </p:cBhvr>
                                    </p:animEffect>
                                  </p:childTnLst>
                                </p:cTn>
                              </p:par>
                              <p:par>
                                <p:cTn id="53" presetID="22" presetClass="entr" presetSubtype="4" fill="hold" nodeType="withEffect">
                                  <p:stCondLst>
                                    <p:cond delay="0"/>
                                  </p:stCondLst>
                                  <p:childTnLst>
                                    <p:set>
                                      <p:cBhvr>
                                        <p:cTn id="54" dur="1" fill="hold">
                                          <p:stCondLst>
                                            <p:cond delay="0"/>
                                          </p:stCondLst>
                                        </p:cTn>
                                        <p:tgtEl>
                                          <p:spTgt spid="14"/>
                                        </p:tgtEl>
                                        <p:attrNameLst>
                                          <p:attrName>style.visibility</p:attrName>
                                        </p:attrNameLst>
                                      </p:cBhvr>
                                      <p:to>
                                        <p:strVal val="visible"/>
                                      </p:to>
                                    </p:set>
                                    <p:animEffect transition="in" filter="wipe(down)">
                                      <p:cBhvr>
                                        <p:cTn id="55" dur="500"/>
                                        <p:tgtEl>
                                          <p:spTgt spid="14"/>
                                        </p:tgtEl>
                                      </p:cBhvr>
                                    </p:animEffect>
                                  </p:childTnLst>
                                </p:cTn>
                              </p:par>
                              <p:par>
                                <p:cTn id="56" presetID="22" presetClass="entr" presetSubtype="4" fill="hold" grpId="0" nodeType="withEffect">
                                  <p:stCondLst>
                                    <p:cond delay="0"/>
                                  </p:stCondLst>
                                  <p:childTnLst>
                                    <p:set>
                                      <p:cBhvr>
                                        <p:cTn id="57" dur="1" fill="hold">
                                          <p:stCondLst>
                                            <p:cond delay="0"/>
                                          </p:stCondLst>
                                        </p:cTn>
                                        <p:tgtEl>
                                          <p:spTgt spid="56"/>
                                        </p:tgtEl>
                                        <p:attrNameLst>
                                          <p:attrName>style.visibility</p:attrName>
                                        </p:attrNameLst>
                                      </p:cBhvr>
                                      <p:to>
                                        <p:strVal val="visible"/>
                                      </p:to>
                                    </p:set>
                                    <p:animEffect transition="in" filter="wipe(down)">
                                      <p:cBhvr>
                                        <p:cTn id="58" dur="500"/>
                                        <p:tgtEl>
                                          <p:spTgt spid="56"/>
                                        </p:tgtEl>
                                      </p:cBhvr>
                                    </p:animEffect>
                                  </p:childTnLst>
                                </p:cTn>
                              </p:par>
                              <p:par>
                                <p:cTn id="59" presetID="22" presetClass="entr" presetSubtype="4" fill="hold" nodeType="withEffect">
                                  <p:stCondLst>
                                    <p:cond delay="0"/>
                                  </p:stCondLst>
                                  <p:childTnLst>
                                    <p:set>
                                      <p:cBhvr>
                                        <p:cTn id="60" dur="1" fill="hold">
                                          <p:stCondLst>
                                            <p:cond delay="0"/>
                                          </p:stCondLst>
                                        </p:cTn>
                                        <p:tgtEl>
                                          <p:spTgt spid="53"/>
                                        </p:tgtEl>
                                        <p:attrNameLst>
                                          <p:attrName>style.visibility</p:attrName>
                                        </p:attrNameLst>
                                      </p:cBhvr>
                                      <p:to>
                                        <p:strVal val="visible"/>
                                      </p:to>
                                    </p:set>
                                    <p:animEffect transition="in" filter="wipe(down)">
                                      <p:cBhvr>
                                        <p:cTn id="61" dur="500"/>
                                        <p:tgtEl>
                                          <p:spTgt spid="53"/>
                                        </p:tgtEl>
                                      </p:cBhvr>
                                    </p:animEffect>
                                  </p:childTnLst>
                                </p:cTn>
                              </p:par>
                              <p:par>
                                <p:cTn id="62" presetID="22" presetClass="entr" presetSubtype="4" fill="hold" grpId="0" nodeType="withEffect">
                                  <p:stCondLst>
                                    <p:cond delay="0"/>
                                  </p:stCondLst>
                                  <p:childTnLst>
                                    <p:set>
                                      <p:cBhvr>
                                        <p:cTn id="63" dur="1" fill="hold">
                                          <p:stCondLst>
                                            <p:cond delay="0"/>
                                          </p:stCondLst>
                                        </p:cTn>
                                        <p:tgtEl>
                                          <p:spTgt spid="29"/>
                                        </p:tgtEl>
                                        <p:attrNameLst>
                                          <p:attrName>style.visibility</p:attrName>
                                        </p:attrNameLst>
                                      </p:cBhvr>
                                      <p:to>
                                        <p:strVal val="visible"/>
                                      </p:to>
                                    </p:set>
                                    <p:animEffect transition="in" filter="wipe(down)">
                                      <p:cBhvr>
                                        <p:cTn id="64" dur="500"/>
                                        <p:tgtEl>
                                          <p:spTgt spid="29"/>
                                        </p:tgtEl>
                                      </p:cBhvr>
                                    </p:animEffect>
                                  </p:childTnLst>
                                </p:cTn>
                              </p:par>
                            </p:childTnLst>
                          </p:cTn>
                        </p:par>
                      </p:childTnLst>
                    </p:cTn>
                  </p:par>
                  <p:par>
                    <p:cTn id="65" fill="hold">
                      <p:stCondLst>
                        <p:cond delay="indefinite"/>
                      </p:stCondLst>
                      <p:childTnLst>
                        <p:par>
                          <p:cTn id="66" fill="hold">
                            <p:stCondLst>
                              <p:cond delay="0"/>
                            </p:stCondLst>
                            <p:childTnLst>
                              <p:par>
                                <p:cTn id="67" presetID="22" presetClass="entr" presetSubtype="4" fill="hold" grpId="0" nodeType="clickEffect">
                                  <p:stCondLst>
                                    <p:cond delay="0"/>
                                  </p:stCondLst>
                                  <p:childTnLst>
                                    <p:set>
                                      <p:cBhvr>
                                        <p:cTn id="68" dur="1" fill="hold">
                                          <p:stCondLst>
                                            <p:cond delay="0"/>
                                          </p:stCondLst>
                                        </p:cTn>
                                        <p:tgtEl>
                                          <p:spTgt spid="67"/>
                                        </p:tgtEl>
                                        <p:attrNameLst>
                                          <p:attrName>style.visibility</p:attrName>
                                        </p:attrNameLst>
                                      </p:cBhvr>
                                      <p:to>
                                        <p:strVal val="visible"/>
                                      </p:to>
                                    </p:set>
                                    <p:animEffect transition="in" filter="wipe(down)">
                                      <p:cBhvr>
                                        <p:cTn id="69" dur="500"/>
                                        <p:tgtEl>
                                          <p:spTgt spid="67"/>
                                        </p:tgtEl>
                                      </p:cBhvr>
                                    </p:animEffect>
                                  </p:childTnLst>
                                </p:cTn>
                              </p:par>
                              <p:par>
                                <p:cTn id="70" presetID="22" presetClass="entr" presetSubtype="4" fill="hold" grpId="0" nodeType="withEffect">
                                  <p:stCondLst>
                                    <p:cond delay="0"/>
                                  </p:stCondLst>
                                  <p:childTnLst>
                                    <p:set>
                                      <p:cBhvr>
                                        <p:cTn id="71" dur="1" fill="hold">
                                          <p:stCondLst>
                                            <p:cond delay="0"/>
                                          </p:stCondLst>
                                        </p:cTn>
                                        <p:tgtEl>
                                          <p:spTgt spid="68"/>
                                        </p:tgtEl>
                                        <p:attrNameLst>
                                          <p:attrName>style.visibility</p:attrName>
                                        </p:attrNameLst>
                                      </p:cBhvr>
                                      <p:to>
                                        <p:strVal val="visible"/>
                                      </p:to>
                                    </p:set>
                                    <p:animEffect transition="in" filter="wipe(down)">
                                      <p:cBhvr>
                                        <p:cTn id="72" dur="500"/>
                                        <p:tgtEl>
                                          <p:spTgt spid="68"/>
                                        </p:tgtEl>
                                      </p:cBhvr>
                                    </p:animEffect>
                                  </p:childTnLst>
                                </p:cTn>
                              </p:par>
                              <p:par>
                                <p:cTn id="73" presetID="22" presetClass="entr" presetSubtype="4" fill="hold" grpId="0" nodeType="withEffect">
                                  <p:stCondLst>
                                    <p:cond delay="0"/>
                                  </p:stCondLst>
                                  <p:childTnLst>
                                    <p:set>
                                      <p:cBhvr>
                                        <p:cTn id="74" dur="1" fill="hold">
                                          <p:stCondLst>
                                            <p:cond delay="0"/>
                                          </p:stCondLst>
                                        </p:cTn>
                                        <p:tgtEl>
                                          <p:spTgt spid="69"/>
                                        </p:tgtEl>
                                        <p:attrNameLst>
                                          <p:attrName>style.visibility</p:attrName>
                                        </p:attrNameLst>
                                      </p:cBhvr>
                                      <p:to>
                                        <p:strVal val="visible"/>
                                      </p:to>
                                    </p:set>
                                    <p:animEffect transition="in" filter="wipe(down)">
                                      <p:cBhvr>
                                        <p:cTn id="75" dur="500"/>
                                        <p:tgtEl>
                                          <p:spTgt spid="69"/>
                                        </p:tgtEl>
                                      </p:cBhvr>
                                    </p:animEffect>
                                  </p:childTnLst>
                                </p:cTn>
                              </p:par>
                              <p:par>
                                <p:cTn id="76" presetID="22" presetClass="entr" presetSubtype="4" fill="hold" grpId="0" nodeType="withEffect">
                                  <p:stCondLst>
                                    <p:cond delay="0"/>
                                  </p:stCondLst>
                                  <p:childTnLst>
                                    <p:set>
                                      <p:cBhvr>
                                        <p:cTn id="77" dur="1" fill="hold">
                                          <p:stCondLst>
                                            <p:cond delay="0"/>
                                          </p:stCondLst>
                                        </p:cTn>
                                        <p:tgtEl>
                                          <p:spTgt spid="51"/>
                                        </p:tgtEl>
                                        <p:attrNameLst>
                                          <p:attrName>style.visibility</p:attrName>
                                        </p:attrNameLst>
                                      </p:cBhvr>
                                      <p:to>
                                        <p:strVal val="visible"/>
                                      </p:to>
                                    </p:set>
                                    <p:animEffect transition="in" filter="wipe(down)">
                                      <p:cBhvr>
                                        <p:cTn id="78" dur="500"/>
                                        <p:tgtEl>
                                          <p:spTgt spid="51"/>
                                        </p:tgtEl>
                                      </p:cBhvr>
                                    </p:animEffect>
                                  </p:childTnLst>
                                </p:cTn>
                              </p:par>
                            </p:childTnLst>
                          </p:cTn>
                        </p:par>
                      </p:childTnLst>
                    </p:cTn>
                  </p:par>
                  <p:par>
                    <p:cTn id="79" fill="hold">
                      <p:stCondLst>
                        <p:cond delay="indefinite"/>
                      </p:stCondLst>
                      <p:childTnLst>
                        <p:par>
                          <p:cTn id="80" fill="hold">
                            <p:stCondLst>
                              <p:cond delay="0"/>
                            </p:stCondLst>
                            <p:childTnLst>
                              <p:par>
                                <p:cTn id="81" presetID="22" presetClass="entr" presetSubtype="4" fill="hold" grpId="0" nodeType="clickEffect">
                                  <p:stCondLst>
                                    <p:cond delay="0"/>
                                  </p:stCondLst>
                                  <p:childTnLst>
                                    <p:set>
                                      <p:cBhvr>
                                        <p:cTn id="82" dur="1" fill="hold">
                                          <p:stCondLst>
                                            <p:cond delay="0"/>
                                          </p:stCondLst>
                                        </p:cTn>
                                        <p:tgtEl>
                                          <p:spTgt spid="70"/>
                                        </p:tgtEl>
                                        <p:attrNameLst>
                                          <p:attrName>style.visibility</p:attrName>
                                        </p:attrNameLst>
                                      </p:cBhvr>
                                      <p:to>
                                        <p:strVal val="visible"/>
                                      </p:to>
                                    </p:set>
                                    <p:animEffect transition="in" filter="wipe(down)">
                                      <p:cBhvr>
                                        <p:cTn id="83" dur="500"/>
                                        <p:tgtEl>
                                          <p:spTgt spid="70"/>
                                        </p:tgtEl>
                                      </p:cBhvr>
                                    </p:animEffect>
                                  </p:childTnLst>
                                </p:cTn>
                              </p:par>
                              <p:par>
                                <p:cTn id="84" presetID="22" presetClass="entr" presetSubtype="4" fill="hold" grpId="0" nodeType="withEffect">
                                  <p:stCondLst>
                                    <p:cond delay="0"/>
                                  </p:stCondLst>
                                  <p:childTnLst>
                                    <p:set>
                                      <p:cBhvr>
                                        <p:cTn id="85" dur="1" fill="hold">
                                          <p:stCondLst>
                                            <p:cond delay="0"/>
                                          </p:stCondLst>
                                        </p:cTn>
                                        <p:tgtEl>
                                          <p:spTgt spid="58"/>
                                        </p:tgtEl>
                                        <p:attrNameLst>
                                          <p:attrName>style.visibility</p:attrName>
                                        </p:attrNameLst>
                                      </p:cBhvr>
                                      <p:to>
                                        <p:strVal val="visible"/>
                                      </p:to>
                                    </p:set>
                                    <p:animEffect transition="in" filter="wipe(down)">
                                      <p:cBhvr>
                                        <p:cTn id="86" dur="500"/>
                                        <p:tgtEl>
                                          <p:spTgt spid="58"/>
                                        </p:tgtEl>
                                      </p:cBhvr>
                                    </p:animEffect>
                                  </p:childTnLst>
                                </p:cTn>
                              </p:par>
                              <p:par>
                                <p:cTn id="87" presetID="22" presetClass="entr" presetSubtype="4" fill="hold" nodeType="withEffect">
                                  <p:stCondLst>
                                    <p:cond delay="0"/>
                                  </p:stCondLst>
                                  <p:childTnLst>
                                    <p:set>
                                      <p:cBhvr>
                                        <p:cTn id="88" dur="1" fill="hold">
                                          <p:stCondLst>
                                            <p:cond delay="0"/>
                                          </p:stCondLst>
                                        </p:cTn>
                                        <p:tgtEl>
                                          <p:spTgt spid="39"/>
                                        </p:tgtEl>
                                        <p:attrNameLst>
                                          <p:attrName>style.visibility</p:attrName>
                                        </p:attrNameLst>
                                      </p:cBhvr>
                                      <p:to>
                                        <p:strVal val="visible"/>
                                      </p:to>
                                    </p:set>
                                    <p:animEffect transition="in" filter="wipe(down)">
                                      <p:cBhvr>
                                        <p:cTn id="89" dur="500"/>
                                        <p:tgtEl>
                                          <p:spTgt spid="39"/>
                                        </p:tgtEl>
                                      </p:cBhvr>
                                    </p:animEffect>
                                  </p:childTnLst>
                                </p:cTn>
                              </p:par>
                              <p:par>
                                <p:cTn id="90" presetID="22" presetClass="entr" presetSubtype="4" fill="hold" grpId="0" nodeType="withEffect">
                                  <p:stCondLst>
                                    <p:cond delay="0"/>
                                  </p:stCondLst>
                                  <p:childTnLst>
                                    <p:set>
                                      <p:cBhvr>
                                        <p:cTn id="91" dur="1" fill="hold">
                                          <p:stCondLst>
                                            <p:cond delay="0"/>
                                          </p:stCondLst>
                                        </p:cTn>
                                        <p:tgtEl>
                                          <p:spTgt spid="55"/>
                                        </p:tgtEl>
                                        <p:attrNameLst>
                                          <p:attrName>style.visibility</p:attrName>
                                        </p:attrNameLst>
                                      </p:cBhvr>
                                      <p:to>
                                        <p:strVal val="visible"/>
                                      </p:to>
                                    </p:set>
                                    <p:animEffect transition="in" filter="wipe(down)">
                                      <p:cBhvr>
                                        <p:cTn id="92" dur="500"/>
                                        <p:tgtEl>
                                          <p:spTgt spid="55"/>
                                        </p:tgtEl>
                                      </p:cBhvr>
                                    </p:animEffect>
                                  </p:childTnLst>
                                </p:cTn>
                              </p:par>
                              <p:par>
                                <p:cTn id="93" presetID="22" presetClass="entr" presetSubtype="4" fill="hold" grpId="0" nodeType="withEffect">
                                  <p:stCondLst>
                                    <p:cond delay="0"/>
                                  </p:stCondLst>
                                  <p:childTnLst>
                                    <p:set>
                                      <p:cBhvr>
                                        <p:cTn id="94" dur="1" fill="hold">
                                          <p:stCondLst>
                                            <p:cond delay="0"/>
                                          </p:stCondLst>
                                        </p:cTn>
                                        <p:tgtEl>
                                          <p:spTgt spid="60"/>
                                        </p:tgtEl>
                                        <p:attrNameLst>
                                          <p:attrName>style.visibility</p:attrName>
                                        </p:attrNameLst>
                                      </p:cBhvr>
                                      <p:to>
                                        <p:strVal val="visible"/>
                                      </p:to>
                                    </p:set>
                                    <p:animEffect transition="in" filter="wipe(down)">
                                      <p:cBhvr>
                                        <p:cTn id="95" dur="500"/>
                                        <p:tgtEl>
                                          <p:spTgt spid="60"/>
                                        </p:tgtEl>
                                      </p:cBhvr>
                                    </p:animEffect>
                                  </p:childTnLst>
                                </p:cTn>
                              </p:par>
                              <p:par>
                                <p:cTn id="96" presetID="22" presetClass="entr" presetSubtype="4" fill="hold" grpId="0" nodeType="withEffect">
                                  <p:stCondLst>
                                    <p:cond delay="0"/>
                                  </p:stCondLst>
                                  <p:childTnLst>
                                    <p:set>
                                      <p:cBhvr>
                                        <p:cTn id="97" dur="1" fill="hold">
                                          <p:stCondLst>
                                            <p:cond delay="0"/>
                                          </p:stCondLst>
                                        </p:cTn>
                                        <p:tgtEl>
                                          <p:spTgt spid="25"/>
                                        </p:tgtEl>
                                        <p:attrNameLst>
                                          <p:attrName>style.visibility</p:attrName>
                                        </p:attrNameLst>
                                      </p:cBhvr>
                                      <p:to>
                                        <p:strVal val="visible"/>
                                      </p:to>
                                    </p:set>
                                    <p:animEffect transition="in" filter="wipe(down)">
                                      <p:cBhvr>
                                        <p:cTn id="98" dur="500"/>
                                        <p:tgtEl>
                                          <p:spTgt spid="25"/>
                                        </p:tgtEl>
                                      </p:cBhvr>
                                    </p:animEffect>
                                  </p:childTnLst>
                                </p:cTn>
                              </p:par>
                            </p:childTnLst>
                          </p:cTn>
                        </p:par>
                      </p:childTnLst>
                    </p:cTn>
                  </p:par>
                  <p:par>
                    <p:cTn id="99" fill="hold">
                      <p:stCondLst>
                        <p:cond delay="indefinite"/>
                      </p:stCondLst>
                      <p:childTnLst>
                        <p:par>
                          <p:cTn id="100" fill="hold">
                            <p:stCondLst>
                              <p:cond delay="0"/>
                            </p:stCondLst>
                            <p:childTnLst>
                              <p:par>
                                <p:cTn id="101" presetID="22" presetClass="entr" presetSubtype="4" fill="hold" nodeType="clickEffect">
                                  <p:stCondLst>
                                    <p:cond delay="0"/>
                                  </p:stCondLst>
                                  <p:childTnLst>
                                    <p:set>
                                      <p:cBhvr>
                                        <p:cTn id="102" dur="1" fill="hold">
                                          <p:stCondLst>
                                            <p:cond delay="0"/>
                                          </p:stCondLst>
                                        </p:cTn>
                                        <p:tgtEl>
                                          <p:spTgt spid="61"/>
                                        </p:tgtEl>
                                        <p:attrNameLst>
                                          <p:attrName>style.visibility</p:attrName>
                                        </p:attrNameLst>
                                      </p:cBhvr>
                                      <p:to>
                                        <p:strVal val="visible"/>
                                      </p:to>
                                    </p:set>
                                    <p:animEffect transition="in" filter="wipe(down)">
                                      <p:cBhvr>
                                        <p:cTn id="103" dur="500"/>
                                        <p:tgtEl>
                                          <p:spTgt spid="61"/>
                                        </p:tgtEl>
                                      </p:cBhvr>
                                    </p:animEffect>
                                  </p:childTnLst>
                                </p:cTn>
                              </p:par>
                              <p:par>
                                <p:cTn id="104" presetID="22" presetClass="entr" presetSubtype="4" fill="hold" grpId="0" nodeType="withEffect">
                                  <p:stCondLst>
                                    <p:cond delay="0"/>
                                  </p:stCondLst>
                                  <p:childTnLst>
                                    <p:set>
                                      <p:cBhvr>
                                        <p:cTn id="105" dur="1" fill="hold">
                                          <p:stCondLst>
                                            <p:cond delay="0"/>
                                          </p:stCondLst>
                                        </p:cTn>
                                        <p:tgtEl>
                                          <p:spTgt spid="62"/>
                                        </p:tgtEl>
                                        <p:attrNameLst>
                                          <p:attrName>style.visibility</p:attrName>
                                        </p:attrNameLst>
                                      </p:cBhvr>
                                      <p:to>
                                        <p:strVal val="visible"/>
                                      </p:to>
                                    </p:set>
                                    <p:animEffect transition="in" filter="wipe(down)">
                                      <p:cBhvr>
                                        <p:cTn id="106" dur="500"/>
                                        <p:tgtEl>
                                          <p:spTgt spid="62"/>
                                        </p:tgtEl>
                                      </p:cBhvr>
                                    </p:animEffect>
                                  </p:childTnLst>
                                </p:cTn>
                              </p:par>
                              <p:par>
                                <p:cTn id="107" presetID="22" presetClass="entr" presetSubtype="4" fill="hold" nodeType="withEffect">
                                  <p:stCondLst>
                                    <p:cond delay="0"/>
                                  </p:stCondLst>
                                  <p:childTnLst>
                                    <p:set>
                                      <p:cBhvr>
                                        <p:cTn id="108" dur="1" fill="hold">
                                          <p:stCondLst>
                                            <p:cond delay="0"/>
                                          </p:stCondLst>
                                        </p:cTn>
                                        <p:tgtEl>
                                          <p:spTgt spid="7"/>
                                        </p:tgtEl>
                                        <p:attrNameLst>
                                          <p:attrName>style.visibility</p:attrName>
                                        </p:attrNameLst>
                                      </p:cBhvr>
                                      <p:to>
                                        <p:strVal val="visible"/>
                                      </p:to>
                                    </p:set>
                                    <p:animEffect transition="in" filter="wipe(down)">
                                      <p:cBhvr>
                                        <p:cTn id="109" dur="500"/>
                                        <p:tgtEl>
                                          <p:spTgt spid="7"/>
                                        </p:tgtEl>
                                      </p:cBhvr>
                                    </p:animEffect>
                                  </p:childTnLst>
                                </p:cTn>
                              </p:par>
                              <p:par>
                                <p:cTn id="110" presetID="22" presetClass="entr" presetSubtype="4" fill="hold" grpId="0" nodeType="withEffect">
                                  <p:stCondLst>
                                    <p:cond delay="0"/>
                                  </p:stCondLst>
                                  <p:childTnLst>
                                    <p:set>
                                      <p:cBhvr>
                                        <p:cTn id="111" dur="1" fill="hold">
                                          <p:stCondLst>
                                            <p:cond delay="0"/>
                                          </p:stCondLst>
                                        </p:cTn>
                                        <p:tgtEl>
                                          <p:spTgt spid="65"/>
                                        </p:tgtEl>
                                        <p:attrNameLst>
                                          <p:attrName>style.visibility</p:attrName>
                                        </p:attrNameLst>
                                      </p:cBhvr>
                                      <p:to>
                                        <p:strVal val="visible"/>
                                      </p:to>
                                    </p:set>
                                    <p:animEffect transition="in" filter="wipe(down)">
                                      <p:cBhvr>
                                        <p:cTn id="112" dur="500"/>
                                        <p:tgtEl>
                                          <p:spTgt spid="65"/>
                                        </p:tgtEl>
                                      </p:cBhvr>
                                    </p:animEffect>
                                  </p:childTnLst>
                                </p:cTn>
                              </p:par>
                              <p:par>
                                <p:cTn id="113" presetID="22" presetClass="entr" presetSubtype="4" fill="hold" nodeType="withEffect">
                                  <p:stCondLst>
                                    <p:cond delay="0"/>
                                  </p:stCondLst>
                                  <p:childTnLst>
                                    <p:set>
                                      <p:cBhvr>
                                        <p:cTn id="114" dur="1" fill="hold">
                                          <p:stCondLst>
                                            <p:cond delay="0"/>
                                          </p:stCondLst>
                                        </p:cTn>
                                        <p:tgtEl>
                                          <p:spTgt spid="9"/>
                                        </p:tgtEl>
                                        <p:attrNameLst>
                                          <p:attrName>style.visibility</p:attrName>
                                        </p:attrNameLst>
                                      </p:cBhvr>
                                      <p:to>
                                        <p:strVal val="visible"/>
                                      </p:to>
                                    </p:set>
                                    <p:animEffect transition="in" filter="wipe(down)">
                                      <p:cBhvr>
                                        <p:cTn id="115" dur="500"/>
                                        <p:tgtEl>
                                          <p:spTgt spid="9"/>
                                        </p:tgtEl>
                                      </p:cBhvr>
                                    </p:animEffect>
                                  </p:childTnLst>
                                </p:cTn>
                              </p:par>
                              <p:par>
                                <p:cTn id="116" presetID="22" presetClass="entr" presetSubtype="4" fill="hold" grpId="0" nodeType="withEffect">
                                  <p:stCondLst>
                                    <p:cond delay="0"/>
                                  </p:stCondLst>
                                  <p:childTnLst>
                                    <p:set>
                                      <p:cBhvr>
                                        <p:cTn id="117" dur="1" fill="hold">
                                          <p:stCondLst>
                                            <p:cond delay="0"/>
                                          </p:stCondLst>
                                        </p:cTn>
                                        <p:tgtEl>
                                          <p:spTgt spid="66"/>
                                        </p:tgtEl>
                                        <p:attrNameLst>
                                          <p:attrName>style.visibility</p:attrName>
                                        </p:attrNameLst>
                                      </p:cBhvr>
                                      <p:to>
                                        <p:strVal val="visible"/>
                                      </p:to>
                                    </p:set>
                                    <p:animEffect transition="in" filter="wipe(down)">
                                      <p:cBhvr>
                                        <p:cTn id="118" dur="500"/>
                                        <p:tgtEl>
                                          <p:spTgt spid="66"/>
                                        </p:tgtEl>
                                      </p:cBhvr>
                                    </p:animEffect>
                                  </p:childTnLst>
                                </p:cTn>
                              </p:par>
                              <p:par>
                                <p:cTn id="119" presetID="22" presetClass="entr" presetSubtype="4" fill="hold" nodeType="withEffect">
                                  <p:stCondLst>
                                    <p:cond delay="0"/>
                                  </p:stCondLst>
                                  <p:childTnLst>
                                    <p:set>
                                      <p:cBhvr>
                                        <p:cTn id="120" dur="1" fill="hold">
                                          <p:stCondLst>
                                            <p:cond delay="0"/>
                                          </p:stCondLst>
                                        </p:cTn>
                                        <p:tgtEl>
                                          <p:spTgt spid="13"/>
                                        </p:tgtEl>
                                        <p:attrNameLst>
                                          <p:attrName>style.visibility</p:attrName>
                                        </p:attrNameLst>
                                      </p:cBhvr>
                                      <p:to>
                                        <p:strVal val="visible"/>
                                      </p:to>
                                    </p:set>
                                    <p:animEffect transition="in" filter="wipe(down)">
                                      <p:cBhvr>
                                        <p:cTn id="121" dur="500"/>
                                        <p:tgtEl>
                                          <p:spTgt spid="13"/>
                                        </p:tgtEl>
                                      </p:cBhvr>
                                    </p:animEffect>
                                  </p:childTnLst>
                                </p:cTn>
                              </p:par>
                              <p:par>
                                <p:cTn id="122" presetID="22" presetClass="entr" presetSubtype="4" fill="hold" grpId="0" nodeType="withEffect">
                                  <p:stCondLst>
                                    <p:cond delay="0"/>
                                  </p:stCondLst>
                                  <p:childTnLst>
                                    <p:set>
                                      <p:cBhvr>
                                        <p:cTn id="123" dur="1" fill="hold">
                                          <p:stCondLst>
                                            <p:cond delay="0"/>
                                          </p:stCondLst>
                                        </p:cTn>
                                        <p:tgtEl>
                                          <p:spTgt spid="73"/>
                                        </p:tgtEl>
                                        <p:attrNameLst>
                                          <p:attrName>style.visibility</p:attrName>
                                        </p:attrNameLst>
                                      </p:cBhvr>
                                      <p:to>
                                        <p:strVal val="visible"/>
                                      </p:to>
                                    </p:set>
                                    <p:animEffect transition="in" filter="wipe(down)">
                                      <p:cBhvr>
                                        <p:cTn id="124" dur="500"/>
                                        <p:tgtEl>
                                          <p:spTgt spid="73"/>
                                        </p:tgtEl>
                                      </p:cBhvr>
                                    </p:animEffect>
                                  </p:childTnLst>
                                </p:cTn>
                              </p:par>
                              <p:par>
                                <p:cTn id="125" presetID="22" presetClass="entr" presetSubtype="4" fill="hold" nodeType="withEffect">
                                  <p:stCondLst>
                                    <p:cond delay="0"/>
                                  </p:stCondLst>
                                  <p:childTnLst>
                                    <p:set>
                                      <p:cBhvr>
                                        <p:cTn id="126" dur="1" fill="hold">
                                          <p:stCondLst>
                                            <p:cond delay="0"/>
                                          </p:stCondLst>
                                        </p:cTn>
                                        <p:tgtEl>
                                          <p:spTgt spid="20"/>
                                        </p:tgtEl>
                                        <p:attrNameLst>
                                          <p:attrName>style.visibility</p:attrName>
                                        </p:attrNameLst>
                                      </p:cBhvr>
                                      <p:to>
                                        <p:strVal val="visible"/>
                                      </p:to>
                                    </p:set>
                                    <p:animEffect transition="in" filter="wipe(down)">
                                      <p:cBhvr>
                                        <p:cTn id="127" dur="500"/>
                                        <p:tgtEl>
                                          <p:spTgt spid="20"/>
                                        </p:tgtEl>
                                      </p:cBhvr>
                                    </p:animEffect>
                                  </p:childTnLst>
                                </p:cTn>
                              </p:par>
                              <p:par>
                                <p:cTn id="128" presetID="22" presetClass="entr" presetSubtype="4" fill="hold" grpId="0" nodeType="withEffect">
                                  <p:stCondLst>
                                    <p:cond delay="0"/>
                                  </p:stCondLst>
                                  <p:childTnLst>
                                    <p:set>
                                      <p:cBhvr>
                                        <p:cTn id="129" dur="1" fill="hold">
                                          <p:stCondLst>
                                            <p:cond delay="0"/>
                                          </p:stCondLst>
                                        </p:cTn>
                                        <p:tgtEl>
                                          <p:spTgt spid="75"/>
                                        </p:tgtEl>
                                        <p:attrNameLst>
                                          <p:attrName>style.visibility</p:attrName>
                                        </p:attrNameLst>
                                      </p:cBhvr>
                                      <p:to>
                                        <p:strVal val="visible"/>
                                      </p:to>
                                    </p:set>
                                    <p:animEffect transition="in" filter="wipe(down)">
                                      <p:cBhvr>
                                        <p:cTn id="130" dur="500"/>
                                        <p:tgtEl>
                                          <p:spTgt spid="75"/>
                                        </p:tgtEl>
                                      </p:cBhvr>
                                    </p:animEffect>
                                  </p:childTnLst>
                                </p:cTn>
                              </p:par>
                            </p:childTnLst>
                          </p:cTn>
                        </p:par>
                      </p:childTnLst>
                    </p:cTn>
                  </p:par>
                  <p:par>
                    <p:cTn id="131" fill="hold">
                      <p:stCondLst>
                        <p:cond delay="indefinite"/>
                      </p:stCondLst>
                      <p:childTnLst>
                        <p:par>
                          <p:cTn id="132" fill="hold">
                            <p:stCondLst>
                              <p:cond delay="0"/>
                            </p:stCondLst>
                            <p:childTnLst>
                              <p:par>
                                <p:cTn id="133" presetID="22" presetClass="entr" presetSubtype="4" fill="hold" nodeType="clickEffect">
                                  <p:stCondLst>
                                    <p:cond delay="0"/>
                                  </p:stCondLst>
                                  <p:childTnLst>
                                    <p:set>
                                      <p:cBhvr>
                                        <p:cTn id="134" dur="1" fill="hold">
                                          <p:stCondLst>
                                            <p:cond delay="0"/>
                                          </p:stCondLst>
                                        </p:cTn>
                                        <p:tgtEl>
                                          <p:spTgt spid="5"/>
                                        </p:tgtEl>
                                        <p:attrNameLst>
                                          <p:attrName>style.visibility</p:attrName>
                                        </p:attrNameLst>
                                      </p:cBhvr>
                                      <p:to>
                                        <p:strVal val="visible"/>
                                      </p:to>
                                    </p:set>
                                    <p:animEffect transition="in" filter="wipe(down)">
                                      <p:cBhvr>
                                        <p:cTn id="135" dur="500"/>
                                        <p:tgtEl>
                                          <p:spTgt spid="5"/>
                                        </p:tgtEl>
                                      </p:cBhvr>
                                    </p:animEffect>
                                  </p:childTnLst>
                                </p:cTn>
                              </p:par>
                              <p:par>
                                <p:cTn id="136" presetID="22" presetClass="entr" presetSubtype="4" fill="hold" grpId="0" nodeType="withEffect">
                                  <p:stCondLst>
                                    <p:cond delay="0"/>
                                  </p:stCondLst>
                                  <p:childTnLst>
                                    <p:set>
                                      <p:cBhvr>
                                        <p:cTn id="137" dur="1" fill="hold">
                                          <p:stCondLst>
                                            <p:cond delay="0"/>
                                          </p:stCondLst>
                                        </p:cTn>
                                        <p:tgtEl>
                                          <p:spTgt spid="47"/>
                                        </p:tgtEl>
                                        <p:attrNameLst>
                                          <p:attrName>style.visibility</p:attrName>
                                        </p:attrNameLst>
                                      </p:cBhvr>
                                      <p:to>
                                        <p:strVal val="visible"/>
                                      </p:to>
                                    </p:set>
                                    <p:animEffect transition="in" filter="wipe(down)">
                                      <p:cBhvr>
                                        <p:cTn id="138" dur="500"/>
                                        <p:tgtEl>
                                          <p:spTgt spid="47"/>
                                        </p:tgtEl>
                                      </p:cBhvr>
                                    </p:animEffect>
                                  </p:childTnLst>
                                </p:cTn>
                              </p:par>
                            </p:childTnLst>
                          </p:cTn>
                        </p:par>
                      </p:childTnLst>
                    </p:cTn>
                  </p:par>
                  <p:par>
                    <p:cTn id="139" fill="hold">
                      <p:stCondLst>
                        <p:cond delay="indefinite"/>
                      </p:stCondLst>
                      <p:childTnLst>
                        <p:par>
                          <p:cTn id="140" fill="hold">
                            <p:stCondLst>
                              <p:cond delay="0"/>
                            </p:stCondLst>
                            <p:childTnLst>
                              <p:par>
                                <p:cTn id="141" presetID="22" presetClass="entr" presetSubtype="4" fill="hold" grpId="0" nodeType="clickEffect">
                                  <p:stCondLst>
                                    <p:cond delay="0"/>
                                  </p:stCondLst>
                                  <p:childTnLst>
                                    <p:set>
                                      <p:cBhvr>
                                        <p:cTn id="142" dur="1" fill="hold">
                                          <p:stCondLst>
                                            <p:cond delay="0"/>
                                          </p:stCondLst>
                                        </p:cTn>
                                        <p:tgtEl>
                                          <p:spTgt spid="71"/>
                                        </p:tgtEl>
                                        <p:attrNameLst>
                                          <p:attrName>style.visibility</p:attrName>
                                        </p:attrNameLst>
                                      </p:cBhvr>
                                      <p:to>
                                        <p:strVal val="visible"/>
                                      </p:to>
                                    </p:set>
                                    <p:animEffect transition="in" filter="wipe(down)">
                                      <p:cBhvr>
                                        <p:cTn id="143" dur="500"/>
                                        <p:tgtEl>
                                          <p:spTgt spid="71"/>
                                        </p:tgtEl>
                                      </p:cBhvr>
                                    </p:animEffect>
                                  </p:childTnLst>
                                </p:cTn>
                              </p:par>
                              <p:par>
                                <p:cTn id="144" presetID="22" presetClass="entr" presetSubtype="4" fill="hold" grpId="0" nodeType="withEffect">
                                  <p:stCondLst>
                                    <p:cond delay="0"/>
                                  </p:stCondLst>
                                  <p:childTnLst>
                                    <p:set>
                                      <p:cBhvr>
                                        <p:cTn id="145" dur="1" fill="hold">
                                          <p:stCondLst>
                                            <p:cond delay="0"/>
                                          </p:stCondLst>
                                        </p:cTn>
                                        <p:tgtEl>
                                          <p:spTgt spid="52"/>
                                        </p:tgtEl>
                                        <p:attrNameLst>
                                          <p:attrName>style.visibility</p:attrName>
                                        </p:attrNameLst>
                                      </p:cBhvr>
                                      <p:to>
                                        <p:strVal val="visible"/>
                                      </p:to>
                                    </p:set>
                                    <p:animEffect transition="in" filter="wipe(down)">
                                      <p:cBhvr>
                                        <p:cTn id="146" dur="500"/>
                                        <p:tgtEl>
                                          <p:spTgt spid="52"/>
                                        </p:tgtEl>
                                      </p:cBhvr>
                                    </p:animEffect>
                                  </p:childTnLst>
                                </p:cTn>
                              </p:par>
                              <p:par>
                                <p:cTn id="147" presetID="22" presetClass="entr" presetSubtype="4" fill="hold" nodeType="withEffect">
                                  <p:stCondLst>
                                    <p:cond delay="0"/>
                                  </p:stCondLst>
                                  <p:childTnLst>
                                    <p:set>
                                      <p:cBhvr>
                                        <p:cTn id="148" dur="1" fill="hold">
                                          <p:stCondLst>
                                            <p:cond delay="0"/>
                                          </p:stCondLst>
                                        </p:cTn>
                                        <p:tgtEl>
                                          <p:spTgt spid="35"/>
                                        </p:tgtEl>
                                        <p:attrNameLst>
                                          <p:attrName>style.visibility</p:attrName>
                                        </p:attrNameLst>
                                      </p:cBhvr>
                                      <p:to>
                                        <p:strVal val="visible"/>
                                      </p:to>
                                    </p:set>
                                    <p:animEffect transition="in" filter="wipe(down)">
                                      <p:cBhvr>
                                        <p:cTn id="149" dur="500"/>
                                        <p:tgtEl>
                                          <p:spTgt spid="35"/>
                                        </p:tgtEl>
                                      </p:cBhvr>
                                    </p:animEffect>
                                  </p:childTnLst>
                                </p:cTn>
                              </p:par>
                              <p:par>
                                <p:cTn id="150" presetID="22" presetClass="entr" presetSubtype="4" fill="hold" nodeType="withEffect">
                                  <p:stCondLst>
                                    <p:cond delay="0"/>
                                  </p:stCondLst>
                                  <p:childTnLst>
                                    <p:set>
                                      <p:cBhvr>
                                        <p:cTn id="151" dur="1" fill="hold">
                                          <p:stCondLst>
                                            <p:cond delay="0"/>
                                          </p:stCondLst>
                                        </p:cTn>
                                        <p:tgtEl>
                                          <p:spTgt spid="32"/>
                                        </p:tgtEl>
                                        <p:attrNameLst>
                                          <p:attrName>style.visibility</p:attrName>
                                        </p:attrNameLst>
                                      </p:cBhvr>
                                      <p:to>
                                        <p:strVal val="visible"/>
                                      </p:to>
                                    </p:set>
                                    <p:animEffect transition="in" filter="wipe(down)">
                                      <p:cBhvr>
                                        <p:cTn id="152" dur="500"/>
                                        <p:tgtEl>
                                          <p:spTgt spid="32"/>
                                        </p:tgtEl>
                                      </p:cBhvr>
                                    </p:animEffect>
                                  </p:childTnLst>
                                </p:cTn>
                              </p:par>
                            </p:childTnLst>
                          </p:cTn>
                        </p:par>
                      </p:childTnLst>
                    </p:cTn>
                  </p:par>
                  <p:par>
                    <p:cTn id="153" fill="hold">
                      <p:stCondLst>
                        <p:cond delay="indefinite"/>
                      </p:stCondLst>
                      <p:childTnLst>
                        <p:par>
                          <p:cTn id="154" fill="hold">
                            <p:stCondLst>
                              <p:cond delay="0"/>
                            </p:stCondLst>
                            <p:childTnLst>
                              <p:par>
                                <p:cTn id="155" presetID="22" presetClass="entr" presetSubtype="4" fill="hold" grpId="0" nodeType="clickEffect">
                                  <p:stCondLst>
                                    <p:cond delay="0"/>
                                  </p:stCondLst>
                                  <p:childTnLst>
                                    <p:set>
                                      <p:cBhvr>
                                        <p:cTn id="156" dur="1" fill="hold">
                                          <p:stCondLst>
                                            <p:cond delay="0"/>
                                          </p:stCondLst>
                                        </p:cTn>
                                        <p:tgtEl>
                                          <p:spTgt spid="49"/>
                                        </p:tgtEl>
                                        <p:attrNameLst>
                                          <p:attrName>style.visibility</p:attrName>
                                        </p:attrNameLst>
                                      </p:cBhvr>
                                      <p:to>
                                        <p:strVal val="visible"/>
                                      </p:to>
                                    </p:set>
                                    <p:animEffect transition="in" filter="wipe(down)">
                                      <p:cBhvr>
                                        <p:cTn id="157" dur="500"/>
                                        <p:tgtEl>
                                          <p:spTgt spid="49"/>
                                        </p:tgtEl>
                                      </p:cBhvr>
                                    </p:animEffect>
                                  </p:childTnLst>
                                </p:cTn>
                              </p:par>
                            </p:childTnLst>
                          </p:cTn>
                        </p:par>
                      </p:childTnLst>
                    </p:cTn>
                  </p:par>
                  <p:par>
                    <p:cTn id="158" fill="hold">
                      <p:stCondLst>
                        <p:cond delay="indefinite"/>
                      </p:stCondLst>
                      <p:childTnLst>
                        <p:par>
                          <p:cTn id="159" fill="hold">
                            <p:stCondLst>
                              <p:cond delay="0"/>
                            </p:stCondLst>
                            <p:childTnLst>
                              <p:par>
                                <p:cTn id="160" presetID="22" presetClass="entr" presetSubtype="4" fill="hold" grpId="0" nodeType="clickEffect">
                                  <p:stCondLst>
                                    <p:cond delay="0"/>
                                  </p:stCondLst>
                                  <p:childTnLst>
                                    <p:set>
                                      <p:cBhvr>
                                        <p:cTn id="161" dur="1" fill="hold">
                                          <p:stCondLst>
                                            <p:cond delay="0"/>
                                          </p:stCondLst>
                                        </p:cTn>
                                        <p:tgtEl>
                                          <p:spTgt spid="54"/>
                                        </p:tgtEl>
                                        <p:attrNameLst>
                                          <p:attrName>style.visibility</p:attrName>
                                        </p:attrNameLst>
                                      </p:cBhvr>
                                      <p:to>
                                        <p:strVal val="visible"/>
                                      </p:to>
                                    </p:set>
                                    <p:animEffect transition="in" filter="wipe(down)">
                                      <p:cBhvr>
                                        <p:cTn id="162" dur="500"/>
                                        <p:tgtEl>
                                          <p:spTgt spid="54"/>
                                        </p:tgtEl>
                                      </p:cBhvr>
                                    </p:animEffect>
                                  </p:childTnLst>
                                </p:cTn>
                              </p:par>
                            </p:childTnLst>
                          </p:cTn>
                        </p:par>
                      </p:childTnLst>
                    </p:cTn>
                  </p:par>
                  <p:par>
                    <p:cTn id="163" fill="hold">
                      <p:stCondLst>
                        <p:cond delay="indefinite"/>
                      </p:stCondLst>
                      <p:childTnLst>
                        <p:par>
                          <p:cTn id="164" fill="hold">
                            <p:stCondLst>
                              <p:cond delay="0"/>
                            </p:stCondLst>
                            <p:childTnLst>
                              <p:par>
                                <p:cTn id="165" presetID="22" presetClass="entr" presetSubtype="4" fill="hold" grpId="0" nodeType="clickEffect">
                                  <p:stCondLst>
                                    <p:cond delay="0"/>
                                  </p:stCondLst>
                                  <p:childTnLst>
                                    <p:set>
                                      <p:cBhvr>
                                        <p:cTn id="166" dur="1" fill="hold">
                                          <p:stCondLst>
                                            <p:cond delay="0"/>
                                          </p:stCondLst>
                                        </p:cTn>
                                        <p:tgtEl>
                                          <p:spTgt spid="57"/>
                                        </p:tgtEl>
                                        <p:attrNameLst>
                                          <p:attrName>style.visibility</p:attrName>
                                        </p:attrNameLst>
                                      </p:cBhvr>
                                      <p:to>
                                        <p:strVal val="visible"/>
                                      </p:to>
                                    </p:set>
                                    <p:animEffect transition="in" filter="wipe(down)">
                                      <p:cBhvr>
                                        <p:cTn id="167" dur="500"/>
                                        <p:tgtEl>
                                          <p:spTgt spid="57"/>
                                        </p:tgtEl>
                                      </p:cBhvr>
                                    </p:animEffect>
                                  </p:childTnLst>
                                </p:cTn>
                              </p:par>
                            </p:childTnLst>
                          </p:cTn>
                        </p:par>
                      </p:childTnLst>
                    </p:cTn>
                  </p:par>
                  <p:par>
                    <p:cTn id="168" fill="hold">
                      <p:stCondLst>
                        <p:cond delay="indefinite"/>
                      </p:stCondLst>
                      <p:childTnLst>
                        <p:par>
                          <p:cTn id="169" fill="hold">
                            <p:stCondLst>
                              <p:cond delay="0"/>
                            </p:stCondLst>
                            <p:childTnLst>
                              <p:par>
                                <p:cTn id="170" presetID="22" presetClass="entr" presetSubtype="4" fill="hold" grpId="0" nodeType="clickEffect">
                                  <p:stCondLst>
                                    <p:cond delay="0"/>
                                  </p:stCondLst>
                                  <p:childTnLst>
                                    <p:set>
                                      <p:cBhvr>
                                        <p:cTn id="171" dur="1" fill="hold">
                                          <p:stCondLst>
                                            <p:cond delay="0"/>
                                          </p:stCondLst>
                                        </p:cTn>
                                        <p:tgtEl>
                                          <p:spTgt spid="63"/>
                                        </p:tgtEl>
                                        <p:attrNameLst>
                                          <p:attrName>style.visibility</p:attrName>
                                        </p:attrNameLst>
                                      </p:cBhvr>
                                      <p:to>
                                        <p:strVal val="visible"/>
                                      </p:to>
                                    </p:set>
                                    <p:animEffect transition="in" filter="wipe(down)">
                                      <p:cBhvr>
                                        <p:cTn id="172" dur="500"/>
                                        <p:tgtEl>
                                          <p:spTgt spid="63"/>
                                        </p:tgtEl>
                                      </p:cBhvr>
                                    </p:animEffect>
                                  </p:childTnLst>
                                </p:cTn>
                              </p:par>
                            </p:childTnLst>
                          </p:cTn>
                        </p:par>
                      </p:childTnLst>
                    </p:cTn>
                  </p:par>
                  <p:par>
                    <p:cTn id="173" fill="hold">
                      <p:stCondLst>
                        <p:cond delay="indefinite"/>
                      </p:stCondLst>
                      <p:childTnLst>
                        <p:par>
                          <p:cTn id="174" fill="hold">
                            <p:stCondLst>
                              <p:cond delay="0"/>
                            </p:stCondLst>
                            <p:childTnLst>
                              <p:par>
                                <p:cTn id="175" presetID="22" presetClass="entr" presetSubtype="4" fill="hold" grpId="0" nodeType="clickEffect">
                                  <p:stCondLst>
                                    <p:cond delay="0"/>
                                  </p:stCondLst>
                                  <p:childTnLst>
                                    <p:set>
                                      <p:cBhvr>
                                        <p:cTn id="176" dur="1" fill="hold">
                                          <p:stCondLst>
                                            <p:cond delay="0"/>
                                          </p:stCondLst>
                                        </p:cTn>
                                        <p:tgtEl>
                                          <p:spTgt spid="59"/>
                                        </p:tgtEl>
                                        <p:attrNameLst>
                                          <p:attrName>style.visibility</p:attrName>
                                        </p:attrNameLst>
                                      </p:cBhvr>
                                      <p:to>
                                        <p:strVal val="visible"/>
                                      </p:to>
                                    </p:set>
                                    <p:animEffect transition="in" filter="wipe(down)">
                                      <p:cBhvr>
                                        <p:cTn id="177"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p:bldP spid="27" grpId="0"/>
      <p:bldP spid="28" grpId="0"/>
      <p:bldP spid="29" grpId="0"/>
      <p:bldP spid="45" grpId="0"/>
      <p:bldP spid="50" grpId="0"/>
      <p:bldP spid="51" grpId="0"/>
      <p:bldP spid="52" grpId="0"/>
      <p:bldP spid="56" grpId="0"/>
      <p:bldP spid="58" grpId="0"/>
      <p:bldP spid="57" grpId="0" animBg="1"/>
      <p:bldP spid="63" grpId="0" animBg="1"/>
      <p:bldP spid="64" grpId="0" animBg="1"/>
      <p:bldP spid="67" grpId="0" animBg="1"/>
      <p:bldP spid="68" grpId="0"/>
      <p:bldP spid="69" grpId="0" animBg="1"/>
      <p:bldP spid="70" grpId="0" animBg="1"/>
      <p:bldP spid="71" grpId="0" animBg="1"/>
      <p:bldP spid="47" grpId="0"/>
      <p:bldP spid="49" grpId="0" animBg="1"/>
      <p:bldP spid="54" grpId="0" animBg="1"/>
      <p:bldP spid="59" grpId="0" animBg="1"/>
      <p:bldP spid="55" grpId="0" animBg="1"/>
      <p:bldP spid="60" grpId="0"/>
      <p:bldP spid="62" grpId="0"/>
      <p:bldP spid="65" grpId="0"/>
      <p:bldP spid="66" grpId="0"/>
      <p:bldP spid="73" grpId="0"/>
      <p:bldP spid="75"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A0A0BD00-D8DC-45C9-9C82-0E8430B96A5E}"/>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8" name="Content Placeholder 2">
            <a:extLst>
              <a:ext uri="{FF2B5EF4-FFF2-40B4-BE49-F238E27FC236}">
                <a16:creationId xmlns:a16="http://schemas.microsoft.com/office/drawing/2014/main" xmlns="" id="{09329F3B-B988-4BA0-9BEA-4847C35EA442}"/>
              </a:ext>
            </a:extLst>
          </p:cNvPr>
          <p:cNvSpPr>
            <a:spLocks noGrp="1"/>
          </p:cNvSpPr>
          <p:nvPr>
            <p:ph idx="1"/>
          </p:nvPr>
        </p:nvSpPr>
        <p:spPr>
          <a:xfrm>
            <a:off x="3070515" y="2578400"/>
            <a:ext cx="8489371" cy="2321286"/>
          </a:xfrm>
        </p:spPr>
        <p:txBody>
          <a:bodyPr>
            <a:noAutofit/>
          </a:bodyPr>
          <a:lstStyle/>
          <a:p>
            <a:pPr marL="0" indent="0" algn="ctr">
              <a:buNone/>
            </a:pPr>
            <a:r>
              <a:rPr lang="en-US" sz="7000" b="1" dirty="0">
                <a:solidFill>
                  <a:schemeClr val="accent6">
                    <a:lumMod val="75000"/>
                  </a:schemeClr>
                </a:solidFill>
              </a:rPr>
              <a:t>Terraform</a:t>
            </a:r>
          </a:p>
          <a:p>
            <a:pPr marL="0" indent="0" algn="ctr">
              <a:buNone/>
            </a:pPr>
            <a:r>
              <a:rPr lang="en-US" sz="7000" b="1" dirty="0">
                <a:solidFill>
                  <a:srgbClr val="00B050"/>
                </a:solidFill>
              </a:rPr>
              <a:t>State</a:t>
            </a:r>
          </a:p>
          <a:p>
            <a:pPr marL="0" indent="0" algn="ctr">
              <a:buNone/>
            </a:pPr>
            <a:r>
              <a:rPr lang="en-US" sz="7000" b="1" dirty="0">
                <a:solidFill>
                  <a:srgbClr val="0070C0"/>
                </a:solidFill>
              </a:rPr>
              <a:t>Desired &amp; Current</a:t>
            </a:r>
          </a:p>
        </p:txBody>
      </p:sp>
      <p:pic>
        <p:nvPicPr>
          <p:cNvPr id="3" name="Picture 2" descr="HashiCorp Terraform">
            <a:extLst>
              <a:ext uri="{FF2B5EF4-FFF2-40B4-BE49-F238E27FC236}">
                <a16:creationId xmlns:a16="http://schemas.microsoft.com/office/drawing/2014/main" xmlns=""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03579" y="2067946"/>
            <a:ext cx="3682738" cy="3682738"/>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xmlns=""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xmlns=""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xmlns=""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xmlns="" id="{1B3B7C75-5AED-1849-980E-1B0513EE8751}"/>
              </a:ext>
            </a:extLst>
          </p:cNvPr>
          <p:cNvPicPr>
            <a:picLocks noChangeAspect="1"/>
          </p:cNvPicPr>
          <p:nvPr/>
        </p:nvPicPr>
        <p:blipFill>
          <a:blip r:embed="rId3"/>
          <a:stretch>
            <a:fillRect/>
          </a:stretch>
        </p:blipFill>
        <p:spPr>
          <a:xfrm>
            <a:off x="271405" y="2387917"/>
            <a:ext cx="3339911" cy="3221684"/>
          </a:xfrm>
          <a:prstGeom prst="rect">
            <a:avLst/>
          </a:prstGeom>
        </p:spPr>
      </p:pic>
    </p:spTree>
    <p:extLst>
      <p:ext uri="{BB962C8B-B14F-4D97-AF65-F5344CB8AC3E}">
        <p14:creationId xmlns:p14="http://schemas.microsoft.com/office/powerpoint/2010/main" val="360008796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AD3CA378-292B-B948-AA44-EFBFB8AD1BD0}"/>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4" name="Title 3">
            <a:extLst>
              <a:ext uri="{FF2B5EF4-FFF2-40B4-BE49-F238E27FC236}">
                <a16:creationId xmlns:a16="http://schemas.microsoft.com/office/drawing/2014/main" xmlns="" id="{DA0EA8F0-2A68-8B48-9425-66AF2518E896}"/>
              </a:ext>
            </a:extLst>
          </p:cNvPr>
          <p:cNvSpPr>
            <a:spLocks noGrp="1"/>
          </p:cNvSpPr>
          <p:nvPr>
            <p:ph type="title"/>
          </p:nvPr>
        </p:nvSpPr>
        <p:spPr>
          <a:xfrm>
            <a:off x="1005840" y="-9360"/>
            <a:ext cx="12618720" cy="1188851"/>
          </a:xfrm>
        </p:spPr>
        <p:txBody>
          <a:bodyPr/>
          <a:lstStyle/>
          <a:p>
            <a:r>
              <a:rPr lang="en-US" dirty="0"/>
              <a:t>Desired &amp; Current Terraform States</a:t>
            </a:r>
          </a:p>
        </p:txBody>
      </p:sp>
      <p:pic>
        <p:nvPicPr>
          <p:cNvPr id="5" name="Graphic 4" descr="Document with solid fill">
            <a:extLst>
              <a:ext uri="{FF2B5EF4-FFF2-40B4-BE49-F238E27FC236}">
                <a16:creationId xmlns:a16="http://schemas.microsoft.com/office/drawing/2014/main" xmlns="" id="{AFD74F72-8AD7-7949-8807-43EDF0695434}"/>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6383131" y="3198666"/>
            <a:ext cx="1101437" cy="1101437"/>
          </a:xfrm>
          <a:prstGeom prst="rect">
            <a:avLst/>
          </a:prstGeom>
        </p:spPr>
      </p:pic>
      <p:sp>
        <p:nvSpPr>
          <p:cNvPr id="6" name="TextBox 5">
            <a:extLst>
              <a:ext uri="{FF2B5EF4-FFF2-40B4-BE49-F238E27FC236}">
                <a16:creationId xmlns:a16="http://schemas.microsoft.com/office/drawing/2014/main" xmlns="" id="{DC19AC7D-D51F-C049-B9F0-90A4F38FAC68}"/>
              </a:ext>
            </a:extLst>
          </p:cNvPr>
          <p:cNvSpPr txBox="1"/>
          <p:nvPr/>
        </p:nvSpPr>
        <p:spPr>
          <a:xfrm>
            <a:off x="5884491" y="4296823"/>
            <a:ext cx="2098715" cy="430887"/>
          </a:xfrm>
          <a:prstGeom prst="rect">
            <a:avLst/>
          </a:prstGeom>
          <a:noFill/>
        </p:spPr>
        <p:txBody>
          <a:bodyPr wrap="none" rtlCol="0">
            <a:spAutoFit/>
          </a:bodyPr>
          <a:lstStyle/>
          <a:p>
            <a:pPr algn="ctr"/>
            <a:r>
              <a:rPr lang="en-US" dirty="0" err="1"/>
              <a:t>terraform.tfstate</a:t>
            </a:r>
            <a:endParaRPr lang="en-US" dirty="0"/>
          </a:p>
        </p:txBody>
      </p:sp>
      <p:sp>
        <p:nvSpPr>
          <p:cNvPr id="10" name="Rounded Rectangle 9">
            <a:extLst>
              <a:ext uri="{FF2B5EF4-FFF2-40B4-BE49-F238E27FC236}">
                <a16:creationId xmlns:a16="http://schemas.microsoft.com/office/drawing/2014/main" xmlns="" id="{145B2107-A5E4-8C45-93C4-4CB138E52D8E}"/>
              </a:ext>
            </a:extLst>
          </p:cNvPr>
          <p:cNvSpPr/>
          <p:nvPr/>
        </p:nvSpPr>
        <p:spPr>
          <a:xfrm>
            <a:off x="379545" y="1666696"/>
            <a:ext cx="4436918" cy="532295"/>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Terraform Configuration Files</a:t>
            </a:r>
          </a:p>
        </p:txBody>
      </p:sp>
      <p:sp>
        <p:nvSpPr>
          <p:cNvPr id="11" name="Rounded Rectangle 10">
            <a:extLst>
              <a:ext uri="{FF2B5EF4-FFF2-40B4-BE49-F238E27FC236}">
                <a16:creationId xmlns:a16="http://schemas.microsoft.com/office/drawing/2014/main" xmlns="" id="{3D75D0B3-85BE-F542-BB53-939A97E8705D}"/>
              </a:ext>
            </a:extLst>
          </p:cNvPr>
          <p:cNvSpPr/>
          <p:nvPr/>
        </p:nvSpPr>
        <p:spPr>
          <a:xfrm>
            <a:off x="9650331" y="1666695"/>
            <a:ext cx="4436918" cy="532295"/>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Real World Resources</a:t>
            </a:r>
          </a:p>
        </p:txBody>
      </p:sp>
      <p:sp>
        <p:nvSpPr>
          <p:cNvPr id="12" name="Rounded Rectangle 11">
            <a:extLst>
              <a:ext uri="{FF2B5EF4-FFF2-40B4-BE49-F238E27FC236}">
                <a16:creationId xmlns:a16="http://schemas.microsoft.com/office/drawing/2014/main" xmlns="" id="{88CB5005-3FAD-EE41-B527-14E55CB67AD1}"/>
              </a:ext>
            </a:extLst>
          </p:cNvPr>
          <p:cNvSpPr/>
          <p:nvPr/>
        </p:nvSpPr>
        <p:spPr>
          <a:xfrm>
            <a:off x="716973" y="6253587"/>
            <a:ext cx="3636801" cy="532295"/>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Desired State</a:t>
            </a:r>
          </a:p>
        </p:txBody>
      </p:sp>
      <p:sp>
        <p:nvSpPr>
          <p:cNvPr id="13" name="Rounded Rectangle 12">
            <a:extLst>
              <a:ext uri="{FF2B5EF4-FFF2-40B4-BE49-F238E27FC236}">
                <a16:creationId xmlns:a16="http://schemas.microsoft.com/office/drawing/2014/main" xmlns="" id="{47F7F502-1252-B342-BBAB-ECD38EA62B66}"/>
              </a:ext>
            </a:extLst>
          </p:cNvPr>
          <p:cNvSpPr/>
          <p:nvPr/>
        </p:nvSpPr>
        <p:spPr>
          <a:xfrm>
            <a:off x="9987759" y="6253586"/>
            <a:ext cx="3636801" cy="532295"/>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Current State</a:t>
            </a:r>
          </a:p>
        </p:txBody>
      </p:sp>
      <p:sp>
        <p:nvSpPr>
          <p:cNvPr id="14" name="Oval 13">
            <a:extLst>
              <a:ext uri="{FF2B5EF4-FFF2-40B4-BE49-F238E27FC236}">
                <a16:creationId xmlns:a16="http://schemas.microsoft.com/office/drawing/2014/main" xmlns="" id="{32143859-B6CB-8E4F-A235-DE23C503316C}"/>
              </a:ext>
            </a:extLst>
          </p:cNvPr>
          <p:cNvSpPr/>
          <p:nvPr/>
        </p:nvSpPr>
        <p:spPr>
          <a:xfrm>
            <a:off x="5299364" y="2473036"/>
            <a:ext cx="3205873" cy="3283527"/>
          </a:xfrm>
          <a:prstGeom prst="ellipse">
            <a:avLst/>
          </a:prstGeom>
          <a:noFill/>
          <a:ln w="508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xmlns="" id="{D984A2C7-7E6E-5A44-A7E2-CEEC02B653FA}"/>
              </a:ext>
            </a:extLst>
          </p:cNvPr>
          <p:cNvPicPr>
            <a:picLocks noChangeAspect="1"/>
          </p:cNvPicPr>
          <p:nvPr/>
        </p:nvPicPr>
        <p:blipFill>
          <a:blip r:embed="rId4"/>
          <a:stretch>
            <a:fillRect/>
          </a:stretch>
        </p:blipFill>
        <p:spPr>
          <a:xfrm>
            <a:off x="557631" y="3350849"/>
            <a:ext cx="3984798" cy="1376861"/>
          </a:xfrm>
          <a:prstGeom prst="rect">
            <a:avLst/>
          </a:prstGeom>
        </p:spPr>
      </p:pic>
      <p:pic>
        <p:nvPicPr>
          <p:cNvPr id="8" name="Picture 7">
            <a:extLst>
              <a:ext uri="{FF2B5EF4-FFF2-40B4-BE49-F238E27FC236}">
                <a16:creationId xmlns:a16="http://schemas.microsoft.com/office/drawing/2014/main" xmlns="" id="{CDEF10B8-8C66-1644-A192-8A41DDA8D36E}"/>
              </a:ext>
            </a:extLst>
          </p:cNvPr>
          <p:cNvPicPr>
            <a:picLocks noChangeAspect="1"/>
          </p:cNvPicPr>
          <p:nvPr/>
        </p:nvPicPr>
        <p:blipFill>
          <a:blip r:embed="rId5"/>
          <a:stretch>
            <a:fillRect/>
          </a:stretch>
        </p:blipFill>
        <p:spPr>
          <a:xfrm>
            <a:off x="8768356" y="2584524"/>
            <a:ext cx="5616978" cy="3283527"/>
          </a:xfrm>
          <a:prstGeom prst="rect">
            <a:avLst/>
          </a:prstGeom>
        </p:spPr>
      </p:pic>
    </p:spTree>
    <p:extLst>
      <p:ext uri="{BB962C8B-B14F-4D97-AF65-F5344CB8AC3E}">
        <p14:creationId xmlns:p14="http://schemas.microsoft.com/office/powerpoint/2010/main" val="359785758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A0A0BD00-D8DC-45C9-9C82-0E8430B96A5E}"/>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8" name="Content Placeholder 2">
            <a:extLst>
              <a:ext uri="{FF2B5EF4-FFF2-40B4-BE49-F238E27FC236}">
                <a16:creationId xmlns:a16="http://schemas.microsoft.com/office/drawing/2014/main" xmlns="" id="{09329F3B-B988-4BA0-9BEA-4847C35EA442}"/>
              </a:ext>
            </a:extLst>
          </p:cNvPr>
          <p:cNvSpPr>
            <a:spLocks noGrp="1"/>
          </p:cNvSpPr>
          <p:nvPr>
            <p:ph idx="1"/>
          </p:nvPr>
        </p:nvSpPr>
        <p:spPr>
          <a:xfrm>
            <a:off x="2779897" y="2573868"/>
            <a:ext cx="8489371" cy="2321286"/>
          </a:xfrm>
        </p:spPr>
        <p:txBody>
          <a:bodyPr>
            <a:noAutofit/>
          </a:bodyPr>
          <a:lstStyle/>
          <a:p>
            <a:pPr marL="0" indent="0" algn="ctr">
              <a:buNone/>
            </a:pPr>
            <a:r>
              <a:rPr lang="en-US" sz="7000" b="1" dirty="0">
                <a:solidFill>
                  <a:schemeClr val="accent6">
                    <a:lumMod val="75000"/>
                  </a:schemeClr>
                </a:solidFill>
              </a:rPr>
              <a:t>Terraform</a:t>
            </a:r>
          </a:p>
          <a:p>
            <a:pPr marL="0" indent="0" algn="ctr">
              <a:buNone/>
            </a:pPr>
            <a:r>
              <a:rPr lang="en-US" sz="7000" b="1" dirty="0">
                <a:solidFill>
                  <a:srgbClr val="00B050"/>
                </a:solidFill>
              </a:rPr>
              <a:t>Resource </a:t>
            </a:r>
          </a:p>
          <a:p>
            <a:pPr marL="0" indent="0" algn="ctr">
              <a:buNone/>
            </a:pPr>
            <a:r>
              <a:rPr lang="en-US" sz="7000" b="1" dirty="0">
                <a:solidFill>
                  <a:srgbClr val="00B050"/>
                </a:solidFill>
              </a:rPr>
              <a:t>Meta-Arguments</a:t>
            </a:r>
            <a:endParaRPr lang="en-US" sz="7000" b="1" dirty="0">
              <a:solidFill>
                <a:srgbClr val="0070C0"/>
              </a:solidFill>
            </a:endParaRPr>
          </a:p>
        </p:txBody>
      </p:sp>
      <p:pic>
        <p:nvPicPr>
          <p:cNvPr id="3" name="Picture 2" descr="HashiCorp Terraform">
            <a:extLst>
              <a:ext uri="{FF2B5EF4-FFF2-40B4-BE49-F238E27FC236}">
                <a16:creationId xmlns:a16="http://schemas.microsoft.com/office/drawing/2014/main" xmlns=""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12037" y="1608353"/>
            <a:ext cx="4918363" cy="4918363"/>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xmlns=""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xmlns=""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xmlns=""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xmlns="" id="{6605AE62-C95B-9943-8918-3273FC515945}"/>
              </a:ext>
            </a:extLst>
          </p:cNvPr>
          <p:cNvPicPr>
            <a:picLocks noChangeAspect="1"/>
          </p:cNvPicPr>
          <p:nvPr/>
        </p:nvPicPr>
        <p:blipFill>
          <a:blip r:embed="rId3"/>
          <a:stretch>
            <a:fillRect/>
          </a:stretch>
        </p:blipFill>
        <p:spPr>
          <a:xfrm>
            <a:off x="271405" y="2387917"/>
            <a:ext cx="3339911" cy="3221684"/>
          </a:xfrm>
          <a:prstGeom prst="rect">
            <a:avLst/>
          </a:prstGeom>
        </p:spPr>
      </p:pic>
    </p:spTree>
    <p:extLst>
      <p:ext uri="{BB962C8B-B14F-4D97-AF65-F5344CB8AC3E}">
        <p14:creationId xmlns:p14="http://schemas.microsoft.com/office/powerpoint/2010/main" val="318352161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6C9475AF-B263-D94D-9D16-E84FE27247DC}"/>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4" name="Title 3">
            <a:extLst>
              <a:ext uri="{FF2B5EF4-FFF2-40B4-BE49-F238E27FC236}">
                <a16:creationId xmlns:a16="http://schemas.microsoft.com/office/drawing/2014/main" xmlns="" id="{C482A0D6-091E-4A43-B1B8-D079C9DF8923}"/>
              </a:ext>
            </a:extLst>
          </p:cNvPr>
          <p:cNvSpPr>
            <a:spLocks noGrp="1"/>
          </p:cNvSpPr>
          <p:nvPr>
            <p:ph type="title"/>
          </p:nvPr>
        </p:nvSpPr>
        <p:spPr>
          <a:xfrm>
            <a:off x="1005840" y="-38484"/>
            <a:ext cx="12618720" cy="1188851"/>
          </a:xfrm>
        </p:spPr>
        <p:txBody>
          <a:bodyPr/>
          <a:lstStyle/>
          <a:p>
            <a:r>
              <a:rPr lang="en-US" dirty="0"/>
              <a:t>Resource Meta-Arguments</a:t>
            </a:r>
          </a:p>
        </p:txBody>
      </p:sp>
      <p:sp>
        <p:nvSpPr>
          <p:cNvPr id="5" name="Rectangle 4">
            <a:extLst>
              <a:ext uri="{FF2B5EF4-FFF2-40B4-BE49-F238E27FC236}">
                <a16:creationId xmlns:a16="http://schemas.microsoft.com/office/drawing/2014/main" xmlns="" id="{A3CD9F61-374D-724A-A7C8-0B12D04E7F34}"/>
              </a:ext>
            </a:extLst>
          </p:cNvPr>
          <p:cNvSpPr/>
          <p:nvPr/>
        </p:nvSpPr>
        <p:spPr>
          <a:xfrm>
            <a:off x="602673" y="3532909"/>
            <a:ext cx="2618509" cy="92305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Terraform Resources</a:t>
            </a:r>
          </a:p>
        </p:txBody>
      </p:sp>
      <p:sp>
        <p:nvSpPr>
          <p:cNvPr id="6" name="Rectangle 5">
            <a:extLst>
              <a:ext uri="{FF2B5EF4-FFF2-40B4-BE49-F238E27FC236}">
                <a16:creationId xmlns:a16="http://schemas.microsoft.com/office/drawing/2014/main" xmlns="" id="{7FBB2B54-2EB8-024B-8285-DF85E229FCD0}"/>
              </a:ext>
            </a:extLst>
          </p:cNvPr>
          <p:cNvSpPr/>
          <p:nvPr/>
        </p:nvSpPr>
        <p:spPr>
          <a:xfrm>
            <a:off x="4696691" y="3522518"/>
            <a:ext cx="2618509" cy="92305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Meta-Arguments</a:t>
            </a:r>
          </a:p>
        </p:txBody>
      </p:sp>
      <p:sp>
        <p:nvSpPr>
          <p:cNvPr id="7" name="Rectangle 6">
            <a:extLst>
              <a:ext uri="{FF2B5EF4-FFF2-40B4-BE49-F238E27FC236}">
                <a16:creationId xmlns:a16="http://schemas.microsoft.com/office/drawing/2014/main" xmlns="" id="{76AAB494-A63D-4F4F-9393-B0241BD95438}"/>
              </a:ext>
            </a:extLst>
          </p:cNvPr>
          <p:cNvSpPr/>
          <p:nvPr/>
        </p:nvSpPr>
        <p:spPr>
          <a:xfrm>
            <a:off x="10768442" y="1462957"/>
            <a:ext cx="2618509" cy="71697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err="1"/>
              <a:t>depends_on</a:t>
            </a:r>
            <a:endParaRPr lang="en-US" sz="3000" dirty="0"/>
          </a:p>
        </p:txBody>
      </p:sp>
      <p:sp>
        <p:nvSpPr>
          <p:cNvPr id="8" name="Rectangle 7">
            <a:extLst>
              <a:ext uri="{FF2B5EF4-FFF2-40B4-BE49-F238E27FC236}">
                <a16:creationId xmlns:a16="http://schemas.microsoft.com/office/drawing/2014/main" xmlns="" id="{8C68C047-56E0-444E-83B7-D0367F45469E}"/>
              </a:ext>
            </a:extLst>
          </p:cNvPr>
          <p:cNvSpPr/>
          <p:nvPr/>
        </p:nvSpPr>
        <p:spPr>
          <a:xfrm>
            <a:off x="10768442" y="2526293"/>
            <a:ext cx="2618509" cy="71697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count</a:t>
            </a:r>
          </a:p>
        </p:txBody>
      </p:sp>
      <p:sp>
        <p:nvSpPr>
          <p:cNvPr id="9" name="Rectangle 8">
            <a:extLst>
              <a:ext uri="{FF2B5EF4-FFF2-40B4-BE49-F238E27FC236}">
                <a16:creationId xmlns:a16="http://schemas.microsoft.com/office/drawing/2014/main" xmlns="" id="{A46CE5C1-FC23-FD40-BA80-C978C479E6E7}"/>
              </a:ext>
            </a:extLst>
          </p:cNvPr>
          <p:cNvSpPr/>
          <p:nvPr/>
        </p:nvSpPr>
        <p:spPr>
          <a:xfrm>
            <a:off x="10768442" y="3584432"/>
            <a:ext cx="2618509" cy="71697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err="1"/>
              <a:t>for_each</a:t>
            </a:r>
            <a:endParaRPr lang="en-US" sz="3000" dirty="0"/>
          </a:p>
        </p:txBody>
      </p:sp>
      <p:sp>
        <p:nvSpPr>
          <p:cNvPr id="10" name="Rectangle 9">
            <a:extLst>
              <a:ext uri="{FF2B5EF4-FFF2-40B4-BE49-F238E27FC236}">
                <a16:creationId xmlns:a16="http://schemas.microsoft.com/office/drawing/2014/main" xmlns="" id="{67244FDA-334C-D146-814D-C0832A95BAD3}"/>
              </a:ext>
            </a:extLst>
          </p:cNvPr>
          <p:cNvSpPr/>
          <p:nvPr/>
        </p:nvSpPr>
        <p:spPr>
          <a:xfrm>
            <a:off x="10768441" y="4677215"/>
            <a:ext cx="2618509" cy="71697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provider</a:t>
            </a:r>
          </a:p>
        </p:txBody>
      </p:sp>
      <p:sp>
        <p:nvSpPr>
          <p:cNvPr id="11" name="Rectangle 10">
            <a:extLst>
              <a:ext uri="{FF2B5EF4-FFF2-40B4-BE49-F238E27FC236}">
                <a16:creationId xmlns:a16="http://schemas.microsoft.com/office/drawing/2014/main" xmlns="" id="{A50E2F52-FC13-C744-A817-A28CF76903FE}"/>
              </a:ext>
            </a:extLst>
          </p:cNvPr>
          <p:cNvSpPr/>
          <p:nvPr/>
        </p:nvSpPr>
        <p:spPr>
          <a:xfrm>
            <a:off x="10768440" y="5769998"/>
            <a:ext cx="2618509" cy="71697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lifecycle</a:t>
            </a:r>
          </a:p>
        </p:txBody>
      </p:sp>
      <p:cxnSp>
        <p:nvCxnSpPr>
          <p:cNvPr id="13" name="Straight Arrow Connector 12">
            <a:extLst>
              <a:ext uri="{FF2B5EF4-FFF2-40B4-BE49-F238E27FC236}">
                <a16:creationId xmlns:a16="http://schemas.microsoft.com/office/drawing/2014/main" xmlns="" id="{E6856AD8-80FC-554A-A518-7A196B036FE4}"/>
              </a:ext>
            </a:extLst>
          </p:cNvPr>
          <p:cNvCxnSpPr>
            <a:stCxn id="5" idx="3"/>
            <a:endCxn id="6" idx="1"/>
          </p:cNvCxnSpPr>
          <p:nvPr/>
        </p:nvCxnSpPr>
        <p:spPr>
          <a:xfrm flipV="1">
            <a:off x="3221182" y="3984046"/>
            <a:ext cx="1475509" cy="1039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xmlns="" id="{EFD70591-F4FE-1844-9247-E4804026928B}"/>
              </a:ext>
            </a:extLst>
          </p:cNvPr>
          <p:cNvCxnSpPr>
            <a:cxnSpLocks/>
            <a:stCxn id="6" idx="3"/>
            <a:endCxn id="7" idx="1"/>
          </p:cNvCxnSpPr>
          <p:nvPr/>
        </p:nvCxnSpPr>
        <p:spPr>
          <a:xfrm flipV="1">
            <a:off x="7315200" y="1821444"/>
            <a:ext cx="3453242" cy="216260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xmlns="" id="{B9155B0F-DEF1-204C-BBBA-53FE5E574E7C}"/>
              </a:ext>
            </a:extLst>
          </p:cNvPr>
          <p:cNvCxnSpPr>
            <a:cxnSpLocks/>
            <a:stCxn id="6" idx="3"/>
            <a:endCxn id="8" idx="1"/>
          </p:cNvCxnSpPr>
          <p:nvPr/>
        </p:nvCxnSpPr>
        <p:spPr>
          <a:xfrm flipV="1">
            <a:off x="7315200" y="2884780"/>
            <a:ext cx="3453242" cy="109926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xmlns="" id="{C0993941-85C0-7E4A-96AE-4EA9985EBD5F}"/>
              </a:ext>
            </a:extLst>
          </p:cNvPr>
          <p:cNvCxnSpPr>
            <a:cxnSpLocks/>
            <a:stCxn id="6" idx="3"/>
            <a:endCxn id="9" idx="1"/>
          </p:cNvCxnSpPr>
          <p:nvPr/>
        </p:nvCxnSpPr>
        <p:spPr>
          <a:xfrm flipV="1">
            <a:off x="7315200" y="3942919"/>
            <a:ext cx="3453242" cy="4112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xmlns="" id="{F13B503B-D439-9B4B-8214-5E39FE8335E3}"/>
              </a:ext>
            </a:extLst>
          </p:cNvPr>
          <p:cNvCxnSpPr>
            <a:cxnSpLocks/>
            <a:stCxn id="6" idx="3"/>
            <a:endCxn id="10" idx="1"/>
          </p:cNvCxnSpPr>
          <p:nvPr/>
        </p:nvCxnSpPr>
        <p:spPr>
          <a:xfrm>
            <a:off x="7315200" y="3984046"/>
            <a:ext cx="3453241" cy="105165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xmlns="" id="{5ECF7EDA-EFCD-734A-9C75-3510B0814B8B}"/>
              </a:ext>
            </a:extLst>
          </p:cNvPr>
          <p:cNvCxnSpPr>
            <a:cxnSpLocks/>
            <a:stCxn id="6" idx="3"/>
            <a:endCxn id="11" idx="1"/>
          </p:cNvCxnSpPr>
          <p:nvPr/>
        </p:nvCxnSpPr>
        <p:spPr>
          <a:xfrm>
            <a:off x="7315200" y="3984046"/>
            <a:ext cx="3453240" cy="214443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xmlns="" id="{8462ABD7-68A1-AB4A-A3AF-3A59B57621B6}"/>
              </a:ext>
            </a:extLst>
          </p:cNvPr>
          <p:cNvSpPr/>
          <p:nvPr/>
        </p:nvSpPr>
        <p:spPr>
          <a:xfrm>
            <a:off x="3647208" y="4907101"/>
            <a:ext cx="4852555" cy="2415867"/>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Meta-Arguments can be used with any </a:t>
            </a:r>
            <a:r>
              <a:rPr lang="en-US" sz="2600" dirty="0">
                <a:solidFill>
                  <a:srgbClr val="FFC000"/>
                </a:solidFill>
              </a:rPr>
              <a:t>resource type</a:t>
            </a:r>
            <a:r>
              <a:rPr lang="en-US" sz="2600" dirty="0"/>
              <a:t> to change the behavior of resources.</a:t>
            </a:r>
          </a:p>
        </p:txBody>
      </p:sp>
      <p:sp>
        <p:nvSpPr>
          <p:cNvPr id="31" name="Rectangle 30">
            <a:extLst>
              <a:ext uri="{FF2B5EF4-FFF2-40B4-BE49-F238E27FC236}">
                <a16:creationId xmlns:a16="http://schemas.microsoft.com/office/drawing/2014/main" xmlns="" id="{6EFBDE13-A809-DF40-A3EE-73F02B7911F3}"/>
              </a:ext>
            </a:extLst>
          </p:cNvPr>
          <p:cNvSpPr/>
          <p:nvPr/>
        </p:nvSpPr>
        <p:spPr>
          <a:xfrm>
            <a:off x="10768442" y="6766644"/>
            <a:ext cx="2618509" cy="81959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Provisioners &amp; Connections</a:t>
            </a:r>
          </a:p>
        </p:txBody>
      </p:sp>
    </p:spTree>
    <p:extLst>
      <p:ext uri="{BB962C8B-B14F-4D97-AF65-F5344CB8AC3E}">
        <p14:creationId xmlns:p14="http://schemas.microsoft.com/office/powerpoint/2010/main" val="390475661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1B12F2E5-4FEF-364B-94F2-93D868544EDC}"/>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4" name="Title 3">
            <a:extLst>
              <a:ext uri="{FF2B5EF4-FFF2-40B4-BE49-F238E27FC236}">
                <a16:creationId xmlns:a16="http://schemas.microsoft.com/office/drawing/2014/main" xmlns="" id="{4D90D9A7-25A9-0349-A0ED-8514D7CBDB2C}"/>
              </a:ext>
            </a:extLst>
          </p:cNvPr>
          <p:cNvSpPr>
            <a:spLocks noGrp="1"/>
          </p:cNvSpPr>
          <p:nvPr>
            <p:ph type="title"/>
          </p:nvPr>
        </p:nvSpPr>
        <p:spPr/>
        <p:txBody>
          <a:bodyPr>
            <a:normAutofit fontScale="90000"/>
          </a:bodyPr>
          <a:lstStyle/>
          <a:p>
            <a:r>
              <a:rPr lang="en-US" dirty="0">
                <a:solidFill>
                  <a:srgbClr val="00B050"/>
                </a:solidFill>
              </a:rPr>
              <a:t>Practical Example </a:t>
            </a:r>
            <a:r>
              <a:rPr lang="en-US" dirty="0"/>
              <a:t>with </a:t>
            </a:r>
            <a:r>
              <a:rPr lang="en-US" dirty="0">
                <a:solidFill>
                  <a:srgbClr val="00B050"/>
                </a:solidFill>
              </a:rPr>
              <a:t>Step-by-Step </a:t>
            </a:r>
            <a:r>
              <a:rPr lang="en-US" dirty="0"/>
              <a:t>Documentation on </a:t>
            </a:r>
            <a:r>
              <a:rPr lang="en-US" dirty="0" err="1"/>
              <a:t>Github</a:t>
            </a:r>
            <a:endParaRPr lang="en-US" dirty="0"/>
          </a:p>
        </p:txBody>
      </p:sp>
      <p:pic>
        <p:nvPicPr>
          <p:cNvPr id="5" name="Picture 4">
            <a:extLst>
              <a:ext uri="{FF2B5EF4-FFF2-40B4-BE49-F238E27FC236}">
                <a16:creationId xmlns:a16="http://schemas.microsoft.com/office/drawing/2014/main" xmlns="" id="{5523E0F3-BA81-384F-8841-8045B4A29CF1}"/>
              </a:ext>
            </a:extLst>
          </p:cNvPr>
          <p:cNvPicPr>
            <a:picLocks noChangeAspect="1"/>
          </p:cNvPicPr>
          <p:nvPr/>
        </p:nvPicPr>
        <p:blipFill>
          <a:blip r:embed="rId2"/>
          <a:stretch>
            <a:fillRect/>
          </a:stretch>
        </p:blipFill>
        <p:spPr>
          <a:xfrm>
            <a:off x="5423985" y="2831480"/>
            <a:ext cx="8905333" cy="4499757"/>
          </a:xfrm>
          <a:prstGeom prst="rect">
            <a:avLst/>
          </a:prstGeom>
        </p:spPr>
      </p:pic>
      <p:pic>
        <p:nvPicPr>
          <p:cNvPr id="6" name="Picture 5">
            <a:extLst>
              <a:ext uri="{FF2B5EF4-FFF2-40B4-BE49-F238E27FC236}">
                <a16:creationId xmlns:a16="http://schemas.microsoft.com/office/drawing/2014/main" xmlns="" id="{5CC56B0E-B95D-E144-A215-ED90541E1566}"/>
              </a:ext>
            </a:extLst>
          </p:cNvPr>
          <p:cNvPicPr>
            <a:picLocks noChangeAspect="1"/>
          </p:cNvPicPr>
          <p:nvPr/>
        </p:nvPicPr>
        <p:blipFill>
          <a:blip r:embed="rId3"/>
          <a:stretch>
            <a:fillRect/>
          </a:stretch>
        </p:blipFill>
        <p:spPr>
          <a:xfrm>
            <a:off x="183809" y="3559925"/>
            <a:ext cx="5105400" cy="3124200"/>
          </a:xfrm>
          <a:prstGeom prst="rect">
            <a:avLst/>
          </a:prstGeom>
        </p:spPr>
      </p:pic>
      <p:sp>
        <p:nvSpPr>
          <p:cNvPr id="7" name="Rounded Rectangle 6">
            <a:extLst>
              <a:ext uri="{FF2B5EF4-FFF2-40B4-BE49-F238E27FC236}">
                <a16:creationId xmlns:a16="http://schemas.microsoft.com/office/drawing/2014/main" xmlns="" id="{DEE4E10A-4E3F-3740-8AF4-004A96C5250A}"/>
              </a:ext>
            </a:extLst>
          </p:cNvPr>
          <p:cNvSpPr/>
          <p:nvPr/>
        </p:nvSpPr>
        <p:spPr>
          <a:xfrm>
            <a:off x="12400156" y="2910468"/>
            <a:ext cx="1962615" cy="4282069"/>
          </a:xfrm>
          <a:prstGeom prst="roundRect">
            <a:avLst>
              <a:gd name="adj" fmla="val 9281"/>
            </a:avLst>
          </a:prstGeom>
          <a:noFill/>
          <a:ln w="635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xmlns="" id="{D3F6B7FE-28EF-2249-BC0C-9127F94D28FB}"/>
              </a:ext>
            </a:extLst>
          </p:cNvPr>
          <p:cNvSpPr/>
          <p:nvPr/>
        </p:nvSpPr>
        <p:spPr>
          <a:xfrm>
            <a:off x="11831443" y="2103462"/>
            <a:ext cx="2497875" cy="612469"/>
          </a:xfrm>
          <a:prstGeom prst="roundRect">
            <a:avLst>
              <a:gd name="adj" fmla="val 9281"/>
            </a:avLst>
          </a:prstGeom>
          <a:noFill/>
          <a:ln w="635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xmlns="" id="{3AB30AA0-68E6-5A4B-8194-3A41046E9E9D}"/>
              </a:ext>
            </a:extLst>
          </p:cNvPr>
          <p:cNvSpPr txBox="1"/>
          <p:nvPr/>
        </p:nvSpPr>
        <p:spPr>
          <a:xfrm>
            <a:off x="12010863" y="2194252"/>
            <a:ext cx="2353273" cy="430887"/>
          </a:xfrm>
          <a:prstGeom prst="rect">
            <a:avLst/>
          </a:prstGeom>
          <a:noFill/>
        </p:spPr>
        <p:txBody>
          <a:bodyPr wrap="none" rtlCol="0">
            <a:spAutoFit/>
          </a:bodyPr>
          <a:lstStyle/>
          <a:p>
            <a:r>
              <a:rPr lang="en-US" b="1" dirty="0">
                <a:solidFill>
                  <a:srgbClr val="C00000"/>
                </a:solidFill>
              </a:rPr>
              <a:t>2 Hour 30 Minutes</a:t>
            </a:r>
          </a:p>
        </p:txBody>
      </p:sp>
      <p:sp>
        <p:nvSpPr>
          <p:cNvPr id="10" name="Oval 9">
            <a:extLst>
              <a:ext uri="{FF2B5EF4-FFF2-40B4-BE49-F238E27FC236}">
                <a16:creationId xmlns:a16="http://schemas.microsoft.com/office/drawing/2014/main" xmlns="" id="{019DAA3C-16C2-5A48-BEB8-95ECBB47C9DA}"/>
              </a:ext>
            </a:extLst>
          </p:cNvPr>
          <p:cNvSpPr/>
          <p:nvPr/>
        </p:nvSpPr>
        <p:spPr>
          <a:xfrm>
            <a:off x="535259" y="1545475"/>
            <a:ext cx="4402501" cy="172843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9 Demos for</a:t>
            </a:r>
          </a:p>
          <a:p>
            <a:pPr algn="ctr"/>
            <a:r>
              <a:rPr lang="en-US" sz="3000" dirty="0"/>
              <a:t>Meta-Arguments</a:t>
            </a:r>
          </a:p>
        </p:txBody>
      </p:sp>
    </p:spTree>
    <p:extLst>
      <p:ext uri="{BB962C8B-B14F-4D97-AF65-F5344CB8AC3E}">
        <p14:creationId xmlns:p14="http://schemas.microsoft.com/office/powerpoint/2010/main" val="39206104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05611680-85BE-4740-93B5-6ADCCD45E255}"/>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4" name="Title 3">
            <a:extLst>
              <a:ext uri="{FF2B5EF4-FFF2-40B4-BE49-F238E27FC236}">
                <a16:creationId xmlns:a16="http://schemas.microsoft.com/office/drawing/2014/main" xmlns="" id="{5576E1FE-ECFA-A441-9871-D0BA2885DD23}"/>
              </a:ext>
            </a:extLst>
          </p:cNvPr>
          <p:cNvSpPr>
            <a:spLocks noGrp="1"/>
          </p:cNvSpPr>
          <p:nvPr>
            <p:ph type="title"/>
          </p:nvPr>
        </p:nvSpPr>
        <p:spPr>
          <a:xfrm>
            <a:off x="1005840" y="-46753"/>
            <a:ext cx="12618720" cy="1188851"/>
          </a:xfrm>
        </p:spPr>
        <p:txBody>
          <a:bodyPr/>
          <a:lstStyle/>
          <a:p>
            <a:r>
              <a:rPr lang="en-US" dirty="0"/>
              <a:t>Resource Meta-Arguments</a:t>
            </a:r>
          </a:p>
        </p:txBody>
      </p:sp>
      <p:sp>
        <p:nvSpPr>
          <p:cNvPr id="5" name="Rectangle 4">
            <a:extLst>
              <a:ext uri="{FF2B5EF4-FFF2-40B4-BE49-F238E27FC236}">
                <a16:creationId xmlns:a16="http://schemas.microsoft.com/office/drawing/2014/main" xmlns="" id="{578766F5-CCDB-234D-BC13-EF9E36854B9F}"/>
              </a:ext>
            </a:extLst>
          </p:cNvPr>
          <p:cNvSpPr/>
          <p:nvPr/>
        </p:nvSpPr>
        <p:spPr>
          <a:xfrm>
            <a:off x="574963" y="1347349"/>
            <a:ext cx="2618509" cy="716973"/>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err="1"/>
              <a:t>depends_on</a:t>
            </a:r>
            <a:endParaRPr lang="en-US" sz="3000" dirty="0"/>
          </a:p>
        </p:txBody>
      </p:sp>
      <p:sp>
        <p:nvSpPr>
          <p:cNvPr id="6" name="Rectangle 5">
            <a:extLst>
              <a:ext uri="{FF2B5EF4-FFF2-40B4-BE49-F238E27FC236}">
                <a16:creationId xmlns:a16="http://schemas.microsoft.com/office/drawing/2014/main" xmlns="" id="{B90AC1D9-9320-2446-86BB-F35731665BDF}"/>
              </a:ext>
            </a:extLst>
          </p:cNvPr>
          <p:cNvSpPr/>
          <p:nvPr/>
        </p:nvSpPr>
        <p:spPr>
          <a:xfrm>
            <a:off x="574963" y="2410685"/>
            <a:ext cx="2618509" cy="716973"/>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count</a:t>
            </a:r>
          </a:p>
        </p:txBody>
      </p:sp>
      <p:sp>
        <p:nvSpPr>
          <p:cNvPr id="7" name="Rectangle 6">
            <a:extLst>
              <a:ext uri="{FF2B5EF4-FFF2-40B4-BE49-F238E27FC236}">
                <a16:creationId xmlns:a16="http://schemas.microsoft.com/office/drawing/2014/main" xmlns="" id="{1E58D728-D5C8-A34A-B01A-655F6A0200A0}"/>
              </a:ext>
            </a:extLst>
          </p:cNvPr>
          <p:cNvSpPr/>
          <p:nvPr/>
        </p:nvSpPr>
        <p:spPr>
          <a:xfrm>
            <a:off x="574963" y="3468824"/>
            <a:ext cx="2618509" cy="716973"/>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err="1"/>
              <a:t>for_each</a:t>
            </a:r>
            <a:endParaRPr lang="en-US" sz="3000" dirty="0"/>
          </a:p>
        </p:txBody>
      </p:sp>
      <p:sp>
        <p:nvSpPr>
          <p:cNvPr id="8" name="Rectangle 7">
            <a:extLst>
              <a:ext uri="{FF2B5EF4-FFF2-40B4-BE49-F238E27FC236}">
                <a16:creationId xmlns:a16="http://schemas.microsoft.com/office/drawing/2014/main" xmlns="" id="{4F4860D5-0D68-744B-BFB5-C659AEE6D24E}"/>
              </a:ext>
            </a:extLst>
          </p:cNvPr>
          <p:cNvSpPr/>
          <p:nvPr/>
        </p:nvSpPr>
        <p:spPr>
          <a:xfrm>
            <a:off x="574962" y="4561607"/>
            <a:ext cx="2618509" cy="716973"/>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provider</a:t>
            </a:r>
          </a:p>
        </p:txBody>
      </p:sp>
      <p:sp>
        <p:nvSpPr>
          <p:cNvPr id="9" name="Rectangle 8">
            <a:extLst>
              <a:ext uri="{FF2B5EF4-FFF2-40B4-BE49-F238E27FC236}">
                <a16:creationId xmlns:a16="http://schemas.microsoft.com/office/drawing/2014/main" xmlns="" id="{E3613422-5374-1340-BD3C-6ED9D16E2E13}"/>
              </a:ext>
            </a:extLst>
          </p:cNvPr>
          <p:cNvSpPr/>
          <p:nvPr/>
        </p:nvSpPr>
        <p:spPr>
          <a:xfrm>
            <a:off x="574961" y="5654390"/>
            <a:ext cx="2618509" cy="716973"/>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lifecycle</a:t>
            </a:r>
          </a:p>
        </p:txBody>
      </p:sp>
      <p:sp>
        <p:nvSpPr>
          <p:cNvPr id="10" name="Rectangle 9">
            <a:extLst>
              <a:ext uri="{FF2B5EF4-FFF2-40B4-BE49-F238E27FC236}">
                <a16:creationId xmlns:a16="http://schemas.microsoft.com/office/drawing/2014/main" xmlns="" id="{61E1229A-3B1C-6C4C-9DB7-EA67096B6451}"/>
              </a:ext>
            </a:extLst>
          </p:cNvPr>
          <p:cNvSpPr/>
          <p:nvPr/>
        </p:nvSpPr>
        <p:spPr>
          <a:xfrm>
            <a:off x="3761508" y="1342128"/>
            <a:ext cx="10422083" cy="71697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 To handle </a:t>
            </a:r>
            <a:r>
              <a:rPr lang="en-US" dirty="0">
                <a:solidFill>
                  <a:srgbClr val="FFFF00"/>
                </a:solidFill>
              </a:rPr>
              <a:t>hidden resource or</a:t>
            </a:r>
            <a:r>
              <a:rPr lang="en-US" dirty="0"/>
              <a:t> </a:t>
            </a:r>
            <a:r>
              <a:rPr lang="en-US" dirty="0">
                <a:solidFill>
                  <a:srgbClr val="FFFF00"/>
                </a:solidFill>
              </a:rPr>
              <a:t>module</a:t>
            </a:r>
            <a:r>
              <a:rPr lang="en-US" dirty="0"/>
              <a:t> dependencies that Terraform can't automatically infer.</a:t>
            </a:r>
          </a:p>
        </p:txBody>
      </p:sp>
      <p:sp>
        <p:nvSpPr>
          <p:cNvPr id="11" name="Rectangle 10">
            <a:extLst>
              <a:ext uri="{FF2B5EF4-FFF2-40B4-BE49-F238E27FC236}">
                <a16:creationId xmlns:a16="http://schemas.microsoft.com/office/drawing/2014/main" xmlns="" id="{9FDA9306-5048-1145-B62B-22F6DF96C9F2}"/>
              </a:ext>
            </a:extLst>
          </p:cNvPr>
          <p:cNvSpPr/>
          <p:nvPr/>
        </p:nvSpPr>
        <p:spPr>
          <a:xfrm>
            <a:off x="3761508" y="2405464"/>
            <a:ext cx="10422083" cy="71697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For creating </a:t>
            </a:r>
            <a:r>
              <a:rPr lang="en-US" dirty="0">
                <a:solidFill>
                  <a:srgbClr val="FFFF00"/>
                </a:solidFill>
              </a:rPr>
              <a:t>multiple</a:t>
            </a:r>
            <a:r>
              <a:rPr lang="en-US" dirty="0"/>
              <a:t> resource </a:t>
            </a:r>
            <a:r>
              <a:rPr lang="en-US" dirty="0">
                <a:solidFill>
                  <a:srgbClr val="C00000"/>
                </a:solidFill>
              </a:rPr>
              <a:t>instances</a:t>
            </a:r>
            <a:r>
              <a:rPr lang="en-US" dirty="0"/>
              <a:t> according to a </a:t>
            </a:r>
            <a:r>
              <a:rPr lang="en-US" dirty="0">
                <a:solidFill>
                  <a:srgbClr val="FFFF00"/>
                </a:solidFill>
              </a:rPr>
              <a:t>count</a:t>
            </a:r>
          </a:p>
        </p:txBody>
      </p:sp>
      <p:sp>
        <p:nvSpPr>
          <p:cNvPr id="12" name="Rectangle 11">
            <a:extLst>
              <a:ext uri="{FF2B5EF4-FFF2-40B4-BE49-F238E27FC236}">
                <a16:creationId xmlns:a16="http://schemas.microsoft.com/office/drawing/2014/main" xmlns="" id="{06AEA9CC-66A9-174E-A447-7E689CB245DF}"/>
              </a:ext>
            </a:extLst>
          </p:cNvPr>
          <p:cNvSpPr/>
          <p:nvPr/>
        </p:nvSpPr>
        <p:spPr>
          <a:xfrm>
            <a:off x="3761508" y="3463603"/>
            <a:ext cx="10422083" cy="71697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To create </a:t>
            </a:r>
            <a:r>
              <a:rPr lang="en-US" dirty="0">
                <a:solidFill>
                  <a:srgbClr val="FFFF00"/>
                </a:solidFill>
              </a:rPr>
              <a:t>multiple</a:t>
            </a:r>
            <a:r>
              <a:rPr lang="en-US" dirty="0"/>
              <a:t> </a:t>
            </a:r>
            <a:r>
              <a:rPr lang="en-US" dirty="0">
                <a:solidFill>
                  <a:srgbClr val="C00000"/>
                </a:solidFill>
              </a:rPr>
              <a:t>instances</a:t>
            </a:r>
            <a:r>
              <a:rPr lang="en-US" dirty="0"/>
              <a:t> according to a </a:t>
            </a:r>
            <a:r>
              <a:rPr lang="en-US" dirty="0">
                <a:solidFill>
                  <a:srgbClr val="FFFF00"/>
                </a:solidFill>
              </a:rPr>
              <a:t>map</a:t>
            </a:r>
            <a:r>
              <a:rPr lang="en-US" dirty="0"/>
              <a:t>, or </a:t>
            </a:r>
            <a:r>
              <a:rPr lang="en-US" dirty="0">
                <a:solidFill>
                  <a:srgbClr val="FFFF00"/>
                </a:solidFill>
              </a:rPr>
              <a:t>set</a:t>
            </a:r>
            <a:r>
              <a:rPr lang="en-US" dirty="0"/>
              <a:t> of strings</a:t>
            </a:r>
          </a:p>
        </p:txBody>
      </p:sp>
      <p:sp>
        <p:nvSpPr>
          <p:cNvPr id="13" name="Rectangle 12">
            <a:extLst>
              <a:ext uri="{FF2B5EF4-FFF2-40B4-BE49-F238E27FC236}">
                <a16:creationId xmlns:a16="http://schemas.microsoft.com/office/drawing/2014/main" xmlns="" id="{F8795F43-AD2A-BA49-99F6-E7F9123392E0}"/>
              </a:ext>
            </a:extLst>
          </p:cNvPr>
          <p:cNvSpPr/>
          <p:nvPr/>
        </p:nvSpPr>
        <p:spPr>
          <a:xfrm>
            <a:off x="3761507" y="4556386"/>
            <a:ext cx="10422083" cy="71697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For selecting a </a:t>
            </a:r>
            <a:r>
              <a:rPr lang="en-US" dirty="0">
                <a:solidFill>
                  <a:srgbClr val="FFFF00"/>
                </a:solidFill>
              </a:rPr>
              <a:t>non-default provider </a:t>
            </a:r>
            <a:r>
              <a:rPr lang="en-US" dirty="0"/>
              <a:t>configuration</a:t>
            </a:r>
          </a:p>
        </p:txBody>
      </p:sp>
      <p:sp>
        <p:nvSpPr>
          <p:cNvPr id="14" name="Rectangle 13">
            <a:extLst>
              <a:ext uri="{FF2B5EF4-FFF2-40B4-BE49-F238E27FC236}">
                <a16:creationId xmlns:a16="http://schemas.microsoft.com/office/drawing/2014/main" xmlns="" id="{671784A0-24E9-554B-B632-DD7823013736}"/>
              </a:ext>
            </a:extLst>
          </p:cNvPr>
          <p:cNvSpPr/>
          <p:nvPr/>
        </p:nvSpPr>
        <p:spPr>
          <a:xfrm>
            <a:off x="3761506" y="5649169"/>
            <a:ext cx="10422083" cy="71697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Standard </a:t>
            </a:r>
            <a:r>
              <a:rPr lang="en-US" dirty="0">
                <a:solidFill>
                  <a:srgbClr val="FFFF00"/>
                </a:solidFill>
              </a:rPr>
              <a:t>Resource behavior can be altered </a:t>
            </a:r>
            <a:r>
              <a:rPr lang="en-US" dirty="0"/>
              <a:t>using special nested </a:t>
            </a:r>
            <a:r>
              <a:rPr lang="en-US" dirty="0">
                <a:solidFill>
                  <a:srgbClr val="FFFF00"/>
                </a:solidFill>
              </a:rPr>
              <a:t>lifecycle block </a:t>
            </a:r>
            <a:r>
              <a:rPr lang="en-US" dirty="0"/>
              <a:t>within a resource block body</a:t>
            </a:r>
          </a:p>
        </p:txBody>
      </p:sp>
      <p:sp>
        <p:nvSpPr>
          <p:cNvPr id="15" name="Rectangle 14">
            <a:extLst>
              <a:ext uri="{FF2B5EF4-FFF2-40B4-BE49-F238E27FC236}">
                <a16:creationId xmlns:a16="http://schemas.microsoft.com/office/drawing/2014/main" xmlns="" id="{354F4F43-4BEB-7945-8F8F-9220D79DF088}"/>
              </a:ext>
            </a:extLst>
          </p:cNvPr>
          <p:cNvSpPr/>
          <p:nvPr/>
        </p:nvSpPr>
        <p:spPr>
          <a:xfrm>
            <a:off x="574961" y="6722947"/>
            <a:ext cx="2618509" cy="85202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Provisioners &amp; Connections</a:t>
            </a:r>
          </a:p>
        </p:txBody>
      </p:sp>
      <p:sp>
        <p:nvSpPr>
          <p:cNvPr id="16" name="Rectangle 15">
            <a:extLst>
              <a:ext uri="{FF2B5EF4-FFF2-40B4-BE49-F238E27FC236}">
                <a16:creationId xmlns:a16="http://schemas.microsoft.com/office/drawing/2014/main" xmlns="" id="{8C41FA0D-FF17-4E47-BD2F-B9034045CA10}"/>
              </a:ext>
            </a:extLst>
          </p:cNvPr>
          <p:cNvSpPr/>
          <p:nvPr/>
        </p:nvSpPr>
        <p:spPr>
          <a:xfrm>
            <a:off x="3761506" y="6717726"/>
            <a:ext cx="10422083" cy="852026"/>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For taking </a:t>
            </a:r>
            <a:r>
              <a:rPr lang="en-US" dirty="0">
                <a:solidFill>
                  <a:srgbClr val="FFFF00"/>
                </a:solidFill>
              </a:rPr>
              <a:t>extra actions </a:t>
            </a:r>
            <a:r>
              <a:rPr lang="en-US" dirty="0"/>
              <a:t>after resource creation (Example: </a:t>
            </a:r>
            <a:r>
              <a:rPr lang="en-US" dirty="0">
                <a:solidFill>
                  <a:srgbClr val="FFFF00"/>
                </a:solidFill>
              </a:rPr>
              <a:t>install</a:t>
            </a:r>
            <a:r>
              <a:rPr lang="en-US" dirty="0"/>
              <a:t> some app on server or do something on </a:t>
            </a:r>
            <a:r>
              <a:rPr lang="en-US" dirty="0">
                <a:solidFill>
                  <a:srgbClr val="FFFF00"/>
                </a:solidFill>
              </a:rPr>
              <a:t>local desktop </a:t>
            </a:r>
            <a:r>
              <a:rPr lang="en-US" dirty="0"/>
              <a:t>after resource is created at </a:t>
            </a:r>
            <a:r>
              <a:rPr lang="en-US" dirty="0">
                <a:solidFill>
                  <a:srgbClr val="FFFF00"/>
                </a:solidFill>
              </a:rPr>
              <a:t>remote</a:t>
            </a:r>
            <a:r>
              <a:rPr lang="en-US" dirty="0"/>
              <a:t> destination)</a:t>
            </a:r>
          </a:p>
        </p:txBody>
      </p:sp>
    </p:spTree>
    <p:extLst>
      <p:ext uri="{BB962C8B-B14F-4D97-AF65-F5344CB8AC3E}">
        <p14:creationId xmlns:p14="http://schemas.microsoft.com/office/powerpoint/2010/main" val="454660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wipe(down)">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down)">
                                      <p:cBhvr>
                                        <p:cTn id="15" dur="500"/>
                                        <p:tgtEl>
                                          <p:spTgt spid="6"/>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wipe(down)">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wipe(down)">
                                      <p:cBhvr>
                                        <p:cTn id="23" dur="500"/>
                                        <p:tgtEl>
                                          <p:spTgt spid="7"/>
                                        </p:tgtEl>
                                      </p:cBhvr>
                                    </p:animEffect>
                                  </p:childTnLst>
                                </p:cTn>
                              </p:par>
                              <p:par>
                                <p:cTn id="24" presetID="22" presetClass="entr" presetSubtype="4" fill="hold" grpId="0" nodeType="with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wipe(down)">
                                      <p:cBhvr>
                                        <p:cTn id="26" dur="500"/>
                                        <p:tgtEl>
                                          <p:spTgt spid="12"/>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wipe(down)">
                                      <p:cBhvr>
                                        <p:cTn id="31" dur="500"/>
                                        <p:tgtEl>
                                          <p:spTgt spid="8"/>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wipe(down)">
                                      <p:cBhvr>
                                        <p:cTn id="34" dur="500"/>
                                        <p:tgtEl>
                                          <p:spTgt spid="13"/>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grpId="0" nodeType="clickEffect">
                                  <p:stCondLst>
                                    <p:cond delay="0"/>
                                  </p:stCondLst>
                                  <p:childTnLst>
                                    <p:set>
                                      <p:cBhvr>
                                        <p:cTn id="38" dur="1" fill="hold">
                                          <p:stCondLst>
                                            <p:cond delay="0"/>
                                          </p:stCondLst>
                                        </p:cTn>
                                        <p:tgtEl>
                                          <p:spTgt spid="9"/>
                                        </p:tgtEl>
                                        <p:attrNameLst>
                                          <p:attrName>style.visibility</p:attrName>
                                        </p:attrNameLst>
                                      </p:cBhvr>
                                      <p:to>
                                        <p:strVal val="visible"/>
                                      </p:to>
                                    </p:set>
                                    <p:animEffect transition="in" filter="wipe(down)">
                                      <p:cBhvr>
                                        <p:cTn id="39" dur="500"/>
                                        <p:tgtEl>
                                          <p:spTgt spid="9"/>
                                        </p:tgtEl>
                                      </p:cBhvr>
                                    </p:animEffect>
                                  </p:childTnLst>
                                </p:cTn>
                              </p:par>
                              <p:par>
                                <p:cTn id="40" presetID="22" presetClass="entr" presetSubtype="4" fill="hold" grpId="0" nodeType="with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wipe(down)">
                                      <p:cBhvr>
                                        <p:cTn id="42" dur="500"/>
                                        <p:tgtEl>
                                          <p:spTgt spid="14"/>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wipe(down)">
                                      <p:cBhvr>
                                        <p:cTn id="47" dur="500"/>
                                        <p:tgtEl>
                                          <p:spTgt spid="15"/>
                                        </p:tgtEl>
                                      </p:cBhvr>
                                    </p:animEffect>
                                  </p:childTnLst>
                                </p:cTn>
                              </p:par>
                              <p:par>
                                <p:cTn id="48" presetID="22" presetClass="entr" presetSubtype="4" fill="hold" grpId="0" nodeType="withEffect">
                                  <p:stCondLst>
                                    <p:cond delay="0"/>
                                  </p:stCondLst>
                                  <p:childTnLst>
                                    <p:set>
                                      <p:cBhvr>
                                        <p:cTn id="49" dur="1" fill="hold">
                                          <p:stCondLst>
                                            <p:cond delay="0"/>
                                          </p:stCondLst>
                                        </p:cTn>
                                        <p:tgtEl>
                                          <p:spTgt spid="16"/>
                                        </p:tgtEl>
                                        <p:attrNameLst>
                                          <p:attrName>style.visibility</p:attrName>
                                        </p:attrNameLst>
                                      </p:cBhvr>
                                      <p:to>
                                        <p:strVal val="visible"/>
                                      </p:to>
                                    </p:set>
                                    <p:animEffect transition="in" filter="wipe(down)">
                                      <p:cBhvr>
                                        <p:cTn id="5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A0A0BD00-D8DC-45C9-9C82-0E8430B96A5E}"/>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8" name="Content Placeholder 2">
            <a:extLst>
              <a:ext uri="{FF2B5EF4-FFF2-40B4-BE49-F238E27FC236}">
                <a16:creationId xmlns:a16="http://schemas.microsoft.com/office/drawing/2014/main" xmlns="" id="{09329F3B-B988-4BA0-9BEA-4847C35EA442}"/>
              </a:ext>
            </a:extLst>
          </p:cNvPr>
          <p:cNvSpPr>
            <a:spLocks noGrp="1"/>
          </p:cNvSpPr>
          <p:nvPr>
            <p:ph idx="1"/>
          </p:nvPr>
        </p:nvSpPr>
        <p:spPr>
          <a:xfrm>
            <a:off x="693074" y="1793514"/>
            <a:ext cx="8489371" cy="2321286"/>
          </a:xfrm>
        </p:spPr>
        <p:txBody>
          <a:bodyPr>
            <a:noAutofit/>
          </a:bodyPr>
          <a:lstStyle/>
          <a:p>
            <a:pPr marL="0" indent="0" algn="ctr">
              <a:buNone/>
            </a:pPr>
            <a:r>
              <a:rPr lang="en-US" sz="7000" b="1" dirty="0">
                <a:solidFill>
                  <a:schemeClr val="accent6">
                    <a:lumMod val="75000"/>
                  </a:schemeClr>
                </a:solidFill>
              </a:rPr>
              <a:t>Terraform</a:t>
            </a:r>
          </a:p>
          <a:p>
            <a:pPr marL="0" indent="0" algn="ctr">
              <a:buNone/>
            </a:pPr>
            <a:r>
              <a:rPr lang="en-US" sz="7000" b="1" dirty="0">
                <a:solidFill>
                  <a:srgbClr val="00B050"/>
                </a:solidFill>
              </a:rPr>
              <a:t>Resource </a:t>
            </a:r>
          </a:p>
          <a:p>
            <a:pPr marL="0" indent="0" algn="ctr">
              <a:buNone/>
            </a:pPr>
            <a:r>
              <a:rPr lang="en-US" sz="7000" b="1" dirty="0">
                <a:solidFill>
                  <a:srgbClr val="00B050"/>
                </a:solidFill>
              </a:rPr>
              <a:t>Meta-Argument</a:t>
            </a:r>
          </a:p>
          <a:p>
            <a:pPr marL="0" indent="0" algn="ctr">
              <a:buNone/>
            </a:pPr>
            <a:r>
              <a:rPr lang="en-US" sz="7000" b="1" dirty="0" err="1">
                <a:solidFill>
                  <a:srgbClr val="0070C0"/>
                </a:solidFill>
              </a:rPr>
              <a:t>depends_on</a:t>
            </a:r>
            <a:endParaRPr lang="en-US" sz="7000" b="1" dirty="0">
              <a:solidFill>
                <a:srgbClr val="0070C0"/>
              </a:solidFill>
            </a:endParaRPr>
          </a:p>
        </p:txBody>
      </p:sp>
      <p:pic>
        <p:nvPicPr>
          <p:cNvPr id="3" name="Picture 2" descr="HashiCorp Terraform">
            <a:extLst>
              <a:ext uri="{FF2B5EF4-FFF2-40B4-BE49-F238E27FC236}">
                <a16:creationId xmlns:a16="http://schemas.microsoft.com/office/drawing/2014/main" xmlns=""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67353" y="1503218"/>
            <a:ext cx="4918363" cy="4918363"/>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xmlns=""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xmlns=""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xmlns=""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74515676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CF39F1B7-8B18-4949-9BC3-209CB3886010}"/>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4" name="Title 3">
            <a:extLst>
              <a:ext uri="{FF2B5EF4-FFF2-40B4-BE49-F238E27FC236}">
                <a16:creationId xmlns:a16="http://schemas.microsoft.com/office/drawing/2014/main" xmlns="" id="{5C7EDBA0-DAEB-6F4A-A92F-6E80A3964156}"/>
              </a:ext>
            </a:extLst>
          </p:cNvPr>
          <p:cNvSpPr>
            <a:spLocks noGrp="1"/>
          </p:cNvSpPr>
          <p:nvPr>
            <p:ph type="title"/>
          </p:nvPr>
        </p:nvSpPr>
        <p:spPr/>
        <p:txBody>
          <a:bodyPr/>
          <a:lstStyle/>
          <a:p>
            <a:r>
              <a:rPr lang="en-US" dirty="0"/>
              <a:t>Resource Meta-Arguments – </a:t>
            </a:r>
            <a:r>
              <a:rPr lang="en-US" dirty="0" err="1">
                <a:solidFill>
                  <a:srgbClr val="00B050"/>
                </a:solidFill>
              </a:rPr>
              <a:t>depends_on</a:t>
            </a:r>
            <a:endParaRPr lang="en-US" dirty="0">
              <a:solidFill>
                <a:srgbClr val="00B050"/>
              </a:solidFill>
            </a:endParaRPr>
          </a:p>
        </p:txBody>
      </p:sp>
      <p:sp>
        <p:nvSpPr>
          <p:cNvPr id="5" name="Oval 4">
            <a:extLst>
              <a:ext uri="{FF2B5EF4-FFF2-40B4-BE49-F238E27FC236}">
                <a16:creationId xmlns:a16="http://schemas.microsoft.com/office/drawing/2014/main" xmlns="" id="{D19D5A45-AF3C-6342-BB94-B85880EEDA05}"/>
              </a:ext>
            </a:extLst>
          </p:cNvPr>
          <p:cNvSpPr/>
          <p:nvPr/>
        </p:nvSpPr>
        <p:spPr>
          <a:xfrm>
            <a:off x="5457825" y="2862695"/>
            <a:ext cx="3922568" cy="250421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Resource</a:t>
            </a:r>
          </a:p>
          <a:p>
            <a:pPr algn="ctr"/>
            <a:r>
              <a:rPr lang="en-US" sz="3000" dirty="0"/>
              <a:t>Meta-Argument</a:t>
            </a:r>
          </a:p>
          <a:p>
            <a:pPr algn="ctr"/>
            <a:r>
              <a:rPr lang="en-US" sz="3000" dirty="0" err="1">
                <a:solidFill>
                  <a:srgbClr val="99FF66"/>
                </a:solidFill>
              </a:rPr>
              <a:t>depends_on</a:t>
            </a:r>
            <a:endParaRPr lang="en-US" sz="3000" dirty="0">
              <a:solidFill>
                <a:srgbClr val="99FF66"/>
              </a:solidFill>
            </a:endParaRPr>
          </a:p>
        </p:txBody>
      </p:sp>
      <p:sp>
        <p:nvSpPr>
          <p:cNvPr id="6" name="Rectangle 5">
            <a:extLst>
              <a:ext uri="{FF2B5EF4-FFF2-40B4-BE49-F238E27FC236}">
                <a16:creationId xmlns:a16="http://schemas.microsoft.com/office/drawing/2014/main" xmlns="" id="{1865075C-BFA8-8F42-BA54-AB35A9F7F9DE}"/>
              </a:ext>
            </a:extLst>
          </p:cNvPr>
          <p:cNvSpPr/>
          <p:nvPr/>
        </p:nvSpPr>
        <p:spPr>
          <a:xfrm>
            <a:off x="114297" y="1676400"/>
            <a:ext cx="5153893" cy="147897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Use the </a:t>
            </a:r>
            <a:r>
              <a:rPr lang="en-IN" dirty="0" err="1">
                <a:solidFill>
                  <a:srgbClr val="FFFF00"/>
                </a:solidFill>
              </a:rPr>
              <a:t>depends_on</a:t>
            </a:r>
            <a:r>
              <a:rPr lang="en-IN" dirty="0">
                <a:solidFill>
                  <a:srgbClr val="FFFF00"/>
                </a:solidFill>
              </a:rPr>
              <a:t> </a:t>
            </a:r>
            <a:r>
              <a:rPr lang="en-IN" dirty="0"/>
              <a:t>meta-argument to handle </a:t>
            </a:r>
            <a:r>
              <a:rPr lang="en-IN" dirty="0">
                <a:solidFill>
                  <a:srgbClr val="99FF66"/>
                </a:solidFill>
              </a:rPr>
              <a:t>hidden</a:t>
            </a:r>
            <a:r>
              <a:rPr lang="en-IN" dirty="0"/>
              <a:t> resource or module dependencies that Terraform can't </a:t>
            </a:r>
            <a:r>
              <a:rPr lang="en-IN" dirty="0">
                <a:solidFill>
                  <a:srgbClr val="FFFF00"/>
                </a:solidFill>
              </a:rPr>
              <a:t>automatically infer</a:t>
            </a:r>
            <a:r>
              <a:rPr lang="en-IN" dirty="0"/>
              <a:t>.</a:t>
            </a:r>
            <a:endParaRPr lang="en-US" dirty="0"/>
          </a:p>
        </p:txBody>
      </p:sp>
      <p:sp>
        <p:nvSpPr>
          <p:cNvPr id="7" name="Rectangle 6">
            <a:extLst>
              <a:ext uri="{FF2B5EF4-FFF2-40B4-BE49-F238E27FC236}">
                <a16:creationId xmlns:a16="http://schemas.microsoft.com/office/drawing/2014/main" xmlns="" id="{C87301E3-C667-8549-86A1-D41A2414F82F}"/>
              </a:ext>
            </a:extLst>
          </p:cNvPr>
          <p:cNvSpPr/>
          <p:nvPr/>
        </p:nvSpPr>
        <p:spPr>
          <a:xfrm>
            <a:off x="9763993" y="1676400"/>
            <a:ext cx="4738254" cy="147897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The </a:t>
            </a:r>
            <a:r>
              <a:rPr lang="en-IN" dirty="0" err="1">
                <a:solidFill>
                  <a:srgbClr val="FFFF00"/>
                </a:solidFill>
              </a:rPr>
              <a:t>depends_on</a:t>
            </a:r>
            <a:r>
              <a:rPr lang="en-IN" dirty="0">
                <a:solidFill>
                  <a:srgbClr val="FFFF00"/>
                </a:solidFill>
              </a:rPr>
              <a:t> </a:t>
            </a:r>
            <a:r>
              <a:rPr lang="en-IN" dirty="0"/>
              <a:t>meta-argument, if present, must be a list of references to </a:t>
            </a:r>
            <a:r>
              <a:rPr lang="en-IN" dirty="0">
                <a:solidFill>
                  <a:srgbClr val="FFFF00"/>
                </a:solidFill>
              </a:rPr>
              <a:t>other resources or child modules </a:t>
            </a:r>
            <a:r>
              <a:rPr lang="en-IN" dirty="0"/>
              <a:t>in the same calling module. </a:t>
            </a:r>
            <a:endParaRPr lang="en-US" dirty="0"/>
          </a:p>
        </p:txBody>
      </p:sp>
      <p:sp>
        <p:nvSpPr>
          <p:cNvPr id="8" name="Rectangle 7">
            <a:extLst>
              <a:ext uri="{FF2B5EF4-FFF2-40B4-BE49-F238E27FC236}">
                <a16:creationId xmlns:a16="http://schemas.microsoft.com/office/drawing/2014/main" xmlns="" id="{2849286A-4FF2-4447-9676-CAEBC97DCBEE}"/>
              </a:ext>
            </a:extLst>
          </p:cNvPr>
          <p:cNvSpPr/>
          <p:nvPr/>
        </p:nvSpPr>
        <p:spPr>
          <a:xfrm>
            <a:off x="114297" y="3616036"/>
            <a:ext cx="5153893" cy="1932709"/>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000" dirty="0">
                <a:solidFill>
                  <a:srgbClr val="FFFF00"/>
                </a:solidFill>
              </a:rPr>
              <a:t>Explicitly</a:t>
            </a:r>
            <a:r>
              <a:rPr lang="en-IN" sz="2000" dirty="0"/>
              <a:t> specifying a dependency is only necessary when a resource or module relies on some other resource's </a:t>
            </a:r>
            <a:r>
              <a:rPr lang="en-IN" sz="2000" dirty="0" err="1"/>
              <a:t>behavior</a:t>
            </a:r>
            <a:r>
              <a:rPr lang="en-IN" sz="2000" dirty="0"/>
              <a:t> but </a:t>
            </a:r>
            <a:r>
              <a:rPr lang="en-IN" sz="2000" i="1" dirty="0">
                <a:solidFill>
                  <a:srgbClr val="FFFF00"/>
                </a:solidFill>
              </a:rPr>
              <a:t>doesn't</a:t>
            </a:r>
            <a:r>
              <a:rPr lang="en-IN" sz="2000" dirty="0">
                <a:solidFill>
                  <a:srgbClr val="FFFF00"/>
                </a:solidFill>
              </a:rPr>
              <a:t> access </a:t>
            </a:r>
            <a:r>
              <a:rPr lang="en-IN" sz="2000" dirty="0"/>
              <a:t>any of that </a:t>
            </a:r>
            <a:r>
              <a:rPr lang="en-IN" dirty="0"/>
              <a:t>resource's</a:t>
            </a:r>
            <a:r>
              <a:rPr lang="en-IN" sz="2000" dirty="0"/>
              <a:t> data in its arguments.</a:t>
            </a:r>
            <a:endParaRPr lang="en-US" sz="2000" dirty="0"/>
          </a:p>
        </p:txBody>
      </p:sp>
      <p:sp>
        <p:nvSpPr>
          <p:cNvPr id="9" name="Rectangle 8">
            <a:extLst>
              <a:ext uri="{FF2B5EF4-FFF2-40B4-BE49-F238E27FC236}">
                <a16:creationId xmlns:a16="http://schemas.microsoft.com/office/drawing/2014/main" xmlns="" id="{3B9E56E1-4451-5A4F-B68D-31A9610716AF}"/>
              </a:ext>
            </a:extLst>
          </p:cNvPr>
          <p:cNvSpPr/>
          <p:nvPr/>
        </p:nvSpPr>
        <p:spPr>
          <a:xfrm>
            <a:off x="9763993" y="3616036"/>
            <a:ext cx="4738254" cy="1932709"/>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Arbitrary expressions </a:t>
            </a:r>
            <a:r>
              <a:rPr lang="en-IN" dirty="0">
                <a:solidFill>
                  <a:srgbClr val="FFFF00"/>
                </a:solidFill>
              </a:rPr>
              <a:t>are not allowed</a:t>
            </a:r>
            <a:r>
              <a:rPr lang="en-IN" dirty="0"/>
              <a:t> in the </a:t>
            </a:r>
            <a:r>
              <a:rPr lang="en-IN" dirty="0" err="1">
                <a:solidFill>
                  <a:srgbClr val="FFFF00"/>
                </a:solidFill>
              </a:rPr>
              <a:t>depends_on</a:t>
            </a:r>
            <a:r>
              <a:rPr lang="en-IN" dirty="0">
                <a:solidFill>
                  <a:srgbClr val="FFFF00"/>
                </a:solidFill>
              </a:rPr>
              <a:t> </a:t>
            </a:r>
            <a:r>
              <a:rPr lang="en-IN" dirty="0"/>
              <a:t>argument value, because its value must be known before Terraform knows resource relationships and thus before it can safely evaluate expressions.</a:t>
            </a:r>
            <a:endParaRPr lang="en-US" dirty="0"/>
          </a:p>
        </p:txBody>
      </p:sp>
      <p:sp>
        <p:nvSpPr>
          <p:cNvPr id="10" name="Rectangle 9">
            <a:extLst>
              <a:ext uri="{FF2B5EF4-FFF2-40B4-BE49-F238E27FC236}">
                <a16:creationId xmlns:a16="http://schemas.microsoft.com/office/drawing/2014/main" xmlns="" id="{25B19FEB-D0BF-2B45-BE0C-011B3333CD6F}"/>
              </a:ext>
            </a:extLst>
          </p:cNvPr>
          <p:cNvSpPr/>
          <p:nvPr/>
        </p:nvSpPr>
        <p:spPr>
          <a:xfrm>
            <a:off x="114297" y="6047492"/>
            <a:ext cx="5153893" cy="147897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This argument is available in </a:t>
            </a:r>
            <a:r>
              <a:rPr lang="en-IN" dirty="0">
                <a:solidFill>
                  <a:srgbClr val="FFFF00"/>
                </a:solidFill>
              </a:rPr>
              <a:t>module</a:t>
            </a:r>
            <a:r>
              <a:rPr lang="en-IN" dirty="0"/>
              <a:t> </a:t>
            </a:r>
            <a:r>
              <a:rPr lang="en-IN" dirty="0">
                <a:solidFill>
                  <a:srgbClr val="FFFF00"/>
                </a:solidFill>
              </a:rPr>
              <a:t>blocks</a:t>
            </a:r>
            <a:r>
              <a:rPr lang="en-IN" dirty="0"/>
              <a:t> and in all </a:t>
            </a:r>
            <a:r>
              <a:rPr lang="en-IN" dirty="0">
                <a:solidFill>
                  <a:srgbClr val="FFFF00"/>
                </a:solidFill>
              </a:rPr>
              <a:t>resource blocks</a:t>
            </a:r>
            <a:r>
              <a:rPr lang="en-IN" dirty="0"/>
              <a:t>, regardless of resource type.</a:t>
            </a:r>
            <a:endParaRPr lang="en-US" dirty="0"/>
          </a:p>
        </p:txBody>
      </p:sp>
      <p:sp>
        <p:nvSpPr>
          <p:cNvPr id="11" name="Rectangle 10">
            <a:extLst>
              <a:ext uri="{FF2B5EF4-FFF2-40B4-BE49-F238E27FC236}">
                <a16:creationId xmlns:a16="http://schemas.microsoft.com/office/drawing/2014/main" xmlns="" id="{2EEB2560-2A02-F44D-89C0-657D72BA4B48}"/>
              </a:ext>
            </a:extLst>
          </p:cNvPr>
          <p:cNvSpPr/>
          <p:nvPr/>
        </p:nvSpPr>
        <p:spPr>
          <a:xfrm>
            <a:off x="9763993" y="6047492"/>
            <a:ext cx="4738254" cy="147897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The </a:t>
            </a:r>
            <a:r>
              <a:rPr lang="en-IN" dirty="0" err="1">
                <a:solidFill>
                  <a:srgbClr val="FFFF00"/>
                </a:solidFill>
              </a:rPr>
              <a:t>depends_on</a:t>
            </a:r>
            <a:r>
              <a:rPr lang="en-IN" dirty="0">
                <a:solidFill>
                  <a:srgbClr val="FFFF00"/>
                </a:solidFill>
              </a:rPr>
              <a:t> </a:t>
            </a:r>
            <a:r>
              <a:rPr lang="en-IN" dirty="0"/>
              <a:t>argument should be used only as a </a:t>
            </a:r>
            <a:r>
              <a:rPr lang="en-IN" dirty="0">
                <a:solidFill>
                  <a:srgbClr val="C00000"/>
                </a:solidFill>
              </a:rPr>
              <a:t>last resort</a:t>
            </a:r>
            <a:r>
              <a:rPr lang="en-IN" dirty="0"/>
              <a:t>.  Add comments for future reference about why we added this.</a:t>
            </a:r>
            <a:endParaRPr lang="en-US" dirty="0"/>
          </a:p>
        </p:txBody>
      </p:sp>
    </p:spTree>
    <p:extLst>
      <p:ext uri="{BB962C8B-B14F-4D97-AF65-F5344CB8AC3E}">
        <p14:creationId xmlns:p14="http://schemas.microsoft.com/office/powerpoint/2010/main" val="2493717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down)">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wipe(down)">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ipe(down)">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down)">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wipe(down)">
                                      <p:cBhvr>
                                        <p:cTn id="3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04C6C98C-6D06-8942-8337-B557F997B817}"/>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4" name="Title 3">
            <a:extLst>
              <a:ext uri="{FF2B5EF4-FFF2-40B4-BE49-F238E27FC236}">
                <a16:creationId xmlns:a16="http://schemas.microsoft.com/office/drawing/2014/main" xmlns="" id="{BAF7E6A2-9EB5-794D-BF0A-C207F3CF9252}"/>
              </a:ext>
            </a:extLst>
          </p:cNvPr>
          <p:cNvSpPr>
            <a:spLocks noGrp="1"/>
          </p:cNvSpPr>
          <p:nvPr>
            <p:ph type="title"/>
          </p:nvPr>
        </p:nvSpPr>
        <p:spPr>
          <a:xfrm>
            <a:off x="1005840" y="116112"/>
            <a:ext cx="12618720" cy="906732"/>
          </a:xfrm>
        </p:spPr>
        <p:txBody>
          <a:bodyPr/>
          <a:lstStyle/>
          <a:p>
            <a:r>
              <a:rPr lang="en-US" dirty="0"/>
              <a:t>Use case: What are we going implement?</a:t>
            </a:r>
          </a:p>
        </p:txBody>
      </p:sp>
      <p:sp>
        <p:nvSpPr>
          <p:cNvPr id="5" name="Rectangle 4">
            <a:extLst>
              <a:ext uri="{FF2B5EF4-FFF2-40B4-BE49-F238E27FC236}">
                <a16:creationId xmlns:a16="http://schemas.microsoft.com/office/drawing/2014/main" xmlns="" id="{30E32300-4D7B-BE47-A590-8F82E7F80CCF}"/>
              </a:ext>
            </a:extLst>
          </p:cNvPr>
          <p:cNvSpPr/>
          <p:nvPr/>
        </p:nvSpPr>
        <p:spPr>
          <a:xfrm>
            <a:off x="160320" y="1837570"/>
            <a:ext cx="5995818" cy="51954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 Resource-2: Create Azure Resource Group</a:t>
            </a:r>
          </a:p>
        </p:txBody>
      </p:sp>
      <p:sp>
        <p:nvSpPr>
          <p:cNvPr id="6" name="Rectangle 5">
            <a:extLst>
              <a:ext uri="{FF2B5EF4-FFF2-40B4-BE49-F238E27FC236}">
                <a16:creationId xmlns:a16="http://schemas.microsoft.com/office/drawing/2014/main" xmlns="" id="{BC8DBD00-69AE-7945-8B02-8BD0AB6AF4BB}"/>
              </a:ext>
            </a:extLst>
          </p:cNvPr>
          <p:cNvSpPr/>
          <p:nvPr/>
        </p:nvSpPr>
        <p:spPr>
          <a:xfrm>
            <a:off x="160320" y="2551079"/>
            <a:ext cx="5995818" cy="51954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 Resource-3: Create Azure Virtual Network</a:t>
            </a:r>
          </a:p>
        </p:txBody>
      </p:sp>
      <p:sp>
        <p:nvSpPr>
          <p:cNvPr id="7" name="Rectangle 6">
            <a:extLst>
              <a:ext uri="{FF2B5EF4-FFF2-40B4-BE49-F238E27FC236}">
                <a16:creationId xmlns:a16="http://schemas.microsoft.com/office/drawing/2014/main" xmlns="" id="{34200AD7-2CB9-2441-89AC-8F58963569A9}"/>
              </a:ext>
            </a:extLst>
          </p:cNvPr>
          <p:cNvSpPr/>
          <p:nvPr/>
        </p:nvSpPr>
        <p:spPr>
          <a:xfrm>
            <a:off x="160320" y="3264588"/>
            <a:ext cx="5995818" cy="51954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 Resource-4: Create Azure Subnet</a:t>
            </a:r>
          </a:p>
        </p:txBody>
      </p:sp>
      <p:sp>
        <p:nvSpPr>
          <p:cNvPr id="8" name="Rectangle 7">
            <a:extLst>
              <a:ext uri="{FF2B5EF4-FFF2-40B4-BE49-F238E27FC236}">
                <a16:creationId xmlns:a16="http://schemas.microsoft.com/office/drawing/2014/main" xmlns="" id="{1C2C8864-517D-1F4F-85C7-E8818DAF8E61}"/>
              </a:ext>
            </a:extLst>
          </p:cNvPr>
          <p:cNvSpPr/>
          <p:nvPr/>
        </p:nvSpPr>
        <p:spPr>
          <a:xfrm>
            <a:off x="160320" y="4016439"/>
            <a:ext cx="5995818" cy="51954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 Resource-5: Create Azure Public IP</a:t>
            </a:r>
          </a:p>
        </p:txBody>
      </p:sp>
      <p:sp>
        <p:nvSpPr>
          <p:cNvPr id="9" name="Rectangle 8">
            <a:extLst>
              <a:ext uri="{FF2B5EF4-FFF2-40B4-BE49-F238E27FC236}">
                <a16:creationId xmlns:a16="http://schemas.microsoft.com/office/drawing/2014/main" xmlns="" id="{A6F71784-6FB8-394D-98DC-C8D6AB93893E}"/>
              </a:ext>
            </a:extLst>
          </p:cNvPr>
          <p:cNvSpPr/>
          <p:nvPr/>
        </p:nvSpPr>
        <p:spPr>
          <a:xfrm>
            <a:off x="160320" y="4729948"/>
            <a:ext cx="5995818" cy="51954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 Resource-6: Create Azure Network Interface</a:t>
            </a:r>
          </a:p>
        </p:txBody>
      </p:sp>
      <p:sp>
        <p:nvSpPr>
          <p:cNvPr id="11" name="Rectangle 10">
            <a:extLst>
              <a:ext uri="{FF2B5EF4-FFF2-40B4-BE49-F238E27FC236}">
                <a16:creationId xmlns:a16="http://schemas.microsoft.com/office/drawing/2014/main" xmlns="" id="{E86AFC62-FB0D-2046-A30A-3DD55219D972}"/>
              </a:ext>
            </a:extLst>
          </p:cNvPr>
          <p:cNvSpPr/>
          <p:nvPr/>
        </p:nvSpPr>
        <p:spPr>
          <a:xfrm>
            <a:off x="160320" y="1063221"/>
            <a:ext cx="5995818" cy="51954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 Resource-1: Create Random String Resource</a:t>
            </a:r>
          </a:p>
        </p:txBody>
      </p:sp>
      <p:sp>
        <p:nvSpPr>
          <p:cNvPr id="13" name="Oval 12">
            <a:extLst>
              <a:ext uri="{FF2B5EF4-FFF2-40B4-BE49-F238E27FC236}">
                <a16:creationId xmlns:a16="http://schemas.microsoft.com/office/drawing/2014/main" xmlns="" id="{68B543EF-E50B-F649-838D-9CED34B826EB}"/>
              </a:ext>
            </a:extLst>
          </p:cNvPr>
          <p:cNvSpPr/>
          <p:nvPr/>
        </p:nvSpPr>
        <p:spPr>
          <a:xfrm>
            <a:off x="783872" y="5327254"/>
            <a:ext cx="3958937" cy="2159361"/>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 Resource-5: Create Azure Public IP only after VNET and Subnet got created using </a:t>
            </a:r>
            <a:r>
              <a:rPr lang="en-US" dirty="0" err="1">
                <a:solidFill>
                  <a:srgbClr val="FFFF00"/>
                </a:solidFill>
              </a:rPr>
              <a:t>depends_on</a:t>
            </a:r>
            <a:endParaRPr lang="en-IN" dirty="0">
              <a:solidFill>
                <a:srgbClr val="FFFF00"/>
              </a:solidFill>
            </a:endParaRPr>
          </a:p>
        </p:txBody>
      </p:sp>
      <p:pic>
        <p:nvPicPr>
          <p:cNvPr id="27" name="Picture 26">
            <a:extLst>
              <a:ext uri="{FF2B5EF4-FFF2-40B4-BE49-F238E27FC236}">
                <a16:creationId xmlns:a16="http://schemas.microsoft.com/office/drawing/2014/main" xmlns="" id="{BCF32FA2-476C-814E-8B8A-C4903F12FC0E}"/>
              </a:ext>
            </a:extLst>
          </p:cNvPr>
          <p:cNvPicPr>
            <a:picLocks noChangeAspect="1"/>
          </p:cNvPicPr>
          <p:nvPr/>
        </p:nvPicPr>
        <p:blipFill>
          <a:blip r:embed="rId2"/>
          <a:stretch>
            <a:fillRect/>
          </a:stretch>
        </p:blipFill>
        <p:spPr>
          <a:xfrm>
            <a:off x="6664864" y="1068099"/>
            <a:ext cx="7815442" cy="5054909"/>
          </a:xfrm>
          <a:prstGeom prst="rect">
            <a:avLst/>
          </a:prstGeom>
        </p:spPr>
      </p:pic>
      <p:sp>
        <p:nvSpPr>
          <p:cNvPr id="28" name="Rectangle 27">
            <a:extLst>
              <a:ext uri="{FF2B5EF4-FFF2-40B4-BE49-F238E27FC236}">
                <a16:creationId xmlns:a16="http://schemas.microsoft.com/office/drawing/2014/main" xmlns="" id="{86680DBA-287D-D843-8A3A-F455401373AF}"/>
              </a:ext>
            </a:extLst>
          </p:cNvPr>
          <p:cNvSpPr/>
          <p:nvPr/>
        </p:nvSpPr>
        <p:spPr>
          <a:xfrm>
            <a:off x="6817489" y="1974831"/>
            <a:ext cx="4641448" cy="1252629"/>
          </a:xfrm>
          <a:prstGeom prst="rect">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Elbow Connector 29">
            <a:extLst>
              <a:ext uri="{FF2B5EF4-FFF2-40B4-BE49-F238E27FC236}">
                <a16:creationId xmlns:a16="http://schemas.microsoft.com/office/drawing/2014/main" xmlns="" id="{E2A31DB8-54F1-244C-9290-8C91C369138A}"/>
              </a:ext>
            </a:extLst>
          </p:cNvPr>
          <p:cNvCxnSpPr>
            <a:stCxn id="13" idx="6"/>
            <a:endCxn id="28" idx="1"/>
          </p:cNvCxnSpPr>
          <p:nvPr/>
        </p:nvCxnSpPr>
        <p:spPr>
          <a:xfrm flipV="1">
            <a:off x="4742809" y="2601146"/>
            <a:ext cx="2074680" cy="3805789"/>
          </a:xfrm>
          <a:prstGeom prst="bentConnector3">
            <a:avLst>
              <a:gd name="adj1" fmla="val 75106"/>
            </a:avLst>
          </a:prstGeom>
          <a:ln w="60325">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xmlns="" id="{E2BB5A58-3BA9-9F47-B1F2-E73A5C9EE37C}"/>
              </a:ext>
            </a:extLst>
          </p:cNvPr>
          <p:cNvSpPr/>
          <p:nvPr/>
        </p:nvSpPr>
        <p:spPr>
          <a:xfrm>
            <a:off x="6950506" y="6406934"/>
            <a:ext cx="7396782" cy="107968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000" dirty="0">
                <a:solidFill>
                  <a:srgbClr val="FFFF00"/>
                </a:solidFill>
              </a:rPr>
              <a:t>Explicitly</a:t>
            </a:r>
            <a:r>
              <a:rPr lang="en-IN" sz="2000" dirty="0"/>
              <a:t> specifying a dependency is only necessary when a resource or module relies on some other resource's </a:t>
            </a:r>
            <a:r>
              <a:rPr lang="en-IN" sz="2000" dirty="0" err="1"/>
              <a:t>behavior</a:t>
            </a:r>
            <a:r>
              <a:rPr lang="en-IN" sz="2000" dirty="0"/>
              <a:t> but </a:t>
            </a:r>
            <a:r>
              <a:rPr lang="en-IN" sz="2000" i="1" dirty="0">
                <a:solidFill>
                  <a:srgbClr val="FFFF00"/>
                </a:solidFill>
              </a:rPr>
              <a:t>doesn't</a:t>
            </a:r>
            <a:r>
              <a:rPr lang="en-IN" sz="2000" dirty="0">
                <a:solidFill>
                  <a:srgbClr val="FFFF00"/>
                </a:solidFill>
              </a:rPr>
              <a:t> access </a:t>
            </a:r>
            <a:r>
              <a:rPr lang="en-IN" sz="2000" dirty="0"/>
              <a:t>any of that </a:t>
            </a:r>
            <a:r>
              <a:rPr lang="en-IN" dirty="0"/>
              <a:t>resource's</a:t>
            </a:r>
            <a:r>
              <a:rPr lang="en-IN" sz="2000" dirty="0"/>
              <a:t> data in its arguments.</a:t>
            </a:r>
            <a:endParaRPr lang="en-US" sz="2000" dirty="0"/>
          </a:p>
        </p:txBody>
      </p:sp>
    </p:spTree>
    <p:extLst>
      <p:ext uri="{BB962C8B-B14F-4D97-AF65-F5344CB8AC3E}">
        <p14:creationId xmlns:p14="http://schemas.microsoft.com/office/powerpoint/2010/main" val="2966856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down)">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down)">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wipe(down)">
                                      <p:cBhvr>
                                        <p:cTn id="20" dur="500"/>
                                        <p:tgtEl>
                                          <p:spTgt spid="7"/>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wipe(down)">
                                      <p:cBhvr>
                                        <p:cTn id="25" dur="500"/>
                                        <p:tgtEl>
                                          <p:spTgt spid="8"/>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grpId="0" nodeType="click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wipe(down)">
                                      <p:cBhvr>
                                        <p:cTn id="30" dur="500"/>
                                        <p:tgtEl>
                                          <p:spTgt spid="9"/>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nodeType="clickEffect">
                                  <p:stCondLst>
                                    <p:cond delay="0"/>
                                  </p:stCondLst>
                                  <p:childTnLst>
                                    <p:set>
                                      <p:cBhvr>
                                        <p:cTn id="34" dur="1" fill="hold">
                                          <p:stCondLst>
                                            <p:cond delay="0"/>
                                          </p:stCondLst>
                                        </p:cTn>
                                        <p:tgtEl>
                                          <p:spTgt spid="27"/>
                                        </p:tgtEl>
                                        <p:attrNameLst>
                                          <p:attrName>style.visibility</p:attrName>
                                        </p:attrNameLst>
                                      </p:cBhvr>
                                      <p:to>
                                        <p:strVal val="visible"/>
                                      </p:to>
                                    </p:set>
                                    <p:animEffect transition="in" filter="wipe(down)">
                                      <p:cBhvr>
                                        <p:cTn id="35" dur="500"/>
                                        <p:tgtEl>
                                          <p:spTgt spid="27"/>
                                        </p:tgtEl>
                                      </p:cBhvr>
                                    </p:animEffect>
                                  </p:childTnLst>
                                </p:cTn>
                              </p:par>
                              <p:par>
                                <p:cTn id="36" presetID="22" presetClass="entr" presetSubtype="4" fill="hold" grpId="0" nodeType="withEffect">
                                  <p:stCondLst>
                                    <p:cond delay="0"/>
                                  </p:stCondLst>
                                  <p:childTnLst>
                                    <p:set>
                                      <p:cBhvr>
                                        <p:cTn id="37" dur="1" fill="hold">
                                          <p:stCondLst>
                                            <p:cond delay="0"/>
                                          </p:stCondLst>
                                        </p:cTn>
                                        <p:tgtEl>
                                          <p:spTgt spid="28"/>
                                        </p:tgtEl>
                                        <p:attrNameLst>
                                          <p:attrName>style.visibility</p:attrName>
                                        </p:attrNameLst>
                                      </p:cBhvr>
                                      <p:to>
                                        <p:strVal val="visible"/>
                                      </p:to>
                                    </p:set>
                                    <p:animEffect transition="in" filter="wipe(down)">
                                      <p:cBhvr>
                                        <p:cTn id="38" dur="500"/>
                                        <p:tgtEl>
                                          <p:spTgt spid="28"/>
                                        </p:tgtEl>
                                      </p:cBhvr>
                                    </p:animEffect>
                                  </p:childTnLst>
                                </p:cTn>
                              </p:par>
                              <p:par>
                                <p:cTn id="39" presetID="22" presetClass="entr" presetSubtype="4" fill="hold" nodeType="withEffect">
                                  <p:stCondLst>
                                    <p:cond delay="0"/>
                                  </p:stCondLst>
                                  <p:childTnLst>
                                    <p:set>
                                      <p:cBhvr>
                                        <p:cTn id="40" dur="1" fill="hold">
                                          <p:stCondLst>
                                            <p:cond delay="0"/>
                                          </p:stCondLst>
                                        </p:cTn>
                                        <p:tgtEl>
                                          <p:spTgt spid="30"/>
                                        </p:tgtEl>
                                        <p:attrNameLst>
                                          <p:attrName>style.visibility</p:attrName>
                                        </p:attrNameLst>
                                      </p:cBhvr>
                                      <p:to>
                                        <p:strVal val="visible"/>
                                      </p:to>
                                    </p:set>
                                    <p:animEffect transition="in" filter="wipe(down)">
                                      <p:cBhvr>
                                        <p:cTn id="41" dur="500"/>
                                        <p:tgtEl>
                                          <p:spTgt spid="30"/>
                                        </p:tgtEl>
                                      </p:cBhvr>
                                    </p:animEffect>
                                  </p:childTnLst>
                                </p:cTn>
                              </p:par>
                              <p:par>
                                <p:cTn id="42" presetID="22" presetClass="entr" presetSubtype="4" fill="hold" grpId="0" nodeType="with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wipe(down)">
                                      <p:cBhvr>
                                        <p:cTn id="44" dur="500"/>
                                        <p:tgtEl>
                                          <p:spTgt spid="13"/>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4" fill="hold" grpId="0" nodeType="clickEffect">
                                  <p:stCondLst>
                                    <p:cond delay="0"/>
                                  </p:stCondLst>
                                  <p:childTnLst>
                                    <p:set>
                                      <p:cBhvr>
                                        <p:cTn id="48" dur="1" fill="hold">
                                          <p:stCondLst>
                                            <p:cond delay="0"/>
                                          </p:stCondLst>
                                        </p:cTn>
                                        <p:tgtEl>
                                          <p:spTgt spid="32"/>
                                        </p:tgtEl>
                                        <p:attrNameLst>
                                          <p:attrName>style.visibility</p:attrName>
                                        </p:attrNameLst>
                                      </p:cBhvr>
                                      <p:to>
                                        <p:strVal val="visible"/>
                                      </p:to>
                                    </p:set>
                                    <p:animEffect transition="in" filter="wipe(down)">
                                      <p:cBhvr>
                                        <p:cTn id="49"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1" grpId="0" animBg="1"/>
      <p:bldP spid="13" grpId="0" animBg="1"/>
      <p:bldP spid="28" grpId="0" animBg="1"/>
      <p:bldP spid="3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DC1E8FE0-8DB6-054D-93CC-1EB22BE294F1}"/>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4" name="Title 3">
            <a:extLst>
              <a:ext uri="{FF2B5EF4-FFF2-40B4-BE49-F238E27FC236}">
                <a16:creationId xmlns:a16="http://schemas.microsoft.com/office/drawing/2014/main" xmlns="" id="{9620E105-1E5C-1545-9E21-75F2F7F0D01C}"/>
              </a:ext>
            </a:extLst>
          </p:cNvPr>
          <p:cNvSpPr>
            <a:spLocks noGrp="1"/>
          </p:cNvSpPr>
          <p:nvPr>
            <p:ph type="title"/>
          </p:nvPr>
        </p:nvSpPr>
        <p:spPr>
          <a:xfrm>
            <a:off x="1005839" y="55000"/>
            <a:ext cx="12618720" cy="1188851"/>
          </a:xfrm>
        </p:spPr>
        <p:txBody>
          <a:bodyPr/>
          <a:lstStyle/>
          <a:p>
            <a:r>
              <a:rPr lang="en-US" dirty="0"/>
              <a:t>Traditional Way of Managing Infrastructure</a:t>
            </a:r>
          </a:p>
        </p:txBody>
      </p:sp>
      <p:sp>
        <p:nvSpPr>
          <p:cNvPr id="5" name="Oval 4">
            <a:extLst>
              <a:ext uri="{FF2B5EF4-FFF2-40B4-BE49-F238E27FC236}">
                <a16:creationId xmlns:a16="http://schemas.microsoft.com/office/drawing/2014/main" xmlns="" id="{F8017ABD-76CA-A149-8807-32B24CBFAA7A}"/>
              </a:ext>
            </a:extLst>
          </p:cNvPr>
          <p:cNvSpPr/>
          <p:nvPr/>
        </p:nvSpPr>
        <p:spPr>
          <a:xfrm>
            <a:off x="301451" y="1243851"/>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Prod-1</a:t>
            </a:r>
          </a:p>
        </p:txBody>
      </p:sp>
      <p:sp>
        <p:nvSpPr>
          <p:cNvPr id="6" name="Oval 5">
            <a:extLst>
              <a:ext uri="{FF2B5EF4-FFF2-40B4-BE49-F238E27FC236}">
                <a16:creationId xmlns:a16="http://schemas.microsoft.com/office/drawing/2014/main" xmlns="" id="{26B6A081-A945-7C4D-B6A0-4B7D63282F88}"/>
              </a:ext>
            </a:extLst>
          </p:cNvPr>
          <p:cNvSpPr/>
          <p:nvPr/>
        </p:nvSpPr>
        <p:spPr>
          <a:xfrm>
            <a:off x="3170254" y="1243851"/>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Prod-2</a:t>
            </a:r>
          </a:p>
        </p:txBody>
      </p:sp>
      <p:sp>
        <p:nvSpPr>
          <p:cNvPr id="7" name="Oval 6">
            <a:extLst>
              <a:ext uri="{FF2B5EF4-FFF2-40B4-BE49-F238E27FC236}">
                <a16:creationId xmlns:a16="http://schemas.microsoft.com/office/drawing/2014/main" xmlns="" id="{8EC04835-D036-DA4D-8CD0-3F85B38D8B9F}"/>
              </a:ext>
            </a:extLst>
          </p:cNvPr>
          <p:cNvSpPr/>
          <p:nvPr/>
        </p:nvSpPr>
        <p:spPr>
          <a:xfrm>
            <a:off x="6044083" y="1243851"/>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Prod-3</a:t>
            </a:r>
          </a:p>
        </p:txBody>
      </p:sp>
      <p:sp>
        <p:nvSpPr>
          <p:cNvPr id="8" name="Oval 7">
            <a:extLst>
              <a:ext uri="{FF2B5EF4-FFF2-40B4-BE49-F238E27FC236}">
                <a16:creationId xmlns:a16="http://schemas.microsoft.com/office/drawing/2014/main" xmlns="" id="{7F1CD807-FBF5-FD49-8E83-81DA4A1B6A99}"/>
              </a:ext>
            </a:extLst>
          </p:cNvPr>
          <p:cNvSpPr/>
          <p:nvPr/>
        </p:nvSpPr>
        <p:spPr>
          <a:xfrm>
            <a:off x="8917913" y="1243851"/>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Prod-4</a:t>
            </a:r>
          </a:p>
        </p:txBody>
      </p:sp>
      <p:sp>
        <p:nvSpPr>
          <p:cNvPr id="33" name="Right Arrow 32">
            <a:extLst>
              <a:ext uri="{FF2B5EF4-FFF2-40B4-BE49-F238E27FC236}">
                <a16:creationId xmlns:a16="http://schemas.microsoft.com/office/drawing/2014/main" xmlns="" id="{C09FA951-5E4D-3D40-A79B-4E3BC882A6BD}"/>
              </a:ext>
            </a:extLst>
          </p:cNvPr>
          <p:cNvSpPr/>
          <p:nvPr/>
        </p:nvSpPr>
        <p:spPr>
          <a:xfrm>
            <a:off x="522513" y="5300065"/>
            <a:ext cx="13967209" cy="1769882"/>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t>On-Demand Scale-Up and Scale-Down is not an option</a:t>
            </a:r>
          </a:p>
        </p:txBody>
      </p:sp>
      <p:sp>
        <p:nvSpPr>
          <p:cNvPr id="34" name="Oval 33">
            <a:extLst>
              <a:ext uri="{FF2B5EF4-FFF2-40B4-BE49-F238E27FC236}">
                <a16:creationId xmlns:a16="http://schemas.microsoft.com/office/drawing/2014/main" xmlns="" id="{F6A88EFF-3C11-DC41-BC22-CCAFAB77D448}"/>
              </a:ext>
            </a:extLst>
          </p:cNvPr>
          <p:cNvSpPr/>
          <p:nvPr/>
        </p:nvSpPr>
        <p:spPr>
          <a:xfrm>
            <a:off x="393561" y="3246369"/>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Prod-1</a:t>
            </a:r>
          </a:p>
        </p:txBody>
      </p:sp>
      <p:sp>
        <p:nvSpPr>
          <p:cNvPr id="35" name="Oval 34">
            <a:extLst>
              <a:ext uri="{FF2B5EF4-FFF2-40B4-BE49-F238E27FC236}">
                <a16:creationId xmlns:a16="http://schemas.microsoft.com/office/drawing/2014/main" xmlns="" id="{CCE2B9F1-72F9-0D41-879C-86D2918256DC}"/>
              </a:ext>
            </a:extLst>
          </p:cNvPr>
          <p:cNvSpPr/>
          <p:nvPr/>
        </p:nvSpPr>
        <p:spPr>
          <a:xfrm>
            <a:off x="3262364" y="3246369"/>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Prod-2</a:t>
            </a:r>
          </a:p>
        </p:txBody>
      </p:sp>
      <p:sp>
        <p:nvSpPr>
          <p:cNvPr id="3" name="Rounded Rectangle 2">
            <a:extLst>
              <a:ext uri="{FF2B5EF4-FFF2-40B4-BE49-F238E27FC236}">
                <a16:creationId xmlns:a16="http://schemas.microsoft.com/office/drawing/2014/main" xmlns="" id="{BACF5B26-B1B4-3A49-93BE-E17771F3D932}"/>
              </a:ext>
            </a:extLst>
          </p:cNvPr>
          <p:cNvSpPr/>
          <p:nvPr/>
        </p:nvSpPr>
        <p:spPr>
          <a:xfrm>
            <a:off x="11987601" y="1607826"/>
            <a:ext cx="2329542" cy="825248"/>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Scale Up</a:t>
            </a:r>
          </a:p>
        </p:txBody>
      </p:sp>
      <p:sp>
        <p:nvSpPr>
          <p:cNvPr id="36" name="Rounded Rectangle 35">
            <a:extLst>
              <a:ext uri="{FF2B5EF4-FFF2-40B4-BE49-F238E27FC236}">
                <a16:creationId xmlns:a16="http://schemas.microsoft.com/office/drawing/2014/main" xmlns="" id="{2AA89DEE-637A-CD44-BA81-947BE15DA3DC}"/>
              </a:ext>
            </a:extLst>
          </p:cNvPr>
          <p:cNvSpPr/>
          <p:nvPr/>
        </p:nvSpPr>
        <p:spPr>
          <a:xfrm>
            <a:off x="11987601" y="3498364"/>
            <a:ext cx="2329542" cy="825248"/>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Scale Down</a:t>
            </a:r>
          </a:p>
        </p:txBody>
      </p:sp>
    </p:spTree>
    <p:extLst>
      <p:ext uri="{BB962C8B-B14F-4D97-AF65-F5344CB8AC3E}">
        <p14:creationId xmlns:p14="http://schemas.microsoft.com/office/powerpoint/2010/main" val="3294461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down)">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down)">
                                      <p:cBhvr>
                                        <p:cTn id="15" dur="500"/>
                                        <p:tgtEl>
                                          <p:spTgt spid="7"/>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wipe(down)">
                                      <p:cBhvr>
                                        <p:cTn id="18" dur="500"/>
                                        <p:tgtEl>
                                          <p:spTgt spid="8"/>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wipe(down)">
                                      <p:cBhvr>
                                        <p:cTn id="21" dur="500"/>
                                        <p:tgtEl>
                                          <p:spTgt spid="3"/>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grpId="0" nodeType="clickEffect">
                                  <p:stCondLst>
                                    <p:cond delay="0"/>
                                  </p:stCondLst>
                                  <p:childTnLst>
                                    <p:set>
                                      <p:cBhvr>
                                        <p:cTn id="25" dur="1" fill="hold">
                                          <p:stCondLst>
                                            <p:cond delay="0"/>
                                          </p:stCondLst>
                                        </p:cTn>
                                        <p:tgtEl>
                                          <p:spTgt spid="34"/>
                                        </p:tgtEl>
                                        <p:attrNameLst>
                                          <p:attrName>style.visibility</p:attrName>
                                        </p:attrNameLst>
                                      </p:cBhvr>
                                      <p:to>
                                        <p:strVal val="visible"/>
                                      </p:to>
                                    </p:set>
                                    <p:animEffect transition="in" filter="wipe(down)">
                                      <p:cBhvr>
                                        <p:cTn id="26" dur="500"/>
                                        <p:tgtEl>
                                          <p:spTgt spid="34"/>
                                        </p:tgtEl>
                                      </p:cBhvr>
                                    </p:animEffect>
                                  </p:childTnLst>
                                </p:cTn>
                              </p:par>
                              <p:par>
                                <p:cTn id="27" presetID="22" presetClass="entr" presetSubtype="4" fill="hold" grpId="0" nodeType="withEffect">
                                  <p:stCondLst>
                                    <p:cond delay="0"/>
                                  </p:stCondLst>
                                  <p:childTnLst>
                                    <p:set>
                                      <p:cBhvr>
                                        <p:cTn id="28" dur="1" fill="hold">
                                          <p:stCondLst>
                                            <p:cond delay="0"/>
                                          </p:stCondLst>
                                        </p:cTn>
                                        <p:tgtEl>
                                          <p:spTgt spid="35"/>
                                        </p:tgtEl>
                                        <p:attrNameLst>
                                          <p:attrName>style.visibility</p:attrName>
                                        </p:attrNameLst>
                                      </p:cBhvr>
                                      <p:to>
                                        <p:strVal val="visible"/>
                                      </p:to>
                                    </p:set>
                                    <p:animEffect transition="in" filter="wipe(down)">
                                      <p:cBhvr>
                                        <p:cTn id="29" dur="500"/>
                                        <p:tgtEl>
                                          <p:spTgt spid="35"/>
                                        </p:tgtEl>
                                      </p:cBhvr>
                                    </p:animEffect>
                                  </p:childTnLst>
                                </p:cTn>
                              </p:par>
                              <p:par>
                                <p:cTn id="30" presetID="22" presetClass="entr" presetSubtype="4" fill="hold" grpId="0" nodeType="withEffect">
                                  <p:stCondLst>
                                    <p:cond delay="0"/>
                                  </p:stCondLst>
                                  <p:childTnLst>
                                    <p:set>
                                      <p:cBhvr>
                                        <p:cTn id="31" dur="1" fill="hold">
                                          <p:stCondLst>
                                            <p:cond delay="0"/>
                                          </p:stCondLst>
                                        </p:cTn>
                                        <p:tgtEl>
                                          <p:spTgt spid="36"/>
                                        </p:tgtEl>
                                        <p:attrNameLst>
                                          <p:attrName>style.visibility</p:attrName>
                                        </p:attrNameLst>
                                      </p:cBhvr>
                                      <p:to>
                                        <p:strVal val="visible"/>
                                      </p:to>
                                    </p:set>
                                    <p:animEffect transition="in" filter="wipe(down)">
                                      <p:cBhvr>
                                        <p:cTn id="32" dur="500"/>
                                        <p:tgtEl>
                                          <p:spTgt spid="36"/>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33"/>
                                        </p:tgtEl>
                                        <p:attrNameLst>
                                          <p:attrName>style.visibility</p:attrName>
                                        </p:attrNameLst>
                                      </p:cBhvr>
                                      <p:to>
                                        <p:strVal val="visible"/>
                                      </p:to>
                                    </p:set>
                                    <p:animEffect transition="in" filter="wipe(down)">
                                      <p:cBhvr>
                                        <p:cTn id="37"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33" grpId="0" animBg="1"/>
      <p:bldP spid="34" grpId="0" animBg="1"/>
      <p:bldP spid="35" grpId="0" animBg="1"/>
      <p:bldP spid="3" grpId="0" animBg="1"/>
      <p:bldP spid="36"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A0A0BD00-D8DC-45C9-9C82-0E8430B96A5E}"/>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8" name="Content Placeholder 2">
            <a:extLst>
              <a:ext uri="{FF2B5EF4-FFF2-40B4-BE49-F238E27FC236}">
                <a16:creationId xmlns:a16="http://schemas.microsoft.com/office/drawing/2014/main" xmlns="" id="{09329F3B-B988-4BA0-9BEA-4847C35EA442}"/>
              </a:ext>
            </a:extLst>
          </p:cNvPr>
          <p:cNvSpPr>
            <a:spLocks noGrp="1"/>
          </p:cNvSpPr>
          <p:nvPr>
            <p:ph idx="1"/>
          </p:nvPr>
        </p:nvSpPr>
        <p:spPr>
          <a:xfrm>
            <a:off x="3070513" y="1842120"/>
            <a:ext cx="8489371" cy="2321286"/>
          </a:xfrm>
        </p:spPr>
        <p:txBody>
          <a:bodyPr>
            <a:noAutofit/>
          </a:bodyPr>
          <a:lstStyle/>
          <a:p>
            <a:pPr marL="0" indent="0" algn="ctr">
              <a:buNone/>
            </a:pPr>
            <a:r>
              <a:rPr lang="en-US" sz="7000" b="1" dirty="0">
                <a:solidFill>
                  <a:schemeClr val="accent6">
                    <a:lumMod val="75000"/>
                  </a:schemeClr>
                </a:solidFill>
              </a:rPr>
              <a:t>Terraform</a:t>
            </a:r>
          </a:p>
          <a:p>
            <a:pPr marL="0" indent="0" algn="ctr">
              <a:buNone/>
            </a:pPr>
            <a:r>
              <a:rPr lang="en-US" sz="7000" b="1" dirty="0">
                <a:solidFill>
                  <a:srgbClr val="00B050"/>
                </a:solidFill>
              </a:rPr>
              <a:t>Resource </a:t>
            </a:r>
          </a:p>
          <a:p>
            <a:pPr marL="0" indent="0" algn="ctr">
              <a:buNone/>
            </a:pPr>
            <a:r>
              <a:rPr lang="en-US" sz="7000" b="1" dirty="0">
                <a:solidFill>
                  <a:srgbClr val="00B050"/>
                </a:solidFill>
              </a:rPr>
              <a:t>Meta-Argument</a:t>
            </a:r>
          </a:p>
          <a:p>
            <a:pPr marL="0" indent="0" algn="ctr">
              <a:buNone/>
            </a:pPr>
            <a:r>
              <a:rPr lang="en-US" sz="7000" b="1" dirty="0">
                <a:solidFill>
                  <a:srgbClr val="0070C0"/>
                </a:solidFill>
              </a:rPr>
              <a:t>count</a:t>
            </a:r>
          </a:p>
        </p:txBody>
      </p:sp>
      <p:pic>
        <p:nvPicPr>
          <p:cNvPr id="3" name="Picture 2" descr="HashiCorp Terraform">
            <a:extLst>
              <a:ext uri="{FF2B5EF4-FFF2-40B4-BE49-F238E27FC236}">
                <a16:creationId xmlns:a16="http://schemas.microsoft.com/office/drawing/2014/main" xmlns=""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83637" y="2041416"/>
            <a:ext cx="4146763" cy="4146763"/>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xmlns=""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xmlns=""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xmlns=""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xmlns="" id="{9F88ADB2-7233-A047-84F5-82A5273F4943}"/>
              </a:ext>
            </a:extLst>
          </p:cNvPr>
          <p:cNvPicPr>
            <a:picLocks noChangeAspect="1"/>
          </p:cNvPicPr>
          <p:nvPr/>
        </p:nvPicPr>
        <p:blipFill>
          <a:blip r:embed="rId3"/>
          <a:stretch>
            <a:fillRect/>
          </a:stretch>
        </p:blipFill>
        <p:spPr>
          <a:xfrm>
            <a:off x="271405" y="2387917"/>
            <a:ext cx="3339911" cy="3221684"/>
          </a:xfrm>
          <a:prstGeom prst="rect">
            <a:avLst/>
          </a:prstGeom>
        </p:spPr>
      </p:pic>
    </p:spTree>
    <p:extLst>
      <p:ext uri="{BB962C8B-B14F-4D97-AF65-F5344CB8AC3E}">
        <p14:creationId xmlns:p14="http://schemas.microsoft.com/office/powerpoint/2010/main" val="95725553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CF39F1B7-8B18-4949-9BC3-209CB3886010}"/>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4" name="Title 3">
            <a:extLst>
              <a:ext uri="{FF2B5EF4-FFF2-40B4-BE49-F238E27FC236}">
                <a16:creationId xmlns:a16="http://schemas.microsoft.com/office/drawing/2014/main" xmlns="" id="{5C7EDBA0-DAEB-6F4A-A92F-6E80A3964156}"/>
              </a:ext>
            </a:extLst>
          </p:cNvPr>
          <p:cNvSpPr>
            <a:spLocks noGrp="1"/>
          </p:cNvSpPr>
          <p:nvPr>
            <p:ph type="title"/>
          </p:nvPr>
        </p:nvSpPr>
        <p:spPr>
          <a:xfrm>
            <a:off x="1005840" y="-214247"/>
            <a:ext cx="12618720" cy="1188851"/>
          </a:xfrm>
        </p:spPr>
        <p:txBody>
          <a:bodyPr/>
          <a:lstStyle/>
          <a:p>
            <a:r>
              <a:rPr lang="en-US" dirty="0"/>
              <a:t>Resource Meta-Arguments – </a:t>
            </a:r>
            <a:r>
              <a:rPr lang="en-US" dirty="0">
                <a:solidFill>
                  <a:srgbClr val="00B050"/>
                </a:solidFill>
              </a:rPr>
              <a:t>count</a:t>
            </a:r>
          </a:p>
        </p:txBody>
      </p:sp>
      <p:sp>
        <p:nvSpPr>
          <p:cNvPr id="5" name="Oval 4">
            <a:extLst>
              <a:ext uri="{FF2B5EF4-FFF2-40B4-BE49-F238E27FC236}">
                <a16:creationId xmlns:a16="http://schemas.microsoft.com/office/drawing/2014/main" xmlns="" id="{D19D5A45-AF3C-6342-BB94-B85880EEDA05}"/>
              </a:ext>
            </a:extLst>
          </p:cNvPr>
          <p:cNvSpPr/>
          <p:nvPr/>
        </p:nvSpPr>
        <p:spPr>
          <a:xfrm>
            <a:off x="5457825" y="2862695"/>
            <a:ext cx="3922568" cy="250421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Resource</a:t>
            </a:r>
          </a:p>
          <a:p>
            <a:pPr algn="ctr"/>
            <a:r>
              <a:rPr lang="en-US" sz="3000" dirty="0"/>
              <a:t>Meta-Argument</a:t>
            </a:r>
          </a:p>
          <a:p>
            <a:pPr algn="ctr"/>
            <a:r>
              <a:rPr lang="en-US" sz="3000" dirty="0">
                <a:solidFill>
                  <a:srgbClr val="99FF66"/>
                </a:solidFill>
              </a:rPr>
              <a:t>count</a:t>
            </a:r>
          </a:p>
        </p:txBody>
      </p:sp>
      <p:sp>
        <p:nvSpPr>
          <p:cNvPr id="6" name="Rectangle 5">
            <a:extLst>
              <a:ext uri="{FF2B5EF4-FFF2-40B4-BE49-F238E27FC236}">
                <a16:creationId xmlns:a16="http://schemas.microsoft.com/office/drawing/2014/main" xmlns="" id="{1865075C-BFA8-8F42-BA54-AB35A9F7F9DE}"/>
              </a:ext>
            </a:extLst>
          </p:cNvPr>
          <p:cNvSpPr/>
          <p:nvPr/>
        </p:nvSpPr>
        <p:spPr>
          <a:xfrm>
            <a:off x="114297" y="974604"/>
            <a:ext cx="5153893" cy="147897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If a </a:t>
            </a:r>
            <a:r>
              <a:rPr lang="en-IN" dirty="0">
                <a:solidFill>
                  <a:srgbClr val="FFFF00"/>
                </a:solidFill>
              </a:rPr>
              <a:t>resource or module </a:t>
            </a:r>
            <a:r>
              <a:rPr lang="en-IN" dirty="0"/>
              <a:t>block includes a </a:t>
            </a:r>
            <a:r>
              <a:rPr lang="en-IN" dirty="0">
                <a:solidFill>
                  <a:srgbClr val="FFFF00"/>
                </a:solidFill>
              </a:rPr>
              <a:t>count</a:t>
            </a:r>
            <a:r>
              <a:rPr lang="en-IN" dirty="0"/>
              <a:t> </a:t>
            </a:r>
            <a:r>
              <a:rPr lang="en-IN" dirty="0">
                <a:solidFill>
                  <a:srgbClr val="FFFF00"/>
                </a:solidFill>
              </a:rPr>
              <a:t>argument</a:t>
            </a:r>
            <a:r>
              <a:rPr lang="en-IN" dirty="0"/>
              <a:t> whose value is a </a:t>
            </a:r>
            <a:r>
              <a:rPr lang="en-IN" dirty="0">
                <a:solidFill>
                  <a:srgbClr val="FFFF00"/>
                </a:solidFill>
              </a:rPr>
              <a:t>whole number</a:t>
            </a:r>
            <a:r>
              <a:rPr lang="en-IN" dirty="0"/>
              <a:t>, Terraform will create that </a:t>
            </a:r>
            <a:r>
              <a:rPr lang="en-IN" dirty="0">
                <a:solidFill>
                  <a:srgbClr val="FFFF00"/>
                </a:solidFill>
              </a:rPr>
              <a:t>many</a:t>
            </a:r>
            <a:r>
              <a:rPr lang="en-IN" dirty="0"/>
              <a:t> instances.</a:t>
            </a:r>
            <a:endParaRPr lang="en-US" dirty="0"/>
          </a:p>
        </p:txBody>
      </p:sp>
      <p:sp>
        <p:nvSpPr>
          <p:cNvPr id="7" name="Rectangle 6">
            <a:extLst>
              <a:ext uri="{FF2B5EF4-FFF2-40B4-BE49-F238E27FC236}">
                <a16:creationId xmlns:a16="http://schemas.microsoft.com/office/drawing/2014/main" xmlns="" id="{C87301E3-C667-8549-86A1-D41A2414F82F}"/>
              </a:ext>
            </a:extLst>
          </p:cNvPr>
          <p:cNvSpPr/>
          <p:nvPr/>
        </p:nvSpPr>
        <p:spPr>
          <a:xfrm>
            <a:off x="9763993" y="974604"/>
            <a:ext cx="4738254" cy="147897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err="1">
                <a:solidFill>
                  <a:srgbClr val="FFFF00"/>
                </a:solidFill>
              </a:rPr>
              <a:t>count.index</a:t>
            </a:r>
            <a:r>
              <a:rPr lang="en-IN" dirty="0">
                <a:solidFill>
                  <a:srgbClr val="FFFF00"/>
                </a:solidFill>
              </a:rPr>
              <a:t>: </a:t>
            </a:r>
            <a:r>
              <a:rPr lang="en-IN" dirty="0"/>
              <a:t>The distinct index number (starting with 0) corresponding to this instance.</a:t>
            </a:r>
            <a:endParaRPr lang="en-US" dirty="0"/>
          </a:p>
        </p:txBody>
      </p:sp>
      <p:sp>
        <p:nvSpPr>
          <p:cNvPr id="8" name="Rectangle 7">
            <a:extLst>
              <a:ext uri="{FF2B5EF4-FFF2-40B4-BE49-F238E27FC236}">
                <a16:creationId xmlns:a16="http://schemas.microsoft.com/office/drawing/2014/main" xmlns="" id="{2849286A-4FF2-4447-9676-CAEBC97DCBEE}"/>
              </a:ext>
            </a:extLst>
          </p:cNvPr>
          <p:cNvSpPr/>
          <p:nvPr/>
        </p:nvSpPr>
        <p:spPr>
          <a:xfrm>
            <a:off x="114297" y="2914240"/>
            <a:ext cx="5153893" cy="1932709"/>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Each instance has a </a:t>
            </a:r>
            <a:r>
              <a:rPr lang="en-IN" dirty="0">
                <a:solidFill>
                  <a:srgbClr val="FFFF00"/>
                </a:solidFill>
              </a:rPr>
              <a:t>distinct infrastructure object associated with it</a:t>
            </a:r>
            <a:r>
              <a:rPr lang="en-IN" dirty="0"/>
              <a:t>, and each is separately </a:t>
            </a:r>
            <a:r>
              <a:rPr lang="en-IN" dirty="0">
                <a:solidFill>
                  <a:srgbClr val="FFFF00"/>
                </a:solidFill>
              </a:rPr>
              <a:t>created, updated, or destroyed </a:t>
            </a:r>
            <a:r>
              <a:rPr lang="en-IN" dirty="0"/>
              <a:t>when the configuration is applied.</a:t>
            </a:r>
            <a:endParaRPr lang="en-US" sz="2000" dirty="0"/>
          </a:p>
        </p:txBody>
      </p:sp>
      <p:sp>
        <p:nvSpPr>
          <p:cNvPr id="9" name="Rectangle 8">
            <a:extLst>
              <a:ext uri="{FF2B5EF4-FFF2-40B4-BE49-F238E27FC236}">
                <a16:creationId xmlns:a16="http://schemas.microsoft.com/office/drawing/2014/main" xmlns="" id="{3B9E56E1-4451-5A4F-B68D-31A9610716AF}"/>
              </a:ext>
            </a:extLst>
          </p:cNvPr>
          <p:cNvSpPr/>
          <p:nvPr/>
        </p:nvSpPr>
        <p:spPr>
          <a:xfrm>
            <a:off x="9763993" y="2914240"/>
            <a:ext cx="4738254" cy="1932709"/>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When count is set, Terraform </a:t>
            </a:r>
            <a:r>
              <a:rPr lang="en-IN" dirty="0">
                <a:solidFill>
                  <a:srgbClr val="FFFF00"/>
                </a:solidFill>
              </a:rPr>
              <a:t>distinguishes</a:t>
            </a:r>
            <a:r>
              <a:rPr lang="en-IN" dirty="0"/>
              <a:t> between the block itself and the multiple resource or module instances associated with it. Instances are identified by an </a:t>
            </a:r>
            <a:r>
              <a:rPr lang="en-IN" dirty="0">
                <a:solidFill>
                  <a:srgbClr val="FFFF00"/>
                </a:solidFill>
              </a:rPr>
              <a:t>index number</a:t>
            </a:r>
            <a:r>
              <a:rPr lang="en-IN" dirty="0"/>
              <a:t>, </a:t>
            </a:r>
            <a:r>
              <a:rPr lang="en-IN" dirty="0">
                <a:solidFill>
                  <a:srgbClr val="FFFF00"/>
                </a:solidFill>
              </a:rPr>
              <a:t>starting</a:t>
            </a:r>
            <a:r>
              <a:rPr lang="en-IN" dirty="0"/>
              <a:t> </a:t>
            </a:r>
            <a:r>
              <a:rPr lang="en-IN" dirty="0">
                <a:solidFill>
                  <a:srgbClr val="FFFF00"/>
                </a:solidFill>
              </a:rPr>
              <a:t>with 0</a:t>
            </a:r>
            <a:r>
              <a:rPr lang="en-IN" dirty="0"/>
              <a:t>. </a:t>
            </a:r>
            <a:endParaRPr lang="en-US" dirty="0">
              <a:solidFill>
                <a:srgbClr val="FF0000"/>
              </a:solidFill>
            </a:endParaRPr>
          </a:p>
        </p:txBody>
      </p:sp>
      <p:sp>
        <p:nvSpPr>
          <p:cNvPr id="10" name="Rectangle 9">
            <a:extLst>
              <a:ext uri="{FF2B5EF4-FFF2-40B4-BE49-F238E27FC236}">
                <a16:creationId xmlns:a16="http://schemas.microsoft.com/office/drawing/2014/main" xmlns="" id="{25B19FEB-D0BF-2B45-BE0C-011B3333CD6F}"/>
              </a:ext>
            </a:extLst>
          </p:cNvPr>
          <p:cNvSpPr/>
          <p:nvPr/>
        </p:nvSpPr>
        <p:spPr>
          <a:xfrm>
            <a:off x="114297" y="5345696"/>
            <a:ext cx="5153893" cy="147897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The count meta-argument accepts </a:t>
            </a:r>
            <a:r>
              <a:rPr lang="en-IN" dirty="0">
                <a:solidFill>
                  <a:srgbClr val="FFFF00"/>
                </a:solidFill>
              </a:rPr>
              <a:t>numeric expressions</a:t>
            </a:r>
            <a:r>
              <a:rPr lang="en-IN" dirty="0"/>
              <a:t>.  The count value must be known </a:t>
            </a:r>
            <a:r>
              <a:rPr lang="en-IN" i="1" dirty="0">
                <a:solidFill>
                  <a:srgbClr val="FFFF00"/>
                </a:solidFill>
              </a:rPr>
              <a:t>before</a:t>
            </a:r>
            <a:r>
              <a:rPr lang="en-IN" dirty="0"/>
              <a:t> Terraform performs any remote resource actions. </a:t>
            </a:r>
            <a:endParaRPr lang="en-US" dirty="0"/>
          </a:p>
        </p:txBody>
      </p:sp>
      <p:sp>
        <p:nvSpPr>
          <p:cNvPr id="11" name="Rectangle 10">
            <a:extLst>
              <a:ext uri="{FF2B5EF4-FFF2-40B4-BE49-F238E27FC236}">
                <a16:creationId xmlns:a16="http://schemas.microsoft.com/office/drawing/2014/main" xmlns="" id="{2EEB2560-2A02-F44D-89C0-657D72BA4B48}"/>
              </a:ext>
            </a:extLst>
          </p:cNvPr>
          <p:cNvSpPr/>
          <p:nvPr/>
        </p:nvSpPr>
        <p:spPr>
          <a:xfrm>
            <a:off x="9763993" y="5345696"/>
            <a:ext cx="4738254" cy="147897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solidFill>
                  <a:srgbClr val="FFFF00"/>
                </a:solidFill>
              </a:rPr>
              <a:t>Module</a:t>
            </a:r>
            <a:r>
              <a:rPr lang="en-IN" dirty="0"/>
              <a:t> support for count was added in </a:t>
            </a:r>
            <a:r>
              <a:rPr lang="en-IN" dirty="0">
                <a:solidFill>
                  <a:srgbClr val="FFFF00"/>
                </a:solidFill>
              </a:rPr>
              <a:t>Terraform 0.13</a:t>
            </a:r>
            <a:r>
              <a:rPr lang="en-IN" dirty="0"/>
              <a:t>, and previous versions can only use it with </a:t>
            </a:r>
            <a:r>
              <a:rPr lang="en-IN" dirty="0">
                <a:solidFill>
                  <a:srgbClr val="FFFF00"/>
                </a:solidFill>
              </a:rPr>
              <a:t>resources</a:t>
            </a:r>
            <a:r>
              <a:rPr lang="en-IN" dirty="0"/>
              <a:t>.</a:t>
            </a:r>
            <a:endParaRPr lang="en-US" dirty="0"/>
          </a:p>
        </p:txBody>
      </p:sp>
      <p:sp>
        <p:nvSpPr>
          <p:cNvPr id="3" name="Rectangle 2">
            <a:extLst>
              <a:ext uri="{FF2B5EF4-FFF2-40B4-BE49-F238E27FC236}">
                <a16:creationId xmlns:a16="http://schemas.microsoft.com/office/drawing/2014/main" xmlns="" id="{6D7EE246-31D1-A74B-B8B4-ABB28FF3791D}"/>
              </a:ext>
            </a:extLst>
          </p:cNvPr>
          <p:cNvSpPr/>
          <p:nvPr/>
        </p:nvSpPr>
        <p:spPr>
          <a:xfrm>
            <a:off x="3044535" y="7055427"/>
            <a:ext cx="9029701" cy="51954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A given resource or module block </a:t>
            </a:r>
            <a:r>
              <a:rPr lang="en-IN" dirty="0">
                <a:solidFill>
                  <a:srgbClr val="FFFF00"/>
                </a:solidFill>
              </a:rPr>
              <a:t>cannot</a:t>
            </a:r>
            <a:r>
              <a:rPr lang="en-IN" dirty="0"/>
              <a:t> use both </a:t>
            </a:r>
            <a:r>
              <a:rPr lang="en-IN" dirty="0">
                <a:solidFill>
                  <a:srgbClr val="FFFF00"/>
                </a:solidFill>
              </a:rPr>
              <a:t>count</a:t>
            </a:r>
            <a:r>
              <a:rPr lang="en-IN" dirty="0"/>
              <a:t> and </a:t>
            </a:r>
            <a:r>
              <a:rPr lang="en-IN" dirty="0" err="1">
                <a:solidFill>
                  <a:srgbClr val="FFFF00"/>
                </a:solidFill>
              </a:rPr>
              <a:t>for_each</a:t>
            </a:r>
            <a:endParaRPr lang="en-US" dirty="0">
              <a:solidFill>
                <a:srgbClr val="FFFF00"/>
              </a:solidFill>
            </a:endParaRPr>
          </a:p>
        </p:txBody>
      </p:sp>
      <p:pic>
        <p:nvPicPr>
          <p:cNvPr id="13" name="Graphic 12" descr="Comment Important with solid fill">
            <a:extLst>
              <a:ext uri="{FF2B5EF4-FFF2-40B4-BE49-F238E27FC236}">
                <a16:creationId xmlns:a16="http://schemas.microsoft.com/office/drawing/2014/main" xmlns="" id="{670CE90A-22B9-5F48-9572-5AFA45F9E226}"/>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6858000" y="6219701"/>
            <a:ext cx="914400" cy="914400"/>
          </a:xfrm>
          <a:prstGeom prst="rect">
            <a:avLst/>
          </a:prstGeom>
        </p:spPr>
      </p:pic>
    </p:spTree>
    <p:extLst>
      <p:ext uri="{BB962C8B-B14F-4D97-AF65-F5344CB8AC3E}">
        <p14:creationId xmlns:p14="http://schemas.microsoft.com/office/powerpoint/2010/main" val="3969686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down)">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wipe(down)">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ipe(down)">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down)">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wipe(down)">
                                      <p:cBhvr>
                                        <p:cTn id="37" dur="500"/>
                                        <p:tgtEl>
                                          <p:spTgt spid="11"/>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3"/>
                                        </p:tgtEl>
                                        <p:attrNameLst>
                                          <p:attrName>style.visibility</p:attrName>
                                        </p:attrNameLst>
                                      </p:cBhvr>
                                      <p:to>
                                        <p:strVal val="visible"/>
                                      </p:to>
                                    </p:set>
                                    <p:animEffect transition="in" filter="wipe(down)">
                                      <p:cBhvr>
                                        <p:cTn id="42" dur="500"/>
                                        <p:tgtEl>
                                          <p:spTgt spid="3"/>
                                        </p:tgtEl>
                                      </p:cBhvr>
                                    </p:animEffect>
                                  </p:childTnLst>
                                </p:cTn>
                              </p:par>
                              <p:par>
                                <p:cTn id="43" presetID="22" presetClass="entr" presetSubtype="4" fill="hold" nodeType="withEffect">
                                  <p:stCondLst>
                                    <p:cond delay="0"/>
                                  </p:stCondLst>
                                  <p:childTnLst>
                                    <p:set>
                                      <p:cBhvr>
                                        <p:cTn id="44" dur="1" fill="hold">
                                          <p:stCondLst>
                                            <p:cond delay="0"/>
                                          </p:stCondLst>
                                        </p:cTn>
                                        <p:tgtEl>
                                          <p:spTgt spid="13"/>
                                        </p:tgtEl>
                                        <p:attrNameLst>
                                          <p:attrName>style.visibility</p:attrName>
                                        </p:attrNameLst>
                                      </p:cBhvr>
                                      <p:to>
                                        <p:strVal val="visible"/>
                                      </p:to>
                                    </p:set>
                                    <p:animEffect transition="in" filter="wipe(down)">
                                      <p:cBhvr>
                                        <p:cTn id="4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3"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04C6C98C-6D06-8942-8337-B557F997B817}"/>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4" name="Title 3">
            <a:extLst>
              <a:ext uri="{FF2B5EF4-FFF2-40B4-BE49-F238E27FC236}">
                <a16:creationId xmlns:a16="http://schemas.microsoft.com/office/drawing/2014/main" xmlns="" id="{BAF7E6A2-9EB5-794D-BF0A-C207F3CF9252}"/>
              </a:ext>
            </a:extLst>
          </p:cNvPr>
          <p:cNvSpPr>
            <a:spLocks noGrp="1"/>
          </p:cNvSpPr>
          <p:nvPr>
            <p:ph type="title"/>
          </p:nvPr>
        </p:nvSpPr>
        <p:spPr>
          <a:xfrm>
            <a:off x="1005840" y="116112"/>
            <a:ext cx="12618720" cy="906732"/>
          </a:xfrm>
        </p:spPr>
        <p:txBody>
          <a:bodyPr/>
          <a:lstStyle/>
          <a:p>
            <a:r>
              <a:rPr lang="en-US" dirty="0"/>
              <a:t>Use case: What are we going implement?</a:t>
            </a:r>
          </a:p>
        </p:txBody>
      </p:sp>
      <p:sp>
        <p:nvSpPr>
          <p:cNvPr id="5" name="Rectangle 4">
            <a:extLst>
              <a:ext uri="{FF2B5EF4-FFF2-40B4-BE49-F238E27FC236}">
                <a16:creationId xmlns:a16="http://schemas.microsoft.com/office/drawing/2014/main" xmlns="" id="{30E32300-4D7B-BE47-A590-8F82E7F80CCF}"/>
              </a:ext>
            </a:extLst>
          </p:cNvPr>
          <p:cNvSpPr/>
          <p:nvPr/>
        </p:nvSpPr>
        <p:spPr>
          <a:xfrm>
            <a:off x="226060" y="1039883"/>
            <a:ext cx="13924057" cy="763594"/>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600" dirty="0"/>
              <a:t># Resource-1: Use Meta-Argument </a:t>
            </a:r>
            <a:r>
              <a:rPr lang="en-IN" sz="2600" dirty="0">
                <a:solidFill>
                  <a:srgbClr val="FFFF00"/>
                </a:solidFill>
              </a:rPr>
              <a:t>Count</a:t>
            </a:r>
            <a:r>
              <a:rPr lang="en-IN" sz="2600" dirty="0"/>
              <a:t> to create </a:t>
            </a:r>
            <a:r>
              <a:rPr lang="en-IN" sz="2600" dirty="0">
                <a:solidFill>
                  <a:srgbClr val="FFFF00"/>
                </a:solidFill>
              </a:rPr>
              <a:t>multiple</a:t>
            </a:r>
            <a:r>
              <a:rPr lang="en-IN" sz="2600" dirty="0"/>
              <a:t> Resource Groups using </a:t>
            </a:r>
            <a:r>
              <a:rPr lang="en-IN" sz="2600" dirty="0">
                <a:solidFill>
                  <a:srgbClr val="FFFF00"/>
                </a:solidFill>
              </a:rPr>
              <a:t>single</a:t>
            </a:r>
            <a:r>
              <a:rPr lang="en-IN" sz="2600" dirty="0"/>
              <a:t> Resource</a:t>
            </a:r>
          </a:p>
        </p:txBody>
      </p:sp>
      <p:sp>
        <p:nvSpPr>
          <p:cNvPr id="16" name="Rectangle 15">
            <a:extLst>
              <a:ext uri="{FF2B5EF4-FFF2-40B4-BE49-F238E27FC236}">
                <a16:creationId xmlns:a16="http://schemas.microsoft.com/office/drawing/2014/main" xmlns="" id="{F56C2D32-6F82-BE43-A42D-F83B96384157}"/>
              </a:ext>
            </a:extLst>
          </p:cNvPr>
          <p:cNvSpPr/>
          <p:nvPr/>
        </p:nvSpPr>
        <p:spPr>
          <a:xfrm>
            <a:off x="11365353" y="2189249"/>
            <a:ext cx="2784764" cy="561109"/>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count</a:t>
            </a:r>
          </a:p>
        </p:txBody>
      </p:sp>
      <p:sp>
        <p:nvSpPr>
          <p:cNvPr id="21" name="Rectangle 20">
            <a:extLst>
              <a:ext uri="{FF2B5EF4-FFF2-40B4-BE49-F238E27FC236}">
                <a16:creationId xmlns:a16="http://schemas.microsoft.com/office/drawing/2014/main" xmlns="" id="{6481D565-6C9C-404F-8604-FE190507E37C}"/>
              </a:ext>
            </a:extLst>
          </p:cNvPr>
          <p:cNvSpPr/>
          <p:nvPr/>
        </p:nvSpPr>
        <p:spPr>
          <a:xfrm>
            <a:off x="11365353" y="2950976"/>
            <a:ext cx="2784764" cy="561109"/>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err="1"/>
              <a:t>count.index</a:t>
            </a:r>
            <a:endParaRPr lang="en-US" sz="3000" dirty="0"/>
          </a:p>
        </p:txBody>
      </p:sp>
      <p:sp>
        <p:nvSpPr>
          <p:cNvPr id="18" name="Rectangle 17">
            <a:extLst>
              <a:ext uri="{FF2B5EF4-FFF2-40B4-BE49-F238E27FC236}">
                <a16:creationId xmlns:a16="http://schemas.microsoft.com/office/drawing/2014/main" xmlns="" id="{7C0EA8F7-4E11-4A43-8C78-D32181534F10}"/>
              </a:ext>
            </a:extLst>
          </p:cNvPr>
          <p:cNvSpPr/>
          <p:nvPr/>
        </p:nvSpPr>
        <p:spPr>
          <a:xfrm>
            <a:off x="7837428" y="5283229"/>
            <a:ext cx="4234968" cy="51954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err="1"/>
              <a:t>azurerm_resource_group</a:t>
            </a:r>
            <a:r>
              <a:rPr lang="en-IN" dirty="0"/>
              <a:t>. </a:t>
            </a:r>
            <a:r>
              <a:rPr lang="en-IN" dirty="0" err="1">
                <a:solidFill>
                  <a:srgbClr val="FFC000"/>
                </a:solidFill>
              </a:rPr>
              <a:t>myrg</a:t>
            </a:r>
            <a:r>
              <a:rPr lang="en-IN" dirty="0">
                <a:solidFill>
                  <a:srgbClr val="FFC000"/>
                </a:solidFill>
              </a:rPr>
              <a:t>[0]</a:t>
            </a:r>
          </a:p>
        </p:txBody>
      </p:sp>
      <p:sp>
        <p:nvSpPr>
          <p:cNvPr id="19" name="Rectangle 18">
            <a:extLst>
              <a:ext uri="{FF2B5EF4-FFF2-40B4-BE49-F238E27FC236}">
                <a16:creationId xmlns:a16="http://schemas.microsoft.com/office/drawing/2014/main" xmlns="" id="{FC40C147-A3B9-5849-AF1B-5F97C41B9F25}"/>
              </a:ext>
            </a:extLst>
          </p:cNvPr>
          <p:cNvSpPr/>
          <p:nvPr/>
        </p:nvSpPr>
        <p:spPr>
          <a:xfrm>
            <a:off x="7837428" y="6054251"/>
            <a:ext cx="4234968" cy="51954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err="1"/>
              <a:t>azurerm_resource_group</a:t>
            </a:r>
            <a:r>
              <a:rPr lang="en-IN" dirty="0"/>
              <a:t>. </a:t>
            </a:r>
            <a:r>
              <a:rPr lang="en-IN" dirty="0" err="1">
                <a:solidFill>
                  <a:srgbClr val="FFC000"/>
                </a:solidFill>
              </a:rPr>
              <a:t>myrg</a:t>
            </a:r>
            <a:r>
              <a:rPr lang="en-IN" dirty="0">
                <a:solidFill>
                  <a:srgbClr val="FFC000"/>
                </a:solidFill>
              </a:rPr>
              <a:t>[1]</a:t>
            </a:r>
          </a:p>
        </p:txBody>
      </p:sp>
      <p:sp>
        <p:nvSpPr>
          <p:cNvPr id="20" name="Rectangle 19">
            <a:extLst>
              <a:ext uri="{FF2B5EF4-FFF2-40B4-BE49-F238E27FC236}">
                <a16:creationId xmlns:a16="http://schemas.microsoft.com/office/drawing/2014/main" xmlns="" id="{F024AE3E-A5C7-E042-AEA1-B41148FAEB49}"/>
              </a:ext>
            </a:extLst>
          </p:cNvPr>
          <p:cNvSpPr/>
          <p:nvPr/>
        </p:nvSpPr>
        <p:spPr>
          <a:xfrm>
            <a:off x="7837428" y="6825273"/>
            <a:ext cx="4234968" cy="51954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err="1"/>
              <a:t>azurerm_resource_group</a:t>
            </a:r>
            <a:r>
              <a:rPr lang="en-IN" dirty="0"/>
              <a:t>. </a:t>
            </a:r>
            <a:r>
              <a:rPr lang="en-IN" dirty="0" err="1">
                <a:solidFill>
                  <a:srgbClr val="FFC000"/>
                </a:solidFill>
              </a:rPr>
              <a:t>myrg</a:t>
            </a:r>
            <a:r>
              <a:rPr lang="en-IN" dirty="0">
                <a:solidFill>
                  <a:srgbClr val="FFC000"/>
                </a:solidFill>
              </a:rPr>
              <a:t>[2]</a:t>
            </a:r>
          </a:p>
        </p:txBody>
      </p:sp>
      <p:pic>
        <p:nvPicPr>
          <p:cNvPr id="7" name="Picture 6">
            <a:extLst>
              <a:ext uri="{FF2B5EF4-FFF2-40B4-BE49-F238E27FC236}">
                <a16:creationId xmlns:a16="http://schemas.microsoft.com/office/drawing/2014/main" xmlns="" id="{422A504C-64CD-6C40-8703-A764A2FFAAF3}"/>
              </a:ext>
            </a:extLst>
          </p:cNvPr>
          <p:cNvPicPr>
            <a:picLocks noChangeAspect="1"/>
          </p:cNvPicPr>
          <p:nvPr/>
        </p:nvPicPr>
        <p:blipFill>
          <a:blip r:embed="rId2"/>
          <a:stretch>
            <a:fillRect/>
          </a:stretch>
        </p:blipFill>
        <p:spPr>
          <a:xfrm>
            <a:off x="226060" y="1884700"/>
            <a:ext cx="9423400" cy="3251200"/>
          </a:xfrm>
          <a:prstGeom prst="rect">
            <a:avLst/>
          </a:prstGeom>
        </p:spPr>
      </p:pic>
      <p:sp>
        <p:nvSpPr>
          <p:cNvPr id="8" name="Rectangle 7">
            <a:extLst>
              <a:ext uri="{FF2B5EF4-FFF2-40B4-BE49-F238E27FC236}">
                <a16:creationId xmlns:a16="http://schemas.microsoft.com/office/drawing/2014/main" xmlns="" id="{8FB62329-1EA3-4A40-B6E5-3E6B1D1DCDDA}"/>
              </a:ext>
            </a:extLst>
          </p:cNvPr>
          <p:cNvSpPr/>
          <p:nvPr/>
        </p:nvSpPr>
        <p:spPr>
          <a:xfrm>
            <a:off x="717630" y="2941662"/>
            <a:ext cx="2210765" cy="490764"/>
          </a:xfrm>
          <a:prstGeom prst="rect">
            <a:avLst/>
          </a:prstGeom>
          <a:noFill/>
          <a:ln w="635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xmlns="" id="{7484F346-C349-6D43-81A6-DF316E34B9A6}"/>
              </a:ext>
            </a:extLst>
          </p:cNvPr>
          <p:cNvSpPr/>
          <p:nvPr/>
        </p:nvSpPr>
        <p:spPr>
          <a:xfrm>
            <a:off x="717630" y="3526805"/>
            <a:ext cx="6370444" cy="490764"/>
          </a:xfrm>
          <a:prstGeom prst="rect">
            <a:avLst/>
          </a:prstGeom>
          <a:noFill/>
          <a:ln w="635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xmlns="" id="{C1F233FF-57BF-9143-90B2-36EA3B634A0C}"/>
              </a:ext>
            </a:extLst>
          </p:cNvPr>
          <p:cNvCxnSpPr>
            <a:stCxn id="16" idx="1"/>
            <a:endCxn id="8" idx="3"/>
          </p:cNvCxnSpPr>
          <p:nvPr/>
        </p:nvCxnSpPr>
        <p:spPr>
          <a:xfrm flipH="1">
            <a:off x="2928395" y="2469804"/>
            <a:ext cx="8436958" cy="717240"/>
          </a:xfrm>
          <a:prstGeom prst="straightConnector1">
            <a:avLst/>
          </a:prstGeom>
          <a:ln w="635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xmlns="" id="{F400FD0F-1CAD-4644-A3EF-998D4B495E02}"/>
              </a:ext>
            </a:extLst>
          </p:cNvPr>
          <p:cNvCxnSpPr>
            <a:endCxn id="24" idx="3"/>
          </p:cNvCxnSpPr>
          <p:nvPr/>
        </p:nvCxnSpPr>
        <p:spPr>
          <a:xfrm flipH="1">
            <a:off x="7088074" y="3231530"/>
            <a:ext cx="4277279" cy="540657"/>
          </a:xfrm>
          <a:prstGeom prst="straightConnector1">
            <a:avLst/>
          </a:prstGeom>
          <a:ln w="635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xmlns="" id="{BF99949E-3996-7443-BDFD-A050EE2FE0CD}"/>
              </a:ext>
            </a:extLst>
          </p:cNvPr>
          <p:cNvSpPr/>
          <p:nvPr/>
        </p:nvSpPr>
        <p:spPr>
          <a:xfrm>
            <a:off x="1005840" y="6040969"/>
            <a:ext cx="4234968" cy="51954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err="1"/>
              <a:t>azurerm_resource_group</a:t>
            </a:r>
            <a:r>
              <a:rPr lang="en-IN" dirty="0"/>
              <a:t>. </a:t>
            </a:r>
            <a:r>
              <a:rPr lang="en-IN" dirty="0" err="1"/>
              <a:t>myrg</a:t>
            </a:r>
            <a:endParaRPr lang="en-IN" dirty="0"/>
          </a:p>
        </p:txBody>
      </p:sp>
      <p:cxnSp>
        <p:nvCxnSpPr>
          <p:cNvPr id="17" name="Straight Arrow Connector 16">
            <a:extLst>
              <a:ext uri="{FF2B5EF4-FFF2-40B4-BE49-F238E27FC236}">
                <a16:creationId xmlns:a16="http://schemas.microsoft.com/office/drawing/2014/main" xmlns="" id="{4C49A124-70B9-7042-B086-ACBA45B8EC23}"/>
              </a:ext>
            </a:extLst>
          </p:cNvPr>
          <p:cNvCxnSpPr>
            <a:stCxn id="28" idx="3"/>
            <a:endCxn id="18" idx="1"/>
          </p:cNvCxnSpPr>
          <p:nvPr/>
        </p:nvCxnSpPr>
        <p:spPr>
          <a:xfrm flipV="1">
            <a:off x="5240808" y="5543002"/>
            <a:ext cx="2596620" cy="75774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xmlns="" id="{9E0CCC08-36DF-CE41-BB59-D81655D8DC5C}"/>
              </a:ext>
            </a:extLst>
          </p:cNvPr>
          <p:cNvCxnSpPr>
            <a:stCxn id="28" idx="3"/>
            <a:endCxn id="19" idx="1"/>
          </p:cNvCxnSpPr>
          <p:nvPr/>
        </p:nvCxnSpPr>
        <p:spPr>
          <a:xfrm>
            <a:off x="5240808" y="6300742"/>
            <a:ext cx="2596620" cy="13282"/>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xmlns="" id="{9DFA25A1-3E79-9342-A934-C45391F749F6}"/>
              </a:ext>
            </a:extLst>
          </p:cNvPr>
          <p:cNvCxnSpPr>
            <a:stCxn id="28" idx="3"/>
            <a:endCxn id="20" idx="1"/>
          </p:cNvCxnSpPr>
          <p:nvPr/>
        </p:nvCxnSpPr>
        <p:spPr>
          <a:xfrm>
            <a:off x="5240808" y="6300742"/>
            <a:ext cx="2596620" cy="784304"/>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41" name="Right Brace 40">
            <a:extLst>
              <a:ext uri="{FF2B5EF4-FFF2-40B4-BE49-F238E27FC236}">
                <a16:creationId xmlns:a16="http://schemas.microsoft.com/office/drawing/2014/main" xmlns="" id="{D64E7A26-C4D0-6743-86B9-DF13E3FC6F12}"/>
              </a:ext>
            </a:extLst>
          </p:cNvPr>
          <p:cNvSpPr/>
          <p:nvPr/>
        </p:nvSpPr>
        <p:spPr>
          <a:xfrm>
            <a:off x="12072396" y="4998818"/>
            <a:ext cx="685339" cy="2575101"/>
          </a:xfrm>
          <a:prstGeom prst="rightBrace">
            <a:avLst/>
          </a:prstGeom>
          <a:ln w="47625">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2" name="TextBox 41">
            <a:extLst>
              <a:ext uri="{FF2B5EF4-FFF2-40B4-BE49-F238E27FC236}">
                <a16:creationId xmlns:a16="http://schemas.microsoft.com/office/drawing/2014/main" xmlns="" id="{86D7D0F2-5CE2-B44A-9A3E-9EB24171572C}"/>
              </a:ext>
            </a:extLst>
          </p:cNvPr>
          <p:cNvSpPr txBox="1"/>
          <p:nvPr/>
        </p:nvSpPr>
        <p:spPr>
          <a:xfrm>
            <a:off x="12757735" y="5901647"/>
            <a:ext cx="1319528" cy="769441"/>
          </a:xfrm>
          <a:prstGeom prst="rect">
            <a:avLst/>
          </a:prstGeom>
          <a:noFill/>
        </p:spPr>
        <p:txBody>
          <a:bodyPr wrap="none" rtlCol="0">
            <a:spAutoFit/>
          </a:bodyPr>
          <a:lstStyle/>
          <a:p>
            <a:r>
              <a:rPr lang="en-US" b="1" dirty="0">
                <a:solidFill>
                  <a:srgbClr val="7030A0"/>
                </a:solidFill>
              </a:rPr>
              <a:t>Resource</a:t>
            </a:r>
            <a:r>
              <a:rPr lang="en-US" b="1" dirty="0">
                <a:solidFill>
                  <a:schemeClr val="accent3">
                    <a:lumMod val="75000"/>
                  </a:schemeClr>
                </a:solidFill>
              </a:rPr>
              <a:t> </a:t>
            </a:r>
          </a:p>
          <a:p>
            <a:r>
              <a:rPr lang="en-US" b="1" dirty="0">
                <a:solidFill>
                  <a:srgbClr val="7030A0"/>
                </a:solidFill>
              </a:rPr>
              <a:t>Instances</a:t>
            </a:r>
          </a:p>
        </p:txBody>
      </p:sp>
    </p:spTree>
    <p:extLst>
      <p:ext uri="{BB962C8B-B14F-4D97-AF65-F5344CB8AC3E}">
        <p14:creationId xmlns:p14="http://schemas.microsoft.com/office/powerpoint/2010/main" val="3996456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down)">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down)">
                                      <p:cBhvr>
                                        <p:cTn id="17" dur="500"/>
                                        <p:tgtEl>
                                          <p:spTgt spid="8"/>
                                        </p:tgtEl>
                                      </p:cBhvr>
                                    </p:animEffect>
                                  </p:childTnLst>
                                </p:cTn>
                              </p:par>
                              <p:par>
                                <p:cTn id="18" presetID="22" presetClass="entr" presetSubtype="4" fill="hold" nodeType="with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wipe(down)">
                                      <p:cBhvr>
                                        <p:cTn id="20" dur="500"/>
                                        <p:tgtEl>
                                          <p:spTgt spid="10"/>
                                        </p:tgtEl>
                                      </p:cBhvr>
                                    </p:animEffect>
                                  </p:childTnLst>
                                </p:cTn>
                              </p:par>
                              <p:par>
                                <p:cTn id="21" presetID="22" presetClass="entr" presetSubtype="4"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wipe(down)">
                                      <p:cBhvr>
                                        <p:cTn id="23" dur="500"/>
                                        <p:tgtEl>
                                          <p:spTgt spid="16"/>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grpId="0" nodeType="clickEffect">
                                  <p:stCondLst>
                                    <p:cond delay="0"/>
                                  </p:stCondLst>
                                  <p:childTnLst>
                                    <p:set>
                                      <p:cBhvr>
                                        <p:cTn id="27" dur="1" fill="hold">
                                          <p:stCondLst>
                                            <p:cond delay="0"/>
                                          </p:stCondLst>
                                        </p:cTn>
                                        <p:tgtEl>
                                          <p:spTgt spid="24"/>
                                        </p:tgtEl>
                                        <p:attrNameLst>
                                          <p:attrName>style.visibility</p:attrName>
                                        </p:attrNameLst>
                                      </p:cBhvr>
                                      <p:to>
                                        <p:strVal val="visible"/>
                                      </p:to>
                                    </p:set>
                                    <p:animEffect transition="in" filter="wipe(down)">
                                      <p:cBhvr>
                                        <p:cTn id="28" dur="500"/>
                                        <p:tgtEl>
                                          <p:spTgt spid="24"/>
                                        </p:tgtEl>
                                      </p:cBhvr>
                                    </p:animEffect>
                                  </p:childTnLst>
                                </p:cTn>
                              </p:par>
                              <p:par>
                                <p:cTn id="29" presetID="22" presetClass="entr" presetSubtype="4"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wipe(down)">
                                      <p:cBhvr>
                                        <p:cTn id="31" dur="500"/>
                                        <p:tgtEl>
                                          <p:spTgt spid="12"/>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21"/>
                                        </p:tgtEl>
                                        <p:attrNameLst>
                                          <p:attrName>style.visibility</p:attrName>
                                        </p:attrNameLst>
                                      </p:cBhvr>
                                      <p:to>
                                        <p:strVal val="visible"/>
                                      </p:to>
                                    </p:set>
                                    <p:animEffect transition="in" filter="wipe(down)">
                                      <p:cBhvr>
                                        <p:cTn id="34" dur="500"/>
                                        <p:tgtEl>
                                          <p:spTgt spid="21"/>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grpId="0" nodeType="clickEffect">
                                  <p:stCondLst>
                                    <p:cond delay="0"/>
                                  </p:stCondLst>
                                  <p:childTnLst>
                                    <p:set>
                                      <p:cBhvr>
                                        <p:cTn id="38" dur="1" fill="hold">
                                          <p:stCondLst>
                                            <p:cond delay="0"/>
                                          </p:stCondLst>
                                        </p:cTn>
                                        <p:tgtEl>
                                          <p:spTgt spid="28"/>
                                        </p:tgtEl>
                                        <p:attrNameLst>
                                          <p:attrName>style.visibility</p:attrName>
                                        </p:attrNameLst>
                                      </p:cBhvr>
                                      <p:to>
                                        <p:strVal val="visible"/>
                                      </p:to>
                                    </p:set>
                                    <p:animEffect transition="in" filter="wipe(down)">
                                      <p:cBhvr>
                                        <p:cTn id="39" dur="500"/>
                                        <p:tgtEl>
                                          <p:spTgt spid="28"/>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4" fill="hold" nodeType="click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wipe(down)">
                                      <p:cBhvr>
                                        <p:cTn id="44" dur="500"/>
                                        <p:tgtEl>
                                          <p:spTgt spid="17"/>
                                        </p:tgtEl>
                                      </p:cBhvr>
                                    </p:animEffect>
                                  </p:childTnLst>
                                </p:cTn>
                              </p:par>
                              <p:par>
                                <p:cTn id="45" presetID="22" presetClass="entr" presetSubtype="4" fill="hold" nodeType="withEffect">
                                  <p:stCondLst>
                                    <p:cond delay="0"/>
                                  </p:stCondLst>
                                  <p:childTnLst>
                                    <p:set>
                                      <p:cBhvr>
                                        <p:cTn id="46" dur="1" fill="hold">
                                          <p:stCondLst>
                                            <p:cond delay="0"/>
                                          </p:stCondLst>
                                        </p:cTn>
                                        <p:tgtEl>
                                          <p:spTgt spid="27"/>
                                        </p:tgtEl>
                                        <p:attrNameLst>
                                          <p:attrName>style.visibility</p:attrName>
                                        </p:attrNameLst>
                                      </p:cBhvr>
                                      <p:to>
                                        <p:strVal val="visible"/>
                                      </p:to>
                                    </p:set>
                                    <p:animEffect transition="in" filter="wipe(down)">
                                      <p:cBhvr>
                                        <p:cTn id="47" dur="500"/>
                                        <p:tgtEl>
                                          <p:spTgt spid="27"/>
                                        </p:tgtEl>
                                      </p:cBhvr>
                                    </p:animEffect>
                                  </p:childTnLst>
                                </p:cTn>
                              </p:par>
                              <p:par>
                                <p:cTn id="48" presetID="22" presetClass="entr" presetSubtype="4" fill="hold" nodeType="withEffect">
                                  <p:stCondLst>
                                    <p:cond delay="0"/>
                                  </p:stCondLst>
                                  <p:childTnLst>
                                    <p:set>
                                      <p:cBhvr>
                                        <p:cTn id="49" dur="1" fill="hold">
                                          <p:stCondLst>
                                            <p:cond delay="0"/>
                                          </p:stCondLst>
                                        </p:cTn>
                                        <p:tgtEl>
                                          <p:spTgt spid="34"/>
                                        </p:tgtEl>
                                        <p:attrNameLst>
                                          <p:attrName>style.visibility</p:attrName>
                                        </p:attrNameLst>
                                      </p:cBhvr>
                                      <p:to>
                                        <p:strVal val="visible"/>
                                      </p:to>
                                    </p:set>
                                    <p:animEffect transition="in" filter="wipe(down)">
                                      <p:cBhvr>
                                        <p:cTn id="50" dur="500"/>
                                        <p:tgtEl>
                                          <p:spTgt spid="34"/>
                                        </p:tgtEl>
                                      </p:cBhvr>
                                    </p:animEffect>
                                  </p:childTnLst>
                                </p:cTn>
                              </p:par>
                              <p:par>
                                <p:cTn id="51" presetID="22" presetClass="entr" presetSubtype="4" fill="hold" grpId="0" nodeType="withEffect">
                                  <p:stCondLst>
                                    <p:cond delay="0"/>
                                  </p:stCondLst>
                                  <p:childTnLst>
                                    <p:set>
                                      <p:cBhvr>
                                        <p:cTn id="52" dur="1" fill="hold">
                                          <p:stCondLst>
                                            <p:cond delay="0"/>
                                          </p:stCondLst>
                                        </p:cTn>
                                        <p:tgtEl>
                                          <p:spTgt spid="18"/>
                                        </p:tgtEl>
                                        <p:attrNameLst>
                                          <p:attrName>style.visibility</p:attrName>
                                        </p:attrNameLst>
                                      </p:cBhvr>
                                      <p:to>
                                        <p:strVal val="visible"/>
                                      </p:to>
                                    </p:set>
                                    <p:animEffect transition="in" filter="wipe(down)">
                                      <p:cBhvr>
                                        <p:cTn id="53" dur="500"/>
                                        <p:tgtEl>
                                          <p:spTgt spid="18"/>
                                        </p:tgtEl>
                                      </p:cBhvr>
                                    </p:animEffect>
                                  </p:childTnLst>
                                </p:cTn>
                              </p:par>
                              <p:par>
                                <p:cTn id="54" presetID="22" presetClass="entr" presetSubtype="4" fill="hold" grpId="0" nodeType="withEffect">
                                  <p:stCondLst>
                                    <p:cond delay="0"/>
                                  </p:stCondLst>
                                  <p:childTnLst>
                                    <p:set>
                                      <p:cBhvr>
                                        <p:cTn id="55" dur="1" fill="hold">
                                          <p:stCondLst>
                                            <p:cond delay="0"/>
                                          </p:stCondLst>
                                        </p:cTn>
                                        <p:tgtEl>
                                          <p:spTgt spid="19"/>
                                        </p:tgtEl>
                                        <p:attrNameLst>
                                          <p:attrName>style.visibility</p:attrName>
                                        </p:attrNameLst>
                                      </p:cBhvr>
                                      <p:to>
                                        <p:strVal val="visible"/>
                                      </p:to>
                                    </p:set>
                                    <p:animEffect transition="in" filter="wipe(down)">
                                      <p:cBhvr>
                                        <p:cTn id="56" dur="500"/>
                                        <p:tgtEl>
                                          <p:spTgt spid="19"/>
                                        </p:tgtEl>
                                      </p:cBhvr>
                                    </p:animEffect>
                                  </p:childTnLst>
                                </p:cTn>
                              </p:par>
                              <p:par>
                                <p:cTn id="57" presetID="22" presetClass="entr" presetSubtype="4" fill="hold" grpId="0" nodeType="withEffect">
                                  <p:stCondLst>
                                    <p:cond delay="0"/>
                                  </p:stCondLst>
                                  <p:childTnLst>
                                    <p:set>
                                      <p:cBhvr>
                                        <p:cTn id="58" dur="1" fill="hold">
                                          <p:stCondLst>
                                            <p:cond delay="0"/>
                                          </p:stCondLst>
                                        </p:cTn>
                                        <p:tgtEl>
                                          <p:spTgt spid="20"/>
                                        </p:tgtEl>
                                        <p:attrNameLst>
                                          <p:attrName>style.visibility</p:attrName>
                                        </p:attrNameLst>
                                      </p:cBhvr>
                                      <p:to>
                                        <p:strVal val="visible"/>
                                      </p:to>
                                    </p:set>
                                    <p:animEffect transition="in" filter="wipe(down)">
                                      <p:cBhvr>
                                        <p:cTn id="59" dur="500"/>
                                        <p:tgtEl>
                                          <p:spTgt spid="20"/>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4" fill="hold" grpId="0" nodeType="clickEffect">
                                  <p:stCondLst>
                                    <p:cond delay="0"/>
                                  </p:stCondLst>
                                  <p:childTnLst>
                                    <p:set>
                                      <p:cBhvr>
                                        <p:cTn id="63" dur="1" fill="hold">
                                          <p:stCondLst>
                                            <p:cond delay="0"/>
                                          </p:stCondLst>
                                        </p:cTn>
                                        <p:tgtEl>
                                          <p:spTgt spid="41"/>
                                        </p:tgtEl>
                                        <p:attrNameLst>
                                          <p:attrName>style.visibility</p:attrName>
                                        </p:attrNameLst>
                                      </p:cBhvr>
                                      <p:to>
                                        <p:strVal val="visible"/>
                                      </p:to>
                                    </p:set>
                                    <p:animEffect transition="in" filter="wipe(down)">
                                      <p:cBhvr>
                                        <p:cTn id="64" dur="500"/>
                                        <p:tgtEl>
                                          <p:spTgt spid="41"/>
                                        </p:tgtEl>
                                      </p:cBhvr>
                                    </p:animEffect>
                                  </p:childTnLst>
                                </p:cTn>
                              </p:par>
                              <p:par>
                                <p:cTn id="65" presetID="22" presetClass="entr" presetSubtype="4" fill="hold" grpId="0" nodeType="withEffect">
                                  <p:stCondLst>
                                    <p:cond delay="0"/>
                                  </p:stCondLst>
                                  <p:childTnLst>
                                    <p:set>
                                      <p:cBhvr>
                                        <p:cTn id="66" dur="1" fill="hold">
                                          <p:stCondLst>
                                            <p:cond delay="0"/>
                                          </p:stCondLst>
                                        </p:cTn>
                                        <p:tgtEl>
                                          <p:spTgt spid="42"/>
                                        </p:tgtEl>
                                        <p:attrNameLst>
                                          <p:attrName>style.visibility</p:attrName>
                                        </p:attrNameLst>
                                      </p:cBhvr>
                                      <p:to>
                                        <p:strVal val="visible"/>
                                      </p:to>
                                    </p:set>
                                    <p:animEffect transition="in" filter="wipe(down)">
                                      <p:cBhvr>
                                        <p:cTn id="67"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6" grpId="0" animBg="1"/>
      <p:bldP spid="21" grpId="0" animBg="1"/>
      <p:bldP spid="18" grpId="0" animBg="1"/>
      <p:bldP spid="19" grpId="0" animBg="1"/>
      <p:bldP spid="20" grpId="0" animBg="1"/>
      <p:bldP spid="8" grpId="0" animBg="1"/>
      <p:bldP spid="24" grpId="0" animBg="1"/>
      <p:bldP spid="28" grpId="0" animBg="1"/>
      <p:bldP spid="41" grpId="0" animBg="1"/>
      <p:bldP spid="42"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A0A0BD00-D8DC-45C9-9C82-0E8430B96A5E}"/>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8" name="Content Placeholder 2">
            <a:extLst>
              <a:ext uri="{FF2B5EF4-FFF2-40B4-BE49-F238E27FC236}">
                <a16:creationId xmlns:a16="http://schemas.microsoft.com/office/drawing/2014/main" xmlns="" id="{09329F3B-B988-4BA0-9BEA-4847C35EA442}"/>
              </a:ext>
            </a:extLst>
          </p:cNvPr>
          <p:cNvSpPr>
            <a:spLocks noGrp="1"/>
          </p:cNvSpPr>
          <p:nvPr>
            <p:ph idx="1"/>
          </p:nvPr>
        </p:nvSpPr>
        <p:spPr>
          <a:xfrm>
            <a:off x="2918114" y="1912445"/>
            <a:ext cx="8489371" cy="2321286"/>
          </a:xfrm>
        </p:spPr>
        <p:txBody>
          <a:bodyPr>
            <a:noAutofit/>
          </a:bodyPr>
          <a:lstStyle/>
          <a:p>
            <a:pPr marL="0" indent="0" algn="ctr">
              <a:buNone/>
            </a:pPr>
            <a:r>
              <a:rPr lang="en-US" sz="7000" b="1" dirty="0">
                <a:solidFill>
                  <a:schemeClr val="accent6">
                    <a:lumMod val="75000"/>
                  </a:schemeClr>
                </a:solidFill>
              </a:rPr>
              <a:t>Terraform</a:t>
            </a:r>
          </a:p>
          <a:p>
            <a:pPr marL="0" indent="0" algn="ctr">
              <a:buNone/>
            </a:pPr>
            <a:r>
              <a:rPr lang="en-US" sz="7000" b="1" dirty="0">
                <a:solidFill>
                  <a:srgbClr val="00B050"/>
                </a:solidFill>
              </a:rPr>
              <a:t>Resource </a:t>
            </a:r>
          </a:p>
          <a:p>
            <a:pPr marL="0" indent="0" algn="ctr">
              <a:buNone/>
            </a:pPr>
            <a:r>
              <a:rPr lang="en-US" sz="7000" b="1" dirty="0">
                <a:solidFill>
                  <a:srgbClr val="00B050"/>
                </a:solidFill>
              </a:rPr>
              <a:t>Meta-Argument</a:t>
            </a:r>
          </a:p>
          <a:p>
            <a:pPr marL="0" indent="0" algn="ctr">
              <a:buNone/>
            </a:pPr>
            <a:r>
              <a:rPr lang="en-US" sz="7000" b="1" dirty="0" err="1">
                <a:solidFill>
                  <a:srgbClr val="0070C0"/>
                </a:solidFill>
              </a:rPr>
              <a:t>for_each</a:t>
            </a:r>
            <a:r>
              <a:rPr lang="en-US" sz="7000" b="1" dirty="0">
                <a:solidFill>
                  <a:srgbClr val="0070C0"/>
                </a:solidFill>
              </a:rPr>
              <a:t> with Maps</a:t>
            </a:r>
          </a:p>
        </p:txBody>
      </p:sp>
      <p:pic>
        <p:nvPicPr>
          <p:cNvPr id="3" name="Picture 2" descr="HashiCorp Terraform">
            <a:extLst>
              <a:ext uri="{FF2B5EF4-FFF2-40B4-BE49-F238E27FC236}">
                <a16:creationId xmlns:a16="http://schemas.microsoft.com/office/drawing/2014/main" xmlns=""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29652" y="1768743"/>
            <a:ext cx="4229343" cy="4229343"/>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xmlns=""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xmlns=""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xmlns=""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xmlns="" id="{6E6095FD-0F75-B847-9031-F887C9DA2BEE}"/>
              </a:ext>
            </a:extLst>
          </p:cNvPr>
          <p:cNvPicPr>
            <a:picLocks noChangeAspect="1"/>
          </p:cNvPicPr>
          <p:nvPr/>
        </p:nvPicPr>
        <p:blipFill>
          <a:blip r:embed="rId3"/>
          <a:stretch>
            <a:fillRect/>
          </a:stretch>
        </p:blipFill>
        <p:spPr>
          <a:xfrm>
            <a:off x="271405" y="2387917"/>
            <a:ext cx="3339911" cy="3221684"/>
          </a:xfrm>
          <a:prstGeom prst="rect">
            <a:avLst/>
          </a:prstGeom>
        </p:spPr>
      </p:pic>
    </p:spTree>
    <p:extLst>
      <p:ext uri="{BB962C8B-B14F-4D97-AF65-F5344CB8AC3E}">
        <p14:creationId xmlns:p14="http://schemas.microsoft.com/office/powerpoint/2010/main" val="318324376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CF39F1B7-8B18-4949-9BC3-209CB3886010}"/>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4" name="Title 3">
            <a:extLst>
              <a:ext uri="{FF2B5EF4-FFF2-40B4-BE49-F238E27FC236}">
                <a16:creationId xmlns:a16="http://schemas.microsoft.com/office/drawing/2014/main" xmlns="" id="{5C7EDBA0-DAEB-6F4A-A92F-6E80A3964156}"/>
              </a:ext>
            </a:extLst>
          </p:cNvPr>
          <p:cNvSpPr>
            <a:spLocks noGrp="1"/>
          </p:cNvSpPr>
          <p:nvPr>
            <p:ph type="title"/>
          </p:nvPr>
        </p:nvSpPr>
        <p:spPr>
          <a:xfrm>
            <a:off x="1005840" y="-214247"/>
            <a:ext cx="12618720" cy="1188851"/>
          </a:xfrm>
        </p:spPr>
        <p:txBody>
          <a:bodyPr/>
          <a:lstStyle/>
          <a:p>
            <a:r>
              <a:rPr lang="en-US" dirty="0"/>
              <a:t>Resource Meta-Arguments – </a:t>
            </a:r>
            <a:r>
              <a:rPr lang="en-US" dirty="0" err="1">
                <a:solidFill>
                  <a:srgbClr val="00B050"/>
                </a:solidFill>
              </a:rPr>
              <a:t>for_each</a:t>
            </a:r>
            <a:endParaRPr lang="en-US" dirty="0">
              <a:solidFill>
                <a:srgbClr val="00B050"/>
              </a:solidFill>
            </a:endParaRPr>
          </a:p>
        </p:txBody>
      </p:sp>
      <p:sp>
        <p:nvSpPr>
          <p:cNvPr id="5" name="Oval 4">
            <a:extLst>
              <a:ext uri="{FF2B5EF4-FFF2-40B4-BE49-F238E27FC236}">
                <a16:creationId xmlns:a16="http://schemas.microsoft.com/office/drawing/2014/main" xmlns="" id="{D19D5A45-AF3C-6342-BB94-B85880EEDA05}"/>
              </a:ext>
            </a:extLst>
          </p:cNvPr>
          <p:cNvSpPr/>
          <p:nvPr/>
        </p:nvSpPr>
        <p:spPr>
          <a:xfrm>
            <a:off x="5547880" y="2628489"/>
            <a:ext cx="3922568" cy="250421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Resource</a:t>
            </a:r>
          </a:p>
          <a:p>
            <a:pPr algn="ctr"/>
            <a:r>
              <a:rPr lang="en-US" sz="3000" dirty="0"/>
              <a:t>Meta-Argument</a:t>
            </a:r>
          </a:p>
          <a:p>
            <a:pPr algn="ctr"/>
            <a:r>
              <a:rPr lang="en-US" sz="3000" dirty="0" err="1">
                <a:solidFill>
                  <a:srgbClr val="99FF66"/>
                </a:solidFill>
              </a:rPr>
              <a:t>for_each</a:t>
            </a:r>
            <a:endParaRPr lang="en-US" sz="3000" dirty="0">
              <a:solidFill>
                <a:srgbClr val="99FF66"/>
              </a:solidFill>
            </a:endParaRPr>
          </a:p>
        </p:txBody>
      </p:sp>
      <p:sp>
        <p:nvSpPr>
          <p:cNvPr id="6" name="Rectangle 5">
            <a:extLst>
              <a:ext uri="{FF2B5EF4-FFF2-40B4-BE49-F238E27FC236}">
                <a16:creationId xmlns:a16="http://schemas.microsoft.com/office/drawing/2014/main" xmlns="" id="{1865075C-BFA8-8F42-BA54-AB35A9F7F9DE}"/>
              </a:ext>
            </a:extLst>
          </p:cNvPr>
          <p:cNvSpPr/>
          <p:nvPr/>
        </p:nvSpPr>
        <p:spPr>
          <a:xfrm>
            <a:off x="114297" y="974604"/>
            <a:ext cx="5153893" cy="1688522"/>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If a </a:t>
            </a:r>
            <a:r>
              <a:rPr lang="en-IN" dirty="0">
                <a:solidFill>
                  <a:srgbClr val="FFFF00"/>
                </a:solidFill>
              </a:rPr>
              <a:t>resource or module block </a:t>
            </a:r>
            <a:r>
              <a:rPr lang="en-IN" dirty="0"/>
              <a:t>includes a </a:t>
            </a:r>
            <a:r>
              <a:rPr lang="en-IN" dirty="0" err="1">
                <a:solidFill>
                  <a:srgbClr val="FFFF00"/>
                </a:solidFill>
              </a:rPr>
              <a:t>for_each</a:t>
            </a:r>
            <a:r>
              <a:rPr lang="en-IN" dirty="0">
                <a:solidFill>
                  <a:srgbClr val="FFFF00"/>
                </a:solidFill>
              </a:rPr>
              <a:t> </a:t>
            </a:r>
            <a:r>
              <a:rPr lang="en-IN" dirty="0"/>
              <a:t>argument whose value is a </a:t>
            </a:r>
            <a:r>
              <a:rPr lang="en-IN" dirty="0">
                <a:solidFill>
                  <a:srgbClr val="FFFF00"/>
                </a:solidFill>
              </a:rPr>
              <a:t>map or a set of strings</a:t>
            </a:r>
            <a:r>
              <a:rPr lang="en-IN" dirty="0"/>
              <a:t>, Terraform will create </a:t>
            </a:r>
            <a:r>
              <a:rPr lang="en-IN" dirty="0">
                <a:solidFill>
                  <a:srgbClr val="FFFF00"/>
                </a:solidFill>
              </a:rPr>
              <a:t>one instance for each member </a:t>
            </a:r>
            <a:r>
              <a:rPr lang="en-IN" dirty="0"/>
              <a:t>of that map or set.</a:t>
            </a:r>
            <a:endParaRPr lang="en-US" dirty="0"/>
          </a:p>
        </p:txBody>
      </p:sp>
      <p:sp>
        <p:nvSpPr>
          <p:cNvPr id="7" name="Rectangle 6">
            <a:extLst>
              <a:ext uri="{FF2B5EF4-FFF2-40B4-BE49-F238E27FC236}">
                <a16:creationId xmlns:a16="http://schemas.microsoft.com/office/drawing/2014/main" xmlns="" id="{C87301E3-C667-8549-86A1-D41A2414F82F}"/>
              </a:ext>
            </a:extLst>
          </p:cNvPr>
          <p:cNvSpPr/>
          <p:nvPr/>
        </p:nvSpPr>
        <p:spPr>
          <a:xfrm>
            <a:off x="9763993" y="974604"/>
            <a:ext cx="4738254" cy="1688522"/>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solidFill>
                  <a:srgbClr val="FFFF00"/>
                </a:solidFill>
              </a:rPr>
              <a:t>For set of Strings, </a:t>
            </a:r>
            <a:r>
              <a:rPr lang="en-IN" dirty="0" err="1">
                <a:solidFill>
                  <a:srgbClr val="FFFF00"/>
                </a:solidFill>
              </a:rPr>
              <a:t>each.key</a:t>
            </a:r>
            <a:r>
              <a:rPr lang="en-IN" dirty="0">
                <a:solidFill>
                  <a:srgbClr val="FFFF00"/>
                </a:solidFill>
              </a:rPr>
              <a:t> = </a:t>
            </a:r>
            <a:r>
              <a:rPr lang="en-IN" dirty="0" err="1">
                <a:solidFill>
                  <a:srgbClr val="FFFF00"/>
                </a:solidFill>
              </a:rPr>
              <a:t>each.value</a:t>
            </a:r>
            <a:endParaRPr lang="en-IN" dirty="0">
              <a:solidFill>
                <a:srgbClr val="FFFF00"/>
              </a:solidFill>
            </a:endParaRPr>
          </a:p>
          <a:p>
            <a:r>
              <a:rPr lang="en-IN" dirty="0" err="1"/>
              <a:t>for_each</a:t>
            </a:r>
            <a:r>
              <a:rPr lang="en-IN" dirty="0"/>
              <a:t> = </a:t>
            </a:r>
            <a:r>
              <a:rPr lang="en-IN" dirty="0" err="1"/>
              <a:t>toset</a:t>
            </a:r>
            <a:r>
              <a:rPr lang="en-IN" dirty="0"/>
              <a:t>( ["Jack", "James"] )</a:t>
            </a:r>
          </a:p>
          <a:p>
            <a:r>
              <a:rPr lang="en-US" dirty="0" err="1"/>
              <a:t>each.key</a:t>
            </a:r>
            <a:r>
              <a:rPr lang="en-US" dirty="0"/>
              <a:t> = Jack </a:t>
            </a:r>
          </a:p>
          <a:p>
            <a:r>
              <a:rPr lang="en-US" dirty="0" err="1"/>
              <a:t>each.key</a:t>
            </a:r>
            <a:r>
              <a:rPr lang="en-US" dirty="0"/>
              <a:t> = James</a:t>
            </a:r>
          </a:p>
        </p:txBody>
      </p:sp>
      <p:sp>
        <p:nvSpPr>
          <p:cNvPr id="8" name="Rectangle 7">
            <a:extLst>
              <a:ext uri="{FF2B5EF4-FFF2-40B4-BE49-F238E27FC236}">
                <a16:creationId xmlns:a16="http://schemas.microsoft.com/office/drawing/2014/main" xmlns="" id="{2849286A-4FF2-4447-9676-CAEBC97DCBEE}"/>
              </a:ext>
            </a:extLst>
          </p:cNvPr>
          <p:cNvSpPr/>
          <p:nvPr/>
        </p:nvSpPr>
        <p:spPr>
          <a:xfrm>
            <a:off x="114297" y="2914240"/>
            <a:ext cx="5153893" cy="1932709"/>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Each instance has a </a:t>
            </a:r>
            <a:r>
              <a:rPr lang="en-IN" dirty="0">
                <a:solidFill>
                  <a:srgbClr val="FFFF00"/>
                </a:solidFill>
              </a:rPr>
              <a:t>distinct infrastructure object associated with it</a:t>
            </a:r>
            <a:r>
              <a:rPr lang="en-IN" dirty="0"/>
              <a:t>, and each is separately </a:t>
            </a:r>
            <a:r>
              <a:rPr lang="en-IN" dirty="0">
                <a:solidFill>
                  <a:srgbClr val="FFFF00"/>
                </a:solidFill>
              </a:rPr>
              <a:t>created, updated, or destroyed </a:t>
            </a:r>
            <a:r>
              <a:rPr lang="en-IN" dirty="0"/>
              <a:t>when the configuration is applied.</a:t>
            </a:r>
            <a:endParaRPr lang="en-US" sz="2000" dirty="0"/>
          </a:p>
        </p:txBody>
      </p:sp>
      <p:sp>
        <p:nvSpPr>
          <p:cNvPr id="9" name="Rectangle 8">
            <a:extLst>
              <a:ext uri="{FF2B5EF4-FFF2-40B4-BE49-F238E27FC236}">
                <a16:creationId xmlns:a16="http://schemas.microsoft.com/office/drawing/2014/main" xmlns="" id="{3B9E56E1-4451-5A4F-B68D-31A9610716AF}"/>
              </a:ext>
            </a:extLst>
          </p:cNvPr>
          <p:cNvSpPr/>
          <p:nvPr/>
        </p:nvSpPr>
        <p:spPr>
          <a:xfrm>
            <a:off x="9777849" y="2914240"/>
            <a:ext cx="4738254" cy="2260902"/>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For Maps, we use </a:t>
            </a:r>
            <a:r>
              <a:rPr lang="en-IN" dirty="0" err="1">
                <a:solidFill>
                  <a:srgbClr val="FFFF00"/>
                </a:solidFill>
              </a:rPr>
              <a:t>each.key</a:t>
            </a:r>
            <a:r>
              <a:rPr lang="en-IN" dirty="0">
                <a:solidFill>
                  <a:srgbClr val="FFFF00"/>
                </a:solidFill>
              </a:rPr>
              <a:t> &amp; </a:t>
            </a:r>
            <a:r>
              <a:rPr lang="en-IN" dirty="0" err="1">
                <a:solidFill>
                  <a:srgbClr val="FFFF00"/>
                </a:solidFill>
              </a:rPr>
              <a:t>each.value</a:t>
            </a:r>
            <a:r>
              <a:rPr lang="en-IN" dirty="0"/>
              <a:t/>
            </a:r>
            <a:br>
              <a:rPr lang="en-IN" dirty="0"/>
            </a:br>
            <a:r>
              <a:rPr lang="en-IN" dirty="0" err="1">
                <a:solidFill>
                  <a:srgbClr val="FFFF00"/>
                </a:solidFill>
              </a:rPr>
              <a:t>for_each</a:t>
            </a:r>
            <a:r>
              <a:rPr lang="en-IN" dirty="0">
                <a:solidFill>
                  <a:srgbClr val="FFFF00"/>
                </a:solidFill>
              </a:rPr>
              <a:t> = {</a:t>
            </a:r>
          </a:p>
          <a:p>
            <a:r>
              <a:rPr lang="en-IN" dirty="0">
                <a:solidFill>
                  <a:srgbClr val="FFFF00"/>
                </a:solidFill>
              </a:rPr>
              <a:t>dev = ”myapp1"</a:t>
            </a:r>
          </a:p>
          <a:p>
            <a:r>
              <a:rPr lang="en-US" dirty="0">
                <a:solidFill>
                  <a:srgbClr val="FFFF00"/>
                </a:solidFill>
              </a:rPr>
              <a:t>}</a:t>
            </a:r>
            <a:r>
              <a:rPr lang="en-US" dirty="0"/>
              <a:t/>
            </a:r>
            <a:br>
              <a:rPr lang="en-US" dirty="0"/>
            </a:br>
            <a:r>
              <a:rPr lang="en-US" dirty="0" err="1">
                <a:solidFill>
                  <a:srgbClr val="FFFF00"/>
                </a:solidFill>
              </a:rPr>
              <a:t>each.key</a:t>
            </a:r>
            <a:r>
              <a:rPr lang="en-US" dirty="0">
                <a:solidFill>
                  <a:srgbClr val="FFFF00"/>
                </a:solidFill>
              </a:rPr>
              <a:t> </a:t>
            </a:r>
            <a:r>
              <a:rPr lang="en-US" dirty="0"/>
              <a:t>= dev</a:t>
            </a:r>
            <a:br>
              <a:rPr lang="en-US" dirty="0"/>
            </a:br>
            <a:r>
              <a:rPr lang="en-US" dirty="0" err="1">
                <a:solidFill>
                  <a:srgbClr val="FFFF00"/>
                </a:solidFill>
              </a:rPr>
              <a:t>each.value</a:t>
            </a:r>
            <a:r>
              <a:rPr lang="en-US" dirty="0">
                <a:solidFill>
                  <a:srgbClr val="FFFF00"/>
                </a:solidFill>
              </a:rPr>
              <a:t> </a:t>
            </a:r>
            <a:r>
              <a:rPr lang="en-US" dirty="0"/>
              <a:t>= myapp1</a:t>
            </a:r>
          </a:p>
        </p:txBody>
      </p:sp>
      <p:sp>
        <p:nvSpPr>
          <p:cNvPr id="10" name="Rectangle 9">
            <a:extLst>
              <a:ext uri="{FF2B5EF4-FFF2-40B4-BE49-F238E27FC236}">
                <a16:creationId xmlns:a16="http://schemas.microsoft.com/office/drawing/2014/main" xmlns="" id="{25B19FEB-D0BF-2B45-BE0C-011B3333CD6F}"/>
              </a:ext>
            </a:extLst>
          </p:cNvPr>
          <p:cNvSpPr/>
          <p:nvPr/>
        </p:nvSpPr>
        <p:spPr>
          <a:xfrm>
            <a:off x="114297" y="5345695"/>
            <a:ext cx="8738758" cy="2208495"/>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In blocks where </a:t>
            </a:r>
            <a:r>
              <a:rPr lang="en-IN" dirty="0" err="1">
                <a:solidFill>
                  <a:srgbClr val="FFFF00"/>
                </a:solidFill>
              </a:rPr>
              <a:t>for_each</a:t>
            </a:r>
            <a:r>
              <a:rPr lang="en-IN" dirty="0">
                <a:solidFill>
                  <a:srgbClr val="FFFF00"/>
                </a:solidFill>
              </a:rPr>
              <a:t> </a:t>
            </a:r>
            <a:r>
              <a:rPr lang="en-IN" dirty="0"/>
              <a:t>is set, an additional </a:t>
            </a:r>
            <a:r>
              <a:rPr lang="en-IN" dirty="0">
                <a:solidFill>
                  <a:srgbClr val="FFFF00"/>
                </a:solidFill>
              </a:rPr>
              <a:t>each</a:t>
            </a:r>
            <a:r>
              <a:rPr lang="en-IN" dirty="0"/>
              <a:t> object is available in expressions, so you can modify the configuration of each instance. </a:t>
            </a:r>
          </a:p>
          <a:p>
            <a:r>
              <a:rPr lang="en-IN" dirty="0" err="1">
                <a:solidFill>
                  <a:srgbClr val="FFFF00"/>
                </a:solidFill>
              </a:rPr>
              <a:t>each.key</a:t>
            </a:r>
            <a:r>
              <a:rPr lang="en-IN" dirty="0">
                <a:solidFill>
                  <a:srgbClr val="FFFF00"/>
                </a:solidFill>
              </a:rPr>
              <a:t> </a:t>
            </a:r>
            <a:r>
              <a:rPr lang="en-IN" dirty="0"/>
              <a:t>— The map key (or set member) corresponding to this instance.</a:t>
            </a:r>
          </a:p>
          <a:p>
            <a:r>
              <a:rPr lang="en-US" dirty="0" err="1">
                <a:solidFill>
                  <a:srgbClr val="FFFF00"/>
                </a:solidFill>
              </a:rPr>
              <a:t>each.value</a:t>
            </a:r>
            <a:r>
              <a:rPr lang="en-US" dirty="0">
                <a:solidFill>
                  <a:srgbClr val="FFFF00"/>
                </a:solidFill>
              </a:rPr>
              <a:t> </a:t>
            </a:r>
            <a:r>
              <a:rPr lang="en-US" dirty="0"/>
              <a:t>— The map value corresponding to this instance. (If a set was provided, this is the same as </a:t>
            </a:r>
            <a:r>
              <a:rPr lang="en-US" dirty="0" err="1">
                <a:solidFill>
                  <a:srgbClr val="FFFF00"/>
                </a:solidFill>
              </a:rPr>
              <a:t>each.key</a:t>
            </a:r>
            <a:r>
              <a:rPr lang="en-US" dirty="0"/>
              <a:t>.)</a:t>
            </a:r>
          </a:p>
        </p:txBody>
      </p:sp>
      <p:sp>
        <p:nvSpPr>
          <p:cNvPr id="11" name="Rectangle 10">
            <a:extLst>
              <a:ext uri="{FF2B5EF4-FFF2-40B4-BE49-F238E27FC236}">
                <a16:creationId xmlns:a16="http://schemas.microsoft.com/office/drawing/2014/main" xmlns="" id="{2EEB2560-2A02-F44D-89C0-657D72BA4B48}"/>
              </a:ext>
            </a:extLst>
          </p:cNvPr>
          <p:cNvSpPr/>
          <p:nvPr/>
        </p:nvSpPr>
        <p:spPr>
          <a:xfrm>
            <a:off x="9763993" y="5345696"/>
            <a:ext cx="4738254" cy="147897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solidFill>
                  <a:srgbClr val="FFFF00"/>
                </a:solidFill>
              </a:rPr>
              <a:t>Module</a:t>
            </a:r>
            <a:r>
              <a:rPr lang="en-IN" dirty="0"/>
              <a:t> support for </a:t>
            </a:r>
            <a:r>
              <a:rPr lang="en-IN" dirty="0" err="1">
                <a:solidFill>
                  <a:srgbClr val="FFFF00"/>
                </a:solidFill>
              </a:rPr>
              <a:t>for_each</a:t>
            </a:r>
            <a:r>
              <a:rPr lang="en-IN" dirty="0">
                <a:solidFill>
                  <a:srgbClr val="FFFF00"/>
                </a:solidFill>
              </a:rPr>
              <a:t> </a:t>
            </a:r>
            <a:r>
              <a:rPr lang="en-IN" dirty="0"/>
              <a:t>was added in </a:t>
            </a:r>
            <a:r>
              <a:rPr lang="en-IN" dirty="0">
                <a:solidFill>
                  <a:srgbClr val="FFFF00"/>
                </a:solidFill>
              </a:rPr>
              <a:t>Terraform 0.13</a:t>
            </a:r>
            <a:r>
              <a:rPr lang="en-IN" dirty="0"/>
              <a:t>, and previous versions can only use it with </a:t>
            </a:r>
            <a:r>
              <a:rPr lang="en-IN" dirty="0">
                <a:solidFill>
                  <a:srgbClr val="FFFF00"/>
                </a:solidFill>
              </a:rPr>
              <a:t>resources</a:t>
            </a:r>
            <a:r>
              <a:rPr lang="en-IN" dirty="0"/>
              <a:t>.</a:t>
            </a:r>
            <a:endParaRPr lang="en-US" dirty="0"/>
          </a:p>
        </p:txBody>
      </p:sp>
      <p:sp>
        <p:nvSpPr>
          <p:cNvPr id="3" name="Rectangle 2">
            <a:extLst>
              <a:ext uri="{FF2B5EF4-FFF2-40B4-BE49-F238E27FC236}">
                <a16:creationId xmlns:a16="http://schemas.microsoft.com/office/drawing/2014/main" xmlns="" id="{6D7EE246-31D1-A74B-B8B4-ABB28FF3791D}"/>
              </a:ext>
            </a:extLst>
          </p:cNvPr>
          <p:cNvSpPr/>
          <p:nvPr/>
        </p:nvSpPr>
        <p:spPr>
          <a:xfrm>
            <a:off x="5642263" y="1387521"/>
            <a:ext cx="3828185" cy="118885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A given resource or module block </a:t>
            </a:r>
            <a:r>
              <a:rPr lang="en-IN" dirty="0">
                <a:solidFill>
                  <a:srgbClr val="FFFF00"/>
                </a:solidFill>
              </a:rPr>
              <a:t>cannot</a:t>
            </a:r>
            <a:r>
              <a:rPr lang="en-IN" dirty="0"/>
              <a:t> use both </a:t>
            </a:r>
            <a:r>
              <a:rPr lang="en-IN" dirty="0">
                <a:solidFill>
                  <a:srgbClr val="FFFF00"/>
                </a:solidFill>
              </a:rPr>
              <a:t>count</a:t>
            </a:r>
            <a:r>
              <a:rPr lang="en-IN" dirty="0"/>
              <a:t> and </a:t>
            </a:r>
            <a:r>
              <a:rPr lang="en-IN" dirty="0" err="1">
                <a:solidFill>
                  <a:srgbClr val="FFFF00"/>
                </a:solidFill>
              </a:rPr>
              <a:t>for_each</a:t>
            </a:r>
            <a:endParaRPr lang="en-US" dirty="0">
              <a:solidFill>
                <a:srgbClr val="FFFF00"/>
              </a:solidFill>
            </a:endParaRPr>
          </a:p>
        </p:txBody>
      </p:sp>
      <p:pic>
        <p:nvPicPr>
          <p:cNvPr id="12" name="Graphic 11" descr="Comment Important with solid fill">
            <a:extLst>
              <a:ext uri="{FF2B5EF4-FFF2-40B4-BE49-F238E27FC236}">
                <a16:creationId xmlns:a16="http://schemas.microsoft.com/office/drawing/2014/main" xmlns="" id="{E3461B2B-7E34-894B-AF76-E86B982B8629}"/>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7051964" y="572822"/>
            <a:ext cx="914400" cy="914400"/>
          </a:xfrm>
          <a:prstGeom prst="rect">
            <a:avLst/>
          </a:prstGeom>
        </p:spPr>
      </p:pic>
    </p:spTree>
    <p:extLst>
      <p:ext uri="{BB962C8B-B14F-4D97-AF65-F5344CB8AC3E}">
        <p14:creationId xmlns:p14="http://schemas.microsoft.com/office/powerpoint/2010/main" val="3279595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down)">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wipe(down)">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ipe(down)">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down)">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wipe(down)">
                                      <p:cBhvr>
                                        <p:cTn id="37" dur="500"/>
                                        <p:tgtEl>
                                          <p:spTgt spid="11"/>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3"/>
                                        </p:tgtEl>
                                        <p:attrNameLst>
                                          <p:attrName>style.visibility</p:attrName>
                                        </p:attrNameLst>
                                      </p:cBhvr>
                                      <p:to>
                                        <p:strVal val="visible"/>
                                      </p:to>
                                    </p:set>
                                    <p:animEffect transition="in" filter="wipe(down)">
                                      <p:cBhvr>
                                        <p:cTn id="42" dur="500"/>
                                        <p:tgtEl>
                                          <p:spTgt spid="3"/>
                                        </p:tgtEl>
                                      </p:cBhvr>
                                    </p:animEffect>
                                  </p:childTnLst>
                                </p:cTn>
                              </p:par>
                              <p:par>
                                <p:cTn id="43" presetID="22" presetClass="entr" presetSubtype="4" fill="hold" nodeType="withEffect">
                                  <p:stCondLst>
                                    <p:cond delay="0"/>
                                  </p:stCondLst>
                                  <p:childTnLst>
                                    <p:set>
                                      <p:cBhvr>
                                        <p:cTn id="44" dur="1" fill="hold">
                                          <p:stCondLst>
                                            <p:cond delay="0"/>
                                          </p:stCondLst>
                                        </p:cTn>
                                        <p:tgtEl>
                                          <p:spTgt spid="12"/>
                                        </p:tgtEl>
                                        <p:attrNameLst>
                                          <p:attrName>style.visibility</p:attrName>
                                        </p:attrNameLst>
                                      </p:cBhvr>
                                      <p:to>
                                        <p:strVal val="visible"/>
                                      </p:to>
                                    </p:set>
                                    <p:animEffect transition="in" filter="wipe(down)">
                                      <p:cBhvr>
                                        <p:cTn id="4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3"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B602D58A-FD4D-4D40-96FF-1008922D28A9}"/>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4" name="Title 3">
            <a:extLst>
              <a:ext uri="{FF2B5EF4-FFF2-40B4-BE49-F238E27FC236}">
                <a16:creationId xmlns:a16="http://schemas.microsoft.com/office/drawing/2014/main" xmlns="" id="{73CCDF15-52C1-E441-8C09-9BBC549D9184}"/>
              </a:ext>
            </a:extLst>
          </p:cNvPr>
          <p:cNvSpPr>
            <a:spLocks noGrp="1"/>
          </p:cNvSpPr>
          <p:nvPr>
            <p:ph type="title"/>
          </p:nvPr>
        </p:nvSpPr>
        <p:spPr>
          <a:xfrm>
            <a:off x="1005840" y="139900"/>
            <a:ext cx="12618720" cy="662375"/>
          </a:xfrm>
        </p:spPr>
        <p:txBody>
          <a:bodyPr>
            <a:normAutofit fontScale="90000"/>
          </a:bodyPr>
          <a:lstStyle/>
          <a:p>
            <a:r>
              <a:rPr lang="en-US" b="1" dirty="0"/>
              <a:t>Usecase-1: </a:t>
            </a:r>
            <a:r>
              <a:rPr lang="en-US" b="1" dirty="0" err="1"/>
              <a:t>for_each</a:t>
            </a:r>
            <a:r>
              <a:rPr lang="en-US" b="1" dirty="0"/>
              <a:t> Maps</a:t>
            </a:r>
          </a:p>
        </p:txBody>
      </p:sp>
      <p:sp>
        <p:nvSpPr>
          <p:cNvPr id="5" name="Rectangle 4">
            <a:extLst>
              <a:ext uri="{FF2B5EF4-FFF2-40B4-BE49-F238E27FC236}">
                <a16:creationId xmlns:a16="http://schemas.microsoft.com/office/drawing/2014/main" xmlns="" id="{9D601882-06FD-B34F-A676-4B7A0CAA9A01}"/>
              </a:ext>
            </a:extLst>
          </p:cNvPr>
          <p:cNvSpPr/>
          <p:nvPr/>
        </p:nvSpPr>
        <p:spPr>
          <a:xfrm>
            <a:off x="169957" y="802276"/>
            <a:ext cx="14234811" cy="117199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3000" dirty="0"/>
              <a:t># Resource-1: Use Meta-Argument </a:t>
            </a:r>
            <a:r>
              <a:rPr lang="en-IN" sz="3000" dirty="0" err="1">
                <a:solidFill>
                  <a:srgbClr val="FFFF00"/>
                </a:solidFill>
              </a:rPr>
              <a:t>for_each</a:t>
            </a:r>
            <a:r>
              <a:rPr lang="en-IN" sz="3000" dirty="0">
                <a:solidFill>
                  <a:srgbClr val="FFFF00"/>
                </a:solidFill>
              </a:rPr>
              <a:t> with Maps</a:t>
            </a:r>
            <a:r>
              <a:rPr lang="en-IN" sz="3000" dirty="0"/>
              <a:t> to create </a:t>
            </a:r>
            <a:r>
              <a:rPr lang="en-IN" sz="3000" dirty="0">
                <a:solidFill>
                  <a:srgbClr val="FFFF00"/>
                </a:solidFill>
              </a:rPr>
              <a:t>multiple Resource Groups </a:t>
            </a:r>
            <a:r>
              <a:rPr lang="en-IN" sz="3000" dirty="0"/>
              <a:t>using </a:t>
            </a:r>
            <a:r>
              <a:rPr lang="en-IN" sz="3000" dirty="0">
                <a:solidFill>
                  <a:srgbClr val="FFFF00"/>
                </a:solidFill>
              </a:rPr>
              <a:t>single</a:t>
            </a:r>
            <a:r>
              <a:rPr lang="en-IN" sz="3000" dirty="0"/>
              <a:t> Resource</a:t>
            </a:r>
          </a:p>
        </p:txBody>
      </p:sp>
      <p:sp>
        <p:nvSpPr>
          <p:cNvPr id="10" name="Rectangle 9">
            <a:extLst>
              <a:ext uri="{FF2B5EF4-FFF2-40B4-BE49-F238E27FC236}">
                <a16:creationId xmlns:a16="http://schemas.microsoft.com/office/drawing/2014/main" xmlns="" id="{76E947C4-4AC0-654C-858A-06594DD3B593}"/>
              </a:ext>
            </a:extLst>
          </p:cNvPr>
          <p:cNvSpPr/>
          <p:nvPr/>
        </p:nvSpPr>
        <p:spPr>
          <a:xfrm>
            <a:off x="144082" y="3667991"/>
            <a:ext cx="4318915" cy="893618"/>
          </a:xfrm>
          <a:prstGeom prst="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Define </a:t>
            </a:r>
            <a:r>
              <a:rPr lang="en-US" dirty="0" err="1">
                <a:solidFill>
                  <a:srgbClr val="FFFF00"/>
                </a:solidFill>
              </a:rPr>
              <a:t>for_each</a:t>
            </a:r>
            <a:r>
              <a:rPr lang="en-US" dirty="0">
                <a:solidFill>
                  <a:srgbClr val="FFFF00"/>
                </a:solidFill>
              </a:rPr>
              <a:t> </a:t>
            </a:r>
            <a:r>
              <a:rPr lang="en-US" dirty="0"/>
              <a:t>with </a:t>
            </a:r>
            <a:r>
              <a:rPr lang="en-US" dirty="0">
                <a:solidFill>
                  <a:srgbClr val="FFFF00"/>
                </a:solidFill>
              </a:rPr>
              <a:t>Map</a:t>
            </a:r>
            <a:r>
              <a:rPr lang="en-US" dirty="0"/>
              <a:t> with Key Value pairs</a:t>
            </a:r>
          </a:p>
        </p:txBody>
      </p:sp>
      <p:sp>
        <p:nvSpPr>
          <p:cNvPr id="11" name="Rectangle 10">
            <a:extLst>
              <a:ext uri="{FF2B5EF4-FFF2-40B4-BE49-F238E27FC236}">
                <a16:creationId xmlns:a16="http://schemas.microsoft.com/office/drawing/2014/main" xmlns="" id="{352A4EFF-2C0C-284F-83F1-9B045AF46F46}"/>
              </a:ext>
            </a:extLst>
          </p:cNvPr>
          <p:cNvSpPr/>
          <p:nvPr/>
        </p:nvSpPr>
        <p:spPr>
          <a:xfrm>
            <a:off x="144082" y="4688583"/>
            <a:ext cx="4318916" cy="893618"/>
          </a:xfrm>
          <a:prstGeom prst="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Use </a:t>
            </a:r>
            <a:r>
              <a:rPr lang="en-US" dirty="0" err="1">
                <a:solidFill>
                  <a:srgbClr val="FFFF00"/>
                </a:solidFill>
              </a:rPr>
              <a:t>each.key</a:t>
            </a:r>
            <a:r>
              <a:rPr lang="en-US" dirty="0">
                <a:solidFill>
                  <a:srgbClr val="FFFF00"/>
                </a:solidFill>
              </a:rPr>
              <a:t> </a:t>
            </a:r>
            <a:r>
              <a:rPr lang="en-US" dirty="0"/>
              <a:t> for Resource Group Name</a:t>
            </a:r>
            <a:endParaRPr lang="en-US" dirty="0">
              <a:solidFill>
                <a:srgbClr val="FFFF00"/>
              </a:solidFill>
            </a:endParaRPr>
          </a:p>
        </p:txBody>
      </p:sp>
      <p:sp>
        <p:nvSpPr>
          <p:cNvPr id="12" name="Rectangle 11">
            <a:extLst>
              <a:ext uri="{FF2B5EF4-FFF2-40B4-BE49-F238E27FC236}">
                <a16:creationId xmlns:a16="http://schemas.microsoft.com/office/drawing/2014/main" xmlns="" id="{41E5F055-06A3-E14C-8E96-18C97A253C3D}"/>
              </a:ext>
            </a:extLst>
          </p:cNvPr>
          <p:cNvSpPr/>
          <p:nvPr/>
        </p:nvSpPr>
        <p:spPr>
          <a:xfrm>
            <a:off x="144081" y="5753643"/>
            <a:ext cx="4318916" cy="893618"/>
          </a:xfrm>
          <a:prstGeom prst="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Use </a:t>
            </a:r>
            <a:r>
              <a:rPr lang="en-US" dirty="0" err="1">
                <a:solidFill>
                  <a:srgbClr val="FFFF00"/>
                </a:solidFill>
              </a:rPr>
              <a:t>each.value</a:t>
            </a:r>
            <a:r>
              <a:rPr lang="en-US" dirty="0">
                <a:solidFill>
                  <a:srgbClr val="FFFF00"/>
                </a:solidFill>
              </a:rPr>
              <a:t> </a:t>
            </a:r>
            <a:r>
              <a:rPr lang="en-US" dirty="0">
                <a:solidFill>
                  <a:schemeClr val="bg1"/>
                </a:solidFill>
              </a:rPr>
              <a:t>for Resource Group Location</a:t>
            </a:r>
          </a:p>
        </p:txBody>
      </p:sp>
      <p:pic>
        <p:nvPicPr>
          <p:cNvPr id="3" name="Picture 2">
            <a:extLst>
              <a:ext uri="{FF2B5EF4-FFF2-40B4-BE49-F238E27FC236}">
                <a16:creationId xmlns:a16="http://schemas.microsoft.com/office/drawing/2014/main" xmlns="" id="{419E5F8E-98C6-CD48-A276-F538E2E1C46A}"/>
              </a:ext>
            </a:extLst>
          </p:cNvPr>
          <p:cNvPicPr>
            <a:picLocks noChangeAspect="1"/>
          </p:cNvPicPr>
          <p:nvPr/>
        </p:nvPicPr>
        <p:blipFill>
          <a:blip r:embed="rId2"/>
          <a:stretch>
            <a:fillRect/>
          </a:stretch>
        </p:blipFill>
        <p:spPr>
          <a:xfrm>
            <a:off x="6473997" y="2462305"/>
            <a:ext cx="7832066" cy="4734463"/>
          </a:xfrm>
          <a:prstGeom prst="rect">
            <a:avLst/>
          </a:prstGeom>
        </p:spPr>
      </p:pic>
      <p:sp>
        <p:nvSpPr>
          <p:cNvPr id="13" name="Rectangle 12">
            <a:extLst>
              <a:ext uri="{FF2B5EF4-FFF2-40B4-BE49-F238E27FC236}">
                <a16:creationId xmlns:a16="http://schemas.microsoft.com/office/drawing/2014/main" xmlns="" id="{FB1AECCF-385F-1A4F-8649-E26BE72669B6}"/>
              </a:ext>
            </a:extLst>
          </p:cNvPr>
          <p:cNvSpPr/>
          <p:nvPr/>
        </p:nvSpPr>
        <p:spPr>
          <a:xfrm>
            <a:off x="6863938" y="3455719"/>
            <a:ext cx="4096987" cy="2149434"/>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xmlns="" id="{5CA41680-4A5F-3148-A0EA-0583D0233353}"/>
              </a:ext>
            </a:extLst>
          </p:cNvPr>
          <p:cNvSpPr/>
          <p:nvPr/>
        </p:nvSpPr>
        <p:spPr>
          <a:xfrm>
            <a:off x="6956961" y="5677634"/>
            <a:ext cx="4096987" cy="41555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xmlns="" id="{5C83D197-151A-804D-8BA8-1E8A5FA3C399}"/>
              </a:ext>
            </a:extLst>
          </p:cNvPr>
          <p:cNvSpPr/>
          <p:nvPr/>
        </p:nvSpPr>
        <p:spPr>
          <a:xfrm>
            <a:off x="6956960" y="6165665"/>
            <a:ext cx="4096987" cy="41555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Arrow Connector 15">
            <a:extLst>
              <a:ext uri="{FF2B5EF4-FFF2-40B4-BE49-F238E27FC236}">
                <a16:creationId xmlns:a16="http://schemas.microsoft.com/office/drawing/2014/main" xmlns="" id="{DE9DE3E7-FB88-9E43-AEE5-446BD7A7E8C0}"/>
              </a:ext>
            </a:extLst>
          </p:cNvPr>
          <p:cNvCxnSpPr>
            <a:stCxn id="10" idx="3"/>
            <a:endCxn id="13" idx="1"/>
          </p:cNvCxnSpPr>
          <p:nvPr/>
        </p:nvCxnSpPr>
        <p:spPr>
          <a:xfrm>
            <a:off x="4462997" y="4114800"/>
            <a:ext cx="2400941" cy="415636"/>
          </a:xfrm>
          <a:prstGeom prst="straightConnector1">
            <a:avLst/>
          </a:prstGeom>
          <a:ln w="38100">
            <a:solidFill>
              <a:srgbClr val="389954"/>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xmlns="" id="{9E05B482-9E2A-F845-9A50-F9F98FFEFB8A}"/>
              </a:ext>
            </a:extLst>
          </p:cNvPr>
          <p:cNvCxnSpPr>
            <a:cxnSpLocks/>
            <a:stCxn id="11" idx="3"/>
            <a:endCxn id="18" idx="1"/>
          </p:cNvCxnSpPr>
          <p:nvPr/>
        </p:nvCxnSpPr>
        <p:spPr>
          <a:xfrm>
            <a:off x="4462998" y="5135392"/>
            <a:ext cx="2493963" cy="750017"/>
          </a:xfrm>
          <a:prstGeom prst="straightConnector1">
            <a:avLst/>
          </a:prstGeom>
          <a:ln w="38100">
            <a:solidFill>
              <a:srgbClr val="389954"/>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xmlns="" id="{3EB4B035-280B-4946-B58F-DFCC70D1D213}"/>
              </a:ext>
            </a:extLst>
          </p:cNvPr>
          <p:cNvCxnSpPr>
            <a:stCxn id="12" idx="3"/>
            <a:endCxn id="19" idx="1"/>
          </p:cNvCxnSpPr>
          <p:nvPr/>
        </p:nvCxnSpPr>
        <p:spPr>
          <a:xfrm>
            <a:off x="4462997" y="6200452"/>
            <a:ext cx="2493963" cy="172988"/>
          </a:xfrm>
          <a:prstGeom prst="straightConnector1">
            <a:avLst/>
          </a:prstGeom>
          <a:ln w="38100">
            <a:solidFill>
              <a:srgbClr val="38995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45419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down)">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wipe(down)">
                                      <p:cBhvr>
                                        <p:cTn id="17" dur="500"/>
                                        <p:tgtEl>
                                          <p:spTgt spid="13"/>
                                        </p:tgtEl>
                                      </p:cBhvr>
                                    </p:animEffect>
                                  </p:childTnLst>
                                </p:cTn>
                              </p:par>
                              <p:par>
                                <p:cTn id="18" presetID="22" presetClass="entr" presetSubtype="4" fill="hold" nodeType="with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wipe(down)">
                                      <p:cBhvr>
                                        <p:cTn id="20" dur="500"/>
                                        <p:tgtEl>
                                          <p:spTgt spid="16"/>
                                        </p:tgtEl>
                                      </p:cBhvr>
                                    </p:animEffect>
                                  </p:childTnLst>
                                </p:cTn>
                              </p:par>
                              <p:par>
                                <p:cTn id="21" presetID="22" presetClass="entr" presetSubtype="4"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wipe(down)">
                                      <p:cBhvr>
                                        <p:cTn id="23" dur="500"/>
                                        <p:tgtEl>
                                          <p:spTgt spid="10"/>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grpId="0" nodeType="click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wipe(down)">
                                      <p:cBhvr>
                                        <p:cTn id="28" dur="500"/>
                                        <p:tgtEl>
                                          <p:spTgt spid="11"/>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wipe(down)">
                                      <p:cBhvr>
                                        <p:cTn id="31" dur="500"/>
                                        <p:tgtEl>
                                          <p:spTgt spid="18"/>
                                        </p:tgtEl>
                                      </p:cBhvr>
                                    </p:animEffect>
                                  </p:childTnLst>
                                </p:cTn>
                              </p:par>
                              <p:par>
                                <p:cTn id="32" presetID="22" presetClass="entr" presetSubtype="4" fill="hold" nodeType="withEffect">
                                  <p:stCondLst>
                                    <p:cond delay="0"/>
                                  </p:stCondLst>
                                  <p:childTnLst>
                                    <p:set>
                                      <p:cBhvr>
                                        <p:cTn id="33" dur="1" fill="hold">
                                          <p:stCondLst>
                                            <p:cond delay="0"/>
                                          </p:stCondLst>
                                        </p:cTn>
                                        <p:tgtEl>
                                          <p:spTgt spid="21"/>
                                        </p:tgtEl>
                                        <p:attrNameLst>
                                          <p:attrName>style.visibility</p:attrName>
                                        </p:attrNameLst>
                                      </p:cBhvr>
                                      <p:to>
                                        <p:strVal val="visible"/>
                                      </p:to>
                                    </p:set>
                                    <p:animEffect transition="in" filter="wipe(down)">
                                      <p:cBhvr>
                                        <p:cTn id="34" dur="500"/>
                                        <p:tgtEl>
                                          <p:spTgt spid="21"/>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grpId="0" nodeType="click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wipe(down)">
                                      <p:cBhvr>
                                        <p:cTn id="39" dur="500"/>
                                        <p:tgtEl>
                                          <p:spTgt spid="12"/>
                                        </p:tgtEl>
                                      </p:cBhvr>
                                    </p:animEffect>
                                  </p:childTnLst>
                                </p:cTn>
                              </p:par>
                              <p:par>
                                <p:cTn id="40" presetID="22" presetClass="entr" presetSubtype="4" fill="hold" nodeType="withEffect">
                                  <p:stCondLst>
                                    <p:cond delay="0"/>
                                  </p:stCondLst>
                                  <p:childTnLst>
                                    <p:set>
                                      <p:cBhvr>
                                        <p:cTn id="41" dur="1" fill="hold">
                                          <p:stCondLst>
                                            <p:cond delay="0"/>
                                          </p:stCondLst>
                                        </p:cTn>
                                        <p:tgtEl>
                                          <p:spTgt spid="26"/>
                                        </p:tgtEl>
                                        <p:attrNameLst>
                                          <p:attrName>style.visibility</p:attrName>
                                        </p:attrNameLst>
                                      </p:cBhvr>
                                      <p:to>
                                        <p:strVal val="visible"/>
                                      </p:to>
                                    </p:set>
                                    <p:animEffect transition="in" filter="wipe(down)">
                                      <p:cBhvr>
                                        <p:cTn id="42" dur="500"/>
                                        <p:tgtEl>
                                          <p:spTgt spid="26"/>
                                        </p:tgtEl>
                                      </p:cBhvr>
                                    </p:animEffect>
                                  </p:childTnLst>
                                </p:cTn>
                              </p:par>
                              <p:par>
                                <p:cTn id="43" presetID="22" presetClass="entr" presetSubtype="4" fill="hold" grpId="0" nodeType="withEffect">
                                  <p:stCondLst>
                                    <p:cond delay="0"/>
                                  </p:stCondLst>
                                  <p:childTnLst>
                                    <p:set>
                                      <p:cBhvr>
                                        <p:cTn id="44" dur="1" fill="hold">
                                          <p:stCondLst>
                                            <p:cond delay="0"/>
                                          </p:stCondLst>
                                        </p:cTn>
                                        <p:tgtEl>
                                          <p:spTgt spid="19"/>
                                        </p:tgtEl>
                                        <p:attrNameLst>
                                          <p:attrName>style.visibility</p:attrName>
                                        </p:attrNameLst>
                                      </p:cBhvr>
                                      <p:to>
                                        <p:strVal val="visible"/>
                                      </p:to>
                                    </p:set>
                                    <p:animEffect transition="in" filter="wipe(down)">
                                      <p:cBhvr>
                                        <p:cTn id="45"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0" grpId="0" animBg="1"/>
      <p:bldP spid="11" grpId="0" animBg="1"/>
      <p:bldP spid="12" grpId="0" animBg="1"/>
      <p:bldP spid="13" grpId="0" animBg="1"/>
      <p:bldP spid="18" grpId="0" animBg="1"/>
      <p:bldP spid="19"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A0A0BD00-D8DC-45C9-9C82-0E8430B96A5E}"/>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8" name="Content Placeholder 2">
            <a:extLst>
              <a:ext uri="{FF2B5EF4-FFF2-40B4-BE49-F238E27FC236}">
                <a16:creationId xmlns:a16="http://schemas.microsoft.com/office/drawing/2014/main" xmlns="" id="{09329F3B-B988-4BA0-9BEA-4847C35EA442}"/>
              </a:ext>
            </a:extLst>
          </p:cNvPr>
          <p:cNvSpPr>
            <a:spLocks noGrp="1"/>
          </p:cNvSpPr>
          <p:nvPr>
            <p:ph idx="1"/>
          </p:nvPr>
        </p:nvSpPr>
        <p:spPr>
          <a:xfrm>
            <a:off x="2918114" y="1912445"/>
            <a:ext cx="8489371" cy="2321286"/>
          </a:xfrm>
        </p:spPr>
        <p:txBody>
          <a:bodyPr>
            <a:noAutofit/>
          </a:bodyPr>
          <a:lstStyle/>
          <a:p>
            <a:pPr marL="0" indent="0" algn="ctr">
              <a:buNone/>
            </a:pPr>
            <a:r>
              <a:rPr lang="en-US" sz="7000" b="1" dirty="0">
                <a:solidFill>
                  <a:schemeClr val="accent6">
                    <a:lumMod val="75000"/>
                  </a:schemeClr>
                </a:solidFill>
              </a:rPr>
              <a:t>Terraform</a:t>
            </a:r>
          </a:p>
          <a:p>
            <a:pPr marL="0" indent="0" algn="ctr">
              <a:buNone/>
            </a:pPr>
            <a:r>
              <a:rPr lang="en-US" sz="7000" b="1" dirty="0">
                <a:solidFill>
                  <a:srgbClr val="00B050"/>
                </a:solidFill>
              </a:rPr>
              <a:t>Resource </a:t>
            </a:r>
          </a:p>
          <a:p>
            <a:pPr marL="0" indent="0" algn="ctr">
              <a:buNone/>
            </a:pPr>
            <a:r>
              <a:rPr lang="en-US" sz="7000" b="1" dirty="0">
                <a:solidFill>
                  <a:srgbClr val="00B050"/>
                </a:solidFill>
              </a:rPr>
              <a:t>Meta-Argument</a:t>
            </a:r>
          </a:p>
          <a:p>
            <a:pPr marL="0" indent="0" algn="ctr">
              <a:buNone/>
            </a:pPr>
            <a:r>
              <a:rPr lang="en-US" sz="6000" b="1" dirty="0" err="1">
                <a:solidFill>
                  <a:srgbClr val="0070C0"/>
                </a:solidFill>
              </a:rPr>
              <a:t>for_each</a:t>
            </a:r>
            <a:r>
              <a:rPr lang="en-US" sz="6000" b="1" dirty="0">
                <a:solidFill>
                  <a:srgbClr val="0070C0"/>
                </a:solidFill>
              </a:rPr>
              <a:t> with Set of Strings &amp; </a:t>
            </a:r>
            <a:r>
              <a:rPr lang="en-US" sz="6000" b="1" dirty="0" err="1">
                <a:solidFill>
                  <a:srgbClr val="0070C0"/>
                </a:solidFill>
              </a:rPr>
              <a:t>toset</a:t>
            </a:r>
            <a:r>
              <a:rPr lang="en-US" sz="6000" b="1" dirty="0">
                <a:solidFill>
                  <a:srgbClr val="0070C0"/>
                </a:solidFill>
              </a:rPr>
              <a:t> function</a:t>
            </a:r>
          </a:p>
        </p:txBody>
      </p:sp>
      <p:pic>
        <p:nvPicPr>
          <p:cNvPr id="3" name="Picture 2" descr="HashiCorp Terraform">
            <a:extLst>
              <a:ext uri="{FF2B5EF4-FFF2-40B4-BE49-F238E27FC236}">
                <a16:creationId xmlns:a16="http://schemas.microsoft.com/office/drawing/2014/main" xmlns=""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29652" y="1768743"/>
            <a:ext cx="4229343" cy="4229343"/>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xmlns=""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xmlns=""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xmlns=""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xmlns="" id="{6E6095FD-0F75-B847-9031-F887C9DA2BEE}"/>
              </a:ext>
            </a:extLst>
          </p:cNvPr>
          <p:cNvPicPr>
            <a:picLocks noChangeAspect="1"/>
          </p:cNvPicPr>
          <p:nvPr/>
        </p:nvPicPr>
        <p:blipFill>
          <a:blip r:embed="rId3"/>
          <a:stretch>
            <a:fillRect/>
          </a:stretch>
        </p:blipFill>
        <p:spPr>
          <a:xfrm>
            <a:off x="271405" y="2387917"/>
            <a:ext cx="3339911" cy="3221684"/>
          </a:xfrm>
          <a:prstGeom prst="rect">
            <a:avLst/>
          </a:prstGeom>
        </p:spPr>
      </p:pic>
    </p:spTree>
    <p:extLst>
      <p:ext uri="{BB962C8B-B14F-4D97-AF65-F5344CB8AC3E}">
        <p14:creationId xmlns:p14="http://schemas.microsoft.com/office/powerpoint/2010/main" val="267740999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B602D58A-FD4D-4D40-96FF-1008922D28A9}"/>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4" name="Title 3">
            <a:extLst>
              <a:ext uri="{FF2B5EF4-FFF2-40B4-BE49-F238E27FC236}">
                <a16:creationId xmlns:a16="http://schemas.microsoft.com/office/drawing/2014/main" xmlns="" id="{73CCDF15-52C1-E441-8C09-9BBC549D9184}"/>
              </a:ext>
            </a:extLst>
          </p:cNvPr>
          <p:cNvSpPr>
            <a:spLocks noGrp="1"/>
          </p:cNvSpPr>
          <p:nvPr>
            <p:ph type="title"/>
          </p:nvPr>
        </p:nvSpPr>
        <p:spPr>
          <a:xfrm>
            <a:off x="1005840" y="139900"/>
            <a:ext cx="12618720" cy="662375"/>
          </a:xfrm>
        </p:spPr>
        <p:txBody>
          <a:bodyPr>
            <a:normAutofit fontScale="90000"/>
          </a:bodyPr>
          <a:lstStyle/>
          <a:p>
            <a:r>
              <a:rPr lang="en-US" b="1" dirty="0"/>
              <a:t>Usecase-2: </a:t>
            </a:r>
            <a:r>
              <a:rPr lang="en-US" b="1" dirty="0" err="1"/>
              <a:t>for_each</a:t>
            </a:r>
            <a:r>
              <a:rPr lang="en-US" b="1" dirty="0"/>
              <a:t> Set of Strings (</a:t>
            </a:r>
            <a:r>
              <a:rPr lang="en-US" b="1" dirty="0" err="1"/>
              <a:t>toset</a:t>
            </a:r>
            <a:r>
              <a:rPr lang="en-US" b="1" dirty="0"/>
              <a:t>)</a:t>
            </a:r>
          </a:p>
        </p:txBody>
      </p:sp>
      <p:sp>
        <p:nvSpPr>
          <p:cNvPr id="5" name="Rectangle 4">
            <a:extLst>
              <a:ext uri="{FF2B5EF4-FFF2-40B4-BE49-F238E27FC236}">
                <a16:creationId xmlns:a16="http://schemas.microsoft.com/office/drawing/2014/main" xmlns="" id="{9D601882-06FD-B34F-A676-4B7A0CAA9A01}"/>
              </a:ext>
            </a:extLst>
          </p:cNvPr>
          <p:cNvSpPr/>
          <p:nvPr/>
        </p:nvSpPr>
        <p:spPr>
          <a:xfrm>
            <a:off x="197794" y="1007415"/>
            <a:ext cx="14234811" cy="117199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3200" dirty="0"/>
              <a:t># Resource-1: Use Meta-Argument </a:t>
            </a:r>
            <a:r>
              <a:rPr lang="en-IN" sz="3200" dirty="0" err="1">
                <a:solidFill>
                  <a:srgbClr val="FFFF00"/>
                </a:solidFill>
              </a:rPr>
              <a:t>for_each</a:t>
            </a:r>
            <a:r>
              <a:rPr lang="en-IN" sz="3200" dirty="0">
                <a:solidFill>
                  <a:srgbClr val="FFFF00"/>
                </a:solidFill>
              </a:rPr>
              <a:t> with Set of Strings</a:t>
            </a:r>
            <a:r>
              <a:rPr lang="en-IN" sz="3200" dirty="0"/>
              <a:t> to create </a:t>
            </a:r>
            <a:r>
              <a:rPr lang="en-IN" sz="3200" dirty="0">
                <a:solidFill>
                  <a:srgbClr val="FFFF00"/>
                </a:solidFill>
              </a:rPr>
              <a:t>multiple</a:t>
            </a:r>
            <a:r>
              <a:rPr lang="en-IN" sz="3200" dirty="0"/>
              <a:t> Resource Groups using </a:t>
            </a:r>
            <a:r>
              <a:rPr lang="en-IN" sz="3200" dirty="0">
                <a:solidFill>
                  <a:srgbClr val="FFFF00"/>
                </a:solidFill>
              </a:rPr>
              <a:t>single</a:t>
            </a:r>
            <a:r>
              <a:rPr lang="en-IN" sz="3200" dirty="0"/>
              <a:t> Resource</a:t>
            </a:r>
          </a:p>
        </p:txBody>
      </p:sp>
      <p:sp>
        <p:nvSpPr>
          <p:cNvPr id="10" name="Rectangle 9">
            <a:extLst>
              <a:ext uri="{FF2B5EF4-FFF2-40B4-BE49-F238E27FC236}">
                <a16:creationId xmlns:a16="http://schemas.microsoft.com/office/drawing/2014/main" xmlns="" id="{76E947C4-4AC0-654C-858A-06594DD3B593}"/>
              </a:ext>
            </a:extLst>
          </p:cNvPr>
          <p:cNvSpPr/>
          <p:nvPr/>
        </p:nvSpPr>
        <p:spPr>
          <a:xfrm>
            <a:off x="197795" y="2706089"/>
            <a:ext cx="4318915" cy="893618"/>
          </a:xfrm>
          <a:prstGeom prst="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Define </a:t>
            </a:r>
            <a:r>
              <a:rPr lang="en-US" dirty="0" err="1">
                <a:solidFill>
                  <a:srgbClr val="FFFF00"/>
                </a:solidFill>
              </a:rPr>
              <a:t>for_each</a:t>
            </a:r>
            <a:r>
              <a:rPr lang="en-US" dirty="0">
                <a:solidFill>
                  <a:srgbClr val="FFFF00"/>
                </a:solidFill>
              </a:rPr>
              <a:t> </a:t>
            </a:r>
            <a:r>
              <a:rPr lang="en-US" dirty="0"/>
              <a:t>with </a:t>
            </a:r>
            <a:r>
              <a:rPr lang="en-US" dirty="0">
                <a:solidFill>
                  <a:srgbClr val="FFFF00"/>
                </a:solidFill>
              </a:rPr>
              <a:t>Set of Strings </a:t>
            </a:r>
            <a:endParaRPr lang="en-US" dirty="0"/>
          </a:p>
        </p:txBody>
      </p:sp>
      <p:sp>
        <p:nvSpPr>
          <p:cNvPr id="11" name="Rectangle 10">
            <a:extLst>
              <a:ext uri="{FF2B5EF4-FFF2-40B4-BE49-F238E27FC236}">
                <a16:creationId xmlns:a16="http://schemas.microsoft.com/office/drawing/2014/main" xmlns="" id="{352A4EFF-2C0C-284F-83F1-9B045AF46F46}"/>
              </a:ext>
            </a:extLst>
          </p:cNvPr>
          <p:cNvSpPr/>
          <p:nvPr/>
        </p:nvSpPr>
        <p:spPr>
          <a:xfrm>
            <a:off x="197795" y="3726681"/>
            <a:ext cx="4318916" cy="893618"/>
          </a:xfrm>
          <a:prstGeom prst="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Use </a:t>
            </a:r>
            <a:r>
              <a:rPr lang="en-US" dirty="0" err="1">
                <a:solidFill>
                  <a:srgbClr val="FFFF00"/>
                </a:solidFill>
              </a:rPr>
              <a:t>each.value</a:t>
            </a:r>
            <a:r>
              <a:rPr lang="en-US" dirty="0">
                <a:solidFill>
                  <a:srgbClr val="FFFF00"/>
                </a:solidFill>
              </a:rPr>
              <a:t> </a:t>
            </a:r>
            <a:r>
              <a:rPr lang="en-US" dirty="0"/>
              <a:t> for Resource Group Name</a:t>
            </a:r>
            <a:endParaRPr lang="en-US" dirty="0">
              <a:solidFill>
                <a:srgbClr val="FFFF00"/>
              </a:solidFill>
            </a:endParaRPr>
          </a:p>
        </p:txBody>
      </p:sp>
      <p:sp>
        <p:nvSpPr>
          <p:cNvPr id="12" name="Rectangle 11">
            <a:extLst>
              <a:ext uri="{FF2B5EF4-FFF2-40B4-BE49-F238E27FC236}">
                <a16:creationId xmlns:a16="http://schemas.microsoft.com/office/drawing/2014/main" xmlns="" id="{41E5F055-06A3-E14C-8E96-18C97A253C3D}"/>
              </a:ext>
            </a:extLst>
          </p:cNvPr>
          <p:cNvSpPr/>
          <p:nvPr/>
        </p:nvSpPr>
        <p:spPr>
          <a:xfrm>
            <a:off x="197794" y="4791741"/>
            <a:ext cx="4318916" cy="893618"/>
          </a:xfrm>
          <a:prstGeom prst="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Use </a:t>
            </a:r>
            <a:r>
              <a:rPr lang="en-US" dirty="0" err="1">
                <a:solidFill>
                  <a:srgbClr val="FFFF00"/>
                </a:solidFill>
              </a:rPr>
              <a:t>each.key</a:t>
            </a:r>
            <a:r>
              <a:rPr lang="en-US" dirty="0">
                <a:solidFill>
                  <a:srgbClr val="FFFF00"/>
                </a:solidFill>
              </a:rPr>
              <a:t> </a:t>
            </a:r>
            <a:r>
              <a:rPr lang="en-US" dirty="0">
                <a:solidFill>
                  <a:schemeClr val="bg1"/>
                </a:solidFill>
              </a:rPr>
              <a:t>for Resource Group Location</a:t>
            </a:r>
          </a:p>
        </p:txBody>
      </p:sp>
      <p:pic>
        <p:nvPicPr>
          <p:cNvPr id="6" name="Picture 5">
            <a:extLst>
              <a:ext uri="{FF2B5EF4-FFF2-40B4-BE49-F238E27FC236}">
                <a16:creationId xmlns:a16="http://schemas.microsoft.com/office/drawing/2014/main" xmlns="" id="{22135944-E11C-E148-9904-12B7F6439E55}"/>
              </a:ext>
            </a:extLst>
          </p:cNvPr>
          <p:cNvPicPr>
            <a:picLocks noChangeAspect="1"/>
          </p:cNvPicPr>
          <p:nvPr/>
        </p:nvPicPr>
        <p:blipFill>
          <a:blip r:embed="rId2"/>
          <a:stretch>
            <a:fillRect/>
          </a:stretch>
        </p:blipFill>
        <p:spPr>
          <a:xfrm>
            <a:off x="4937760" y="2475957"/>
            <a:ext cx="9563925" cy="4474111"/>
          </a:xfrm>
          <a:prstGeom prst="rect">
            <a:avLst/>
          </a:prstGeom>
        </p:spPr>
      </p:pic>
      <p:sp>
        <p:nvSpPr>
          <p:cNvPr id="17" name="Rectangle 16">
            <a:extLst>
              <a:ext uri="{FF2B5EF4-FFF2-40B4-BE49-F238E27FC236}">
                <a16:creationId xmlns:a16="http://schemas.microsoft.com/office/drawing/2014/main" xmlns="" id="{F271C3B8-3D14-054C-9E75-30AC466EE51A}"/>
              </a:ext>
            </a:extLst>
          </p:cNvPr>
          <p:cNvSpPr/>
          <p:nvPr/>
        </p:nvSpPr>
        <p:spPr>
          <a:xfrm>
            <a:off x="197794" y="5883555"/>
            <a:ext cx="4318916" cy="66310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500" dirty="0" err="1"/>
              <a:t>each.key</a:t>
            </a:r>
            <a:r>
              <a:rPr lang="en-US" sz="3500" dirty="0"/>
              <a:t> == </a:t>
            </a:r>
            <a:r>
              <a:rPr lang="en-US" sz="3500" dirty="0" err="1"/>
              <a:t>each.value</a:t>
            </a:r>
            <a:endParaRPr lang="en-US" sz="3500" dirty="0">
              <a:solidFill>
                <a:schemeClr val="bg1"/>
              </a:solidFill>
            </a:endParaRPr>
          </a:p>
        </p:txBody>
      </p:sp>
      <p:sp>
        <p:nvSpPr>
          <p:cNvPr id="7" name="Rectangle 6">
            <a:extLst>
              <a:ext uri="{FF2B5EF4-FFF2-40B4-BE49-F238E27FC236}">
                <a16:creationId xmlns:a16="http://schemas.microsoft.com/office/drawing/2014/main" xmlns="" id="{9EFF4DC2-50E3-1342-95DA-22F28FE74164}"/>
              </a:ext>
            </a:extLst>
          </p:cNvPr>
          <p:cNvSpPr/>
          <p:nvPr/>
        </p:nvSpPr>
        <p:spPr>
          <a:xfrm>
            <a:off x="5325850" y="3296773"/>
            <a:ext cx="8787741" cy="458392"/>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xmlns="" id="{A1E24E1D-EA63-ED46-BD83-C14219ECA769}"/>
              </a:ext>
            </a:extLst>
          </p:cNvPr>
          <p:cNvSpPr/>
          <p:nvPr/>
        </p:nvSpPr>
        <p:spPr>
          <a:xfrm>
            <a:off x="5325851" y="3815061"/>
            <a:ext cx="4981931" cy="458392"/>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xmlns="" id="{372096F4-EA82-1C4B-A2F2-B62F8A6201CF}"/>
              </a:ext>
            </a:extLst>
          </p:cNvPr>
          <p:cNvSpPr/>
          <p:nvPr/>
        </p:nvSpPr>
        <p:spPr>
          <a:xfrm>
            <a:off x="5325850" y="4333349"/>
            <a:ext cx="4981931" cy="458392"/>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xmlns="" id="{2462D245-C418-5041-B012-42B041B62E83}"/>
              </a:ext>
            </a:extLst>
          </p:cNvPr>
          <p:cNvCxnSpPr>
            <a:stCxn id="10" idx="3"/>
            <a:endCxn id="7" idx="1"/>
          </p:cNvCxnSpPr>
          <p:nvPr/>
        </p:nvCxnSpPr>
        <p:spPr>
          <a:xfrm>
            <a:off x="4516710" y="3152898"/>
            <a:ext cx="809140" cy="373071"/>
          </a:xfrm>
          <a:prstGeom prst="straightConnector1">
            <a:avLst/>
          </a:prstGeom>
          <a:ln w="38100">
            <a:solidFill>
              <a:srgbClr val="389954"/>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xmlns="" id="{BD121032-26FE-3C4E-A248-3DA7C9E39464}"/>
              </a:ext>
            </a:extLst>
          </p:cNvPr>
          <p:cNvCxnSpPr>
            <a:stCxn id="11" idx="3"/>
          </p:cNvCxnSpPr>
          <p:nvPr/>
        </p:nvCxnSpPr>
        <p:spPr>
          <a:xfrm flipV="1">
            <a:off x="4516711" y="4060768"/>
            <a:ext cx="809139" cy="112722"/>
          </a:xfrm>
          <a:prstGeom prst="straightConnector1">
            <a:avLst/>
          </a:prstGeom>
          <a:ln w="38100">
            <a:solidFill>
              <a:srgbClr val="389954"/>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xmlns="" id="{88ED1478-4165-D149-8EC2-0105C4D8382B}"/>
              </a:ext>
            </a:extLst>
          </p:cNvPr>
          <p:cNvCxnSpPr>
            <a:stCxn id="12" idx="3"/>
          </p:cNvCxnSpPr>
          <p:nvPr/>
        </p:nvCxnSpPr>
        <p:spPr>
          <a:xfrm flipV="1">
            <a:off x="4516710" y="4569997"/>
            <a:ext cx="809140" cy="668553"/>
          </a:xfrm>
          <a:prstGeom prst="straightConnector1">
            <a:avLst/>
          </a:prstGeom>
          <a:ln w="38100">
            <a:solidFill>
              <a:srgbClr val="38995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98651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down)">
                                      <p:cBhvr>
                                        <p:cTn id="17" dur="500"/>
                                        <p:tgtEl>
                                          <p:spTgt spid="9"/>
                                        </p:tgtEl>
                                      </p:cBhvr>
                                    </p:animEffect>
                                  </p:childTnLst>
                                </p:cTn>
                              </p:par>
                              <p:par>
                                <p:cTn id="18" presetID="22" presetClass="entr" presetSubtype="4" fill="hold" grpId="0" nodeType="with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wipe(down)">
                                      <p:cBhvr>
                                        <p:cTn id="20" dur="500"/>
                                        <p:tgtEl>
                                          <p:spTgt spid="7"/>
                                        </p:tgtEl>
                                      </p:cBhvr>
                                    </p:animEffect>
                                  </p:childTnLst>
                                </p:cTn>
                              </p:par>
                              <p:par>
                                <p:cTn id="21" presetID="22" presetClass="entr" presetSubtype="4"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wipe(down)">
                                      <p:cBhvr>
                                        <p:cTn id="23" dur="500"/>
                                        <p:tgtEl>
                                          <p:spTgt spid="10"/>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grpId="0" nodeType="click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wipe(down)">
                                      <p:cBhvr>
                                        <p:cTn id="28" dur="500"/>
                                        <p:tgtEl>
                                          <p:spTgt spid="20"/>
                                        </p:tgtEl>
                                      </p:cBhvr>
                                    </p:animEffect>
                                  </p:childTnLst>
                                </p:cTn>
                              </p:par>
                              <p:par>
                                <p:cTn id="29" presetID="22" presetClass="entr" presetSubtype="4" fill="hold" nodeType="with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wipe(down)">
                                      <p:cBhvr>
                                        <p:cTn id="31" dur="500"/>
                                        <p:tgtEl>
                                          <p:spTgt spid="15"/>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wipe(down)">
                                      <p:cBhvr>
                                        <p:cTn id="34" dur="500"/>
                                        <p:tgtEl>
                                          <p:spTgt spid="11"/>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grpId="0" nodeType="clickEffect">
                                  <p:stCondLst>
                                    <p:cond delay="0"/>
                                  </p:stCondLst>
                                  <p:childTnLst>
                                    <p:set>
                                      <p:cBhvr>
                                        <p:cTn id="38" dur="1" fill="hold">
                                          <p:stCondLst>
                                            <p:cond delay="0"/>
                                          </p:stCondLst>
                                        </p:cTn>
                                        <p:tgtEl>
                                          <p:spTgt spid="22"/>
                                        </p:tgtEl>
                                        <p:attrNameLst>
                                          <p:attrName>style.visibility</p:attrName>
                                        </p:attrNameLst>
                                      </p:cBhvr>
                                      <p:to>
                                        <p:strVal val="visible"/>
                                      </p:to>
                                    </p:set>
                                    <p:animEffect transition="in" filter="wipe(down)">
                                      <p:cBhvr>
                                        <p:cTn id="39" dur="500"/>
                                        <p:tgtEl>
                                          <p:spTgt spid="22"/>
                                        </p:tgtEl>
                                      </p:cBhvr>
                                    </p:animEffect>
                                  </p:childTnLst>
                                </p:cTn>
                              </p:par>
                              <p:par>
                                <p:cTn id="40" presetID="22" presetClass="entr" presetSubtype="4" fill="hold" grpId="0" nodeType="with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wipe(down)">
                                      <p:cBhvr>
                                        <p:cTn id="42" dur="500"/>
                                        <p:tgtEl>
                                          <p:spTgt spid="12"/>
                                        </p:tgtEl>
                                      </p:cBhvr>
                                    </p:animEffect>
                                  </p:childTnLst>
                                </p:cTn>
                              </p:par>
                              <p:par>
                                <p:cTn id="43" presetID="22" presetClass="entr" presetSubtype="4" fill="hold" nodeType="withEffect">
                                  <p:stCondLst>
                                    <p:cond delay="0"/>
                                  </p:stCondLst>
                                  <p:childTnLst>
                                    <p:set>
                                      <p:cBhvr>
                                        <p:cTn id="44" dur="1" fill="hold">
                                          <p:stCondLst>
                                            <p:cond delay="0"/>
                                          </p:stCondLst>
                                        </p:cTn>
                                        <p:tgtEl>
                                          <p:spTgt spid="24"/>
                                        </p:tgtEl>
                                        <p:attrNameLst>
                                          <p:attrName>style.visibility</p:attrName>
                                        </p:attrNameLst>
                                      </p:cBhvr>
                                      <p:to>
                                        <p:strVal val="visible"/>
                                      </p:to>
                                    </p:set>
                                    <p:animEffect transition="in" filter="wipe(down)">
                                      <p:cBhvr>
                                        <p:cTn id="45" dur="500"/>
                                        <p:tgtEl>
                                          <p:spTgt spid="24"/>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4" fill="hold" grpId="0" nodeType="clickEffect">
                                  <p:stCondLst>
                                    <p:cond delay="0"/>
                                  </p:stCondLst>
                                  <p:childTnLst>
                                    <p:set>
                                      <p:cBhvr>
                                        <p:cTn id="49" dur="1" fill="hold">
                                          <p:stCondLst>
                                            <p:cond delay="0"/>
                                          </p:stCondLst>
                                        </p:cTn>
                                        <p:tgtEl>
                                          <p:spTgt spid="17"/>
                                        </p:tgtEl>
                                        <p:attrNameLst>
                                          <p:attrName>style.visibility</p:attrName>
                                        </p:attrNameLst>
                                      </p:cBhvr>
                                      <p:to>
                                        <p:strVal val="visible"/>
                                      </p:to>
                                    </p:set>
                                    <p:animEffect transition="in" filter="wipe(down)">
                                      <p:cBhvr>
                                        <p:cTn id="5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0" grpId="0" animBg="1"/>
      <p:bldP spid="11" grpId="0" animBg="1"/>
      <p:bldP spid="12" grpId="0" animBg="1"/>
      <p:bldP spid="17" grpId="0" animBg="1"/>
      <p:bldP spid="7" grpId="0" animBg="1"/>
      <p:bldP spid="20" grpId="0" animBg="1"/>
      <p:bldP spid="22"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A0A0BD00-D8DC-45C9-9C82-0E8430B96A5E}"/>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8" name="Content Placeholder 2">
            <a:extLst>
              <a:ext uri="{FF2B5EF4-FFF2-40B4-BE49-F238E27FC236}">
                <a16:creationId xmlns:a16="http://schemas.microsoft.com/office/drawing/2014/main" xmlns="" id="{09329F3B-B988-4BA0-9BEA-4847C35EA442}"/>
              </a:ext>
            </a:extLst>
          </p:cNvPr>
          <p:cNvSpPr>
            <a:spLocks noGrp="1"/>
          </p:cNvSpPr>
          <p:nvPr>
            <p:ph idx="1"/>
          </p:nvPr>
        </p:nvSpPr>
        <p:spPr>
          <a:xfrm>
            <a:off x="2918114" y="1912445"/>
            <a:ext cx="8489371" cy="2321286"/>
          </a:xfrm>
        </p:spPr>
        <p:txBody>
          <a:bodyPr>
            <a:noAutofit/>
          </a:bodyPr>
          <a:lstStyle/>
          <a:p>
            <a:pPr marL="0" indent="0" algn="ctr">
              <a:buNone/>
            </a:pPr>
            <a:r>
              <a:rPr lang="en-US" sz="7000" b="1" dirty="0">
                <a:solidFill>
                  <a:schemeClr val="accent6">
                    <a:lumMod val="75000"/>
                  </a:schemeClr>
                </a:solidFill>
              </a:rPr>
              <a:t>Terraform</a:t>
            </a:r>
          </a:p>
          <a:p>
            <a:pPr marL="0" indent="0" algn="ctr">
              <a:buNone/>
            </a:pPr>
            <a:r>
              <a:rPr lang="en-US" sz="7000" b="1" dirty="0">
                <a:solidFill>
                  <a:srgbClr val="00B050"/>
                </a:solidFill>
              </a:rPr>
              <a:t>Resource </a:t>
            </a:r>
          </a:p>
          <a:p>
            <a:pPr marL="0" indent="0" algn="ctr">
              <a:buNone/>
            </a:pPr>
            <a:r>
              <a:rPr lang="en-US" sz="7000" b="1" dirty="0">
                <a:solidFill>
                  <a:srgbClr val="00B050"/>
                </a:solidFill>
              </a:rPr>
              <a:t>Meta-Argument</a:t>
            </a:r>
          </a:p>
          <a:p>
            <a:pPr marL="0" indent="0" algn="ctr">
              <a:buNone/>
            </a:pPr>
            <a:r>
              <a:rPr lang="en-US" sz="6000" b="1" dirty="0" err="1">
                <a:solidFill>
                  <a:srgbClr val="0070C0"/>
                </a:solidFill>
              </a:rPr>
              <a:t>for_each</a:t>
            </a:r>
            <a:r>
              <a:rPr lang="en-US" sz="6000" b="1" dirty="0">
                <a:solidFill>
                  <a:srgbClr val="0070C0"/>
                </a:solidFill>
              </a:rPr>
              <a:t> chaining</a:t>
            </a:r>
          </a:p>
        </p:txBody>
      </p:sp>
      <p:pic>
        <p:nvPicPr>
          <p:cNvPr id="3" name="Picture 2" descr="HashiCorp Terraform">
            <a:extLst>
              <a:ext uri="{FF2B5EF4-FFF2-40B4-BE49-F238E27FC236}">
                <a16:creationId xmlns:a16="http://schemas.microsoft.com/office/drawing/2014/main" xmlns=""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29652" y="1768743"/>
            <a:ext cx="4229343" cy="4229343"/>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xmlns=""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xmlns=""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xmlns=""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xmlns="" id="{6E6095FD-0F75-B847-9031-F887C9DA2BEE}"/>
              </a:ext>
            </a:extLst>
          </p:cNvPr>
          <p:cNvPicPr>
            <a:picLocks noChangeAspect="1"/>
          </p:cNvPicPr>
          <p:nvPr/>
        </p:nvPicPr>
        <p:blipFill>
          <a:blip r:embed="rId3"/>
          <a:stretch>
            <a:fillRect/>
          </a:stretch>
        </p:blipFill>
        <p:spPr>
          <a:xfrm>
            <a:off x="271405" y="2387917"/>
            <a:ext cx="3339911" cy="3221684"/>
          </a:xfrm>
          <a:prstGeom prst="rect">
            <a:avLst/>
          </a:prstGeom>
        </p:spPr>
      </p:pic>
    </p:spTree>
    <p:extLst>
      <p:ext uri="{BB962C8B-B14F-4D97-AF65-F5344CB8AC3E}">
        <p14:creationId xmlns:p14="http://schemas.microsoft.com/office/powerpoint/2010/main" val="127815873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A0A0BD00-D8DC-45C9-9C82-0E8430B96A5E}"/>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8" name="Content Placeholder 2">
            <a:extLst>
              <a:ext uri="{FF2B5EF4-FFF2-40B4-BE49-F238E27FC236}">
                <a16:creationId xmlns:a16="http://schemas.microsoft.com/office/drawing/2014/main" xmlns="" id="{09329F3B-B988-4BA0-9BEA-4847C35EA442}"/>
              </a:ext>
            </a:extLst>
          </p:cNvPr>
          <p:cNvSpPr>
            <a:spLocks noGrp="1"/>
          </p:cNvSpPr>
          <p:nvPr>
            <p:ph idx="1"/>
          </p:nvPr>
        </p:nvSpPr>
        <p:spPr>
          <a:xfrm>
            <a:off x="693074" y="1793514"/>
            <a:ext cx="8489371" cy="2321286"/>
          </a:xfrm>
        </p:spPr>
        <p:txBody>
          <a:bodyPr>
            <a:noAutofit/>
          </a:bodyPr>
          <a:lstStyle/>
          <a:p>
            <a:pPr marL="0" indent="0" algn="ctr">
              <a:buNone/>
            </a:pPr>
            <a:r>
              <a:rPr lang="en-US" sz="7000" b="1" dirty="0">
                <a:solidFill>
                  <a:schemeClr val="accent6">
                    <a:lumMod val="75000"/>
                  </a:schemeClr>
                </a:solidFill>
              </a:rPr>
              <a:t>Terraform</a:t>
            </a:r>
          </a:p>
          <a:p>
            <a:pPr marL="0" indent="0" algn="ctr">
              <a:buNone/>
            </a:pPr>
            <a:r>
              <a:rPr lang="en-US" sz="7000" b="1" dirty="0">
                <a:solidFill>
                  <a:srgbClr val="00B050"/>
                </a:solidFill>
              </a:rPr>
              <a:t>Resource </a:t>
            </a:r>
          </a:p>
          <a:p>
            <a:pPr marL="0" indent="0" algn="ctr">
              <a:buNone/>
            </a:pPr>
            <a:r>
              <a:rPr lang="en-US" sz="7000" b="1" dirty="0">
                <a:solidFill>
                  <a:srgbClr val="00B050"/>
                </a:solidFill>
              </a:rPr>
              <a:t>Meta-Argument</a:t>
            </a:r>
          </a:p>
          <a:p>
            <a:pPr marL="0" indent="0" algn="ctr">
              <a:buNone/>
            </a:pPr>
            <a:r>
              <a:rPr lang="en-US" sz="7000" b="1" dirty="0">
                <a:solidFill>
                  <a:srgbClr val="0070C0"/>
                </a:solidFill>
              </a:rPr>
              <a:t>lifecycle</a:t>
            </a:r>
          </a:p>
        </p:txBody>
      </p:sp>
      <p:pic>
        <p:nvPicPr>
          <p:cNvPr id="3" name="Picture 2" descr="HashiCorp Terraform">
            <a:extLst>
              <a:ext uri="{FF2B5EF4-FFF2-40B4-BE49-F238E27FC236}">
                <a16:creationId xmlns:a16="http://schemas.microsoft.com/office/drawing/2014/main" xmlns=""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67353" y="1503218"/>
            <a:ext cx="4918363" cy="4918363"/>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xmlns=""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xmlns=""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xmlns=""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8522032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DC1E8FE0-8DB6-054D-93CC-1EB22BE294F1}"/>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4" name="Title 3">
            <a:extLst>
              <a:ext uri="{FF2B5EF4-FFF2-40B4-BE49-F238E27FC236}">
                <a16:creationId xmlns:a16="http://schemas.microsoft.com/office/drawing/2014/main" xmlns="" id="{9620E105-1E5C-1545-9E21-75F2F7F0D01C}"/>
              </a:ext>
            </a:extLst>
          </p:cNvPr>
          <p:cNvSpPr>
            <a:spLocks noGrp="1"/>
          </p:cNvSpPr>
          <p:nvPr>
            <p:ph type="title"/>
          </p:nvPr>
        </p:nvSpPr>
        <p:spPr>
          <a:xfrm>
            <a:off x="3280785" y="68289"/>
            <a:ext cx="8448154" cy="1188851"/>
          </a:xfrm>
        </p:spPr>
        <p:txBody>
          <a:bodyPr>
            <a:normAutofit fontScale="90000"/>
          </a:bodyPr>
          <a:lstStyle/>
          <a:p>
            <a:r>
              <a:rPr lang="en-US" dirty="0"/>
              <a:t>Manage using </a:t>
            </a:r>
            <a:r>
              <a:rPr lang="en-US" dirty="0" err="1"/>
              <a:t>IaC</a:t>
            </a:r>
            <a:r>
              <a:rPr lang="en-US" dirty="0"/>
              <a:t> with Terraform</a:t>
            </a:r>
          </a:p>
        </p:txBody>
      </p:sp>
      <p:sp>
        <p:nvSpPr>
          <p:cNvPr id="5" name="Oval 4">
            <a:extLst>
              <a:ext uri="{FF2B5EF4-FFF2-40B4-BE49-F238E27FC236}">
                <a16:creationId xmlns:a16="http://schemas.microsoft.com/office/drawing/2014/main" xmlns="" id="{F8017ABD-76CA-A149-8807-32B24CBFAA7A}"/>
              </a:ext>
            </a:extLst>
          </p:cNvPr>
          <p:cNvSpPr/>
          <p:nvPr/>
        </p:nvSpPr>
        <p:spPr>
          <a:xfrm>
            <a:off x="241161" y="3438272"/>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Dev</a:t>
            </a:r>
          </a:p>
        </p:txBody>
      </p:sp>
      <p:sp>
        <p:nvSpPr>
          <p:cNvPr id="6" name="Oval 5">
            <a:extLst>
              <a:ext uri="{FF2B5EF4-FFF2-40B4-BE49-F238E27FC236}">
                <a16:creationId xmlns:a16="http://schemas.microsoft.com/office/drawing/2014/main" xmlns="" id="{26B6A081-A945-7C4D-B6A0-4B7D63282F88}"/>
              </a:ext>
            </a:extLst>
          </p:cNvPr>
          <p:cNvSpPr/>
          <p:nvPr/>
        </p:nvSpPr>
        <p:spPr>
          <a:xfrm>
            <a:off x="3109964" y="3438272"/>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QA</a:t>
            </a:r>
          </a:p>
        </p:txBody>
      </p:sp>
      <p:sp>
        <p:nvSpPr>
          <p:cNvPr id="7" name="Oval 6">
            <a:extLst>
              <a:ext uri="{FF2B5EF4-FFF2-40B4-BE49-F238E27FC236}">
                <a16:creationId xmlns:a16="http://schemas.microsoft.com/office/drawing/2014/main" xmlns="" id="{8EC04835-D036-DA4D-8CD0-3F85B38D8B9F}"/>
              </a:ext>
            </a:extLst>
          </p:cNvPr>
          <p:cNvSpPr/>
          <p:nvPr/>
        </p:nvSpPr>
        <p:spPr>
          <a:xfrm>
            <a:off x="5983793" y="3438272"/>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Staging</a:t>
            </a:r>
          </a:p>
        </p:txBody>
      </p:sp>
      <p:sp>
        <p:nvSpPr>
          <p:cNvPr id="8" name="Oval 7">
            <a:extLst>
              <a:ext uri="{FF2B5EF4-FFF2-40B4-BE49-F238E27FC236}">
                <a16:creationId xmlns:a16="http://schemas.microsoft.com/office/drawing/2014/main" xmlns="" id="{7F1CD807-FBF5-FD49-8E83-81DA4A1B6A99}"/>
              </a:ext>
            </a:extLst>
          </p:cNvPr>
          <p:cNvSpPr/>
          <p:nvPr/>
        </p:nvSpPr>
        <p:spPr>
          <a:xfrm>
            <a:off x="8857623" y="3438272"/>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Production</a:t>
            </a:r>
          </a:p>
        </p:txBody>
      </p:sp>
      <p:sp>
        <p:nvSpPr>
          <p:cNvPr id="9" name="Oval 8">
            <a:extLst>
              <a:ext uri="{FF2B5EF4-FFF2-40B4-BE49-F238E27FC236}">
                <a16:creationId xmlns:a16="http://schemas.microsoft.com/office/drawing/2014/main" xmlns="" id="{7ADFDEE5-EBA4-DB4F-9BDD-B92A7C642204}"/>
              </a:ext>
            </a:extLst>
          </p:cNvPr>
          <p:cNvSpPr/>
          <p:nvPr/>
        </p:nvSpPr>
        <p:spPr>
          <a:xfrm>
            <a:off x="11731453" y="3438272"/>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Disaster</a:t>
            </a:r>
          </a:p>
          <a:p>
            <a:pPr algn="ctr"/>
            <a:r>
              <a:rPr lang="en-US" sz="3000" dirty="0"/>
              <a:t>Recovery</a:t>
            </a:r>
          </a:p>
        </p:txBody>
      </p:sp>
      <p:pic>
        <p:nvPicPr>
          <p:cNvPr id="11" name="Graphic 10" descr="User with solid fill">
            <a:extLst>
              <a:ext uri="{FF2B5EF4-FFF2-40B4-BE49-F238E27FC236}">
                <a16:creationId xmlns:a16="http://schemas.microsoft.com/office/drawing/2014/main" xmlns="" id="{7CABDFCE-7CEC-F345-B568-7BAD4CA31AF1}"/>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893366" y="1451635"/>
            <a:ext cx="914400" cy="914400"/>
          </a:xfrm>
          <a:prstGeom prst="rect">
            <a:avLst/>
          </a:prstGeom>
        </p:spPr>
      </p:pic>
      <p:sp>
        <p:nvSpPr>
          <p:cNvPr id="16" name="TextBox 15">
            <a:extLst>
              <a:ext uri="{FF2B5EF4-FFF2-40B4-BE49-F238E27FC236}">
                <a16:creationId xmlns:a16="http://schemas.microsoft.com/office/drawing/2014/main" xmlns="" id="{A29BC624-7821-5348-8E94-9A284AA4ED1B}"/>
              </a:ext>
            </a:extLst>
          </p:cNvPr>
          <p:cNvSpPr txBox="1"/>
          <p:nvPr/>
        </p:nvSpPr>
        <p:spPr>
          <a:xfrm>
            <a:off x="768651" y="1088208"/>
            <a:ext cx="1162498" cy="430887"/>
          </a:xfrm>
          <a:prstGeom prst="rect">
            <a:avLst/>
          </a:prstGeom>
          <a:noFill/>
        </p:spPr>
        <p:txBody>
          <a:bodyPr wrap="none" rtlCol="0">
            <a:spAutoFit/>
          </a:bodyPr>
          <a:lstStyle/>
          <a:p>
            <a:r>
              <a:rPr lang="en-US" dirty="0">
                <a:solidFill>
                  <a:srgbClr val="00B050"/>
                </a:solidFill>
              </a:rPr>
              <a:t>Admin-1</a:t>
            </a:r>
          </a:p>
        </p:txBody>
      </p:sp>
      <p:sp>
        <p:nvSpPr>
          <p:cNvPr id="24" name="Right Arrow 23">
            <a:extLst>
              <a:ext uri="{FF2B5EF4-FFF2-40B4-BE49-F238E27FC236}">
                <a16:creationId xmlns:a16="http://schemas.microsoft.com/office/drawing/2014/main" xmlns="" id="{8BCE733B-7213-544C-BA82-27B5B80C2932}"/>
              </a:ext>
            </a:extLst>
          </p:cNvPr>
          <p:cNvSpPr/>
          <p:nvPr/>
        </p:nvSpPr>
        <p:spPr>
          <a:xfrm>
            <a:off x="2783394" y="4252189"/>
            <a:ext cx="326570" cy="160773"/>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ight Arrow 24">
            <a:extLst>
              <a:ext uri="{FF2B5EF4-FFF2-40B4-BE49-F238E27FC236}">
                <a16:creationId xmlns:a16="http://schemas.microsoft.com/office/drawing/2014/main" xmlns="" id="{4E231999-F209-5D40-849A-082E2DE5E2DA}"/>
              </a:ext>
            </a:extLst>
          </p:cNvPr>
          <p:cNvSpPr/>
          <p:nvPr/>
        </p:nvSpPr>
        <p:spPr>
          <a:xfrm>
            <a:off x="5654709" y="4267261"/>
            <a:ext cx="326570" cy="160773"/>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ight Arrow 25">
            <a:extLst>
              <a:ext uri="{FF2B5EF4-FFF2-40B4-BE49-F238E27FC236}">
                <a16:creationId xmlns:a16="http://schemas.microsoft.com/office/drawing/2014/main" xmlns="" id="{3E81E316-E630-A747-8C2E-112AAFFB4DB0}"/>
              </a:ext>
            </a:extLst>
          </p:cNvPr>
          <p:cNvSpPr/>
          <p:nvPr/>
        </p:nvSpPr>
        <p:spPr>
          <a:xfrm>
            <a:off x="8526026" y="4267261"/>
            <a:ext cx="326570" cy="160773"/>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ight Arrow 26">
            <a:extLst>
              <a:ext uri="{FF2B5EF4-FFF2-40B4-BE49-F238E27FC236}">
                <a16:creationId xmlns:a16="http://schemas.microsoft.com/office/drawing/2014/main" xmlns="" id="{14A7E1A7-15E4-DE4C-B762-8E7A5D1323DF}"/>
              </a:ext>
            </a:extLst>
          </p:cNvPr>
          <p:cNvSpPr/>
          <p:nvPr/>
        </p:nvSpPr>
        <p:spPr>
          <a:xfrm>
            <a:off x="11402369" y="4247164"/>
            <a:ext cx="326570" cy="160773"/>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xmlns="" id="{EF8EDEDB-5E01-9747-AAF8-F7CC47370452}"/>
              </a:ext>
            </a:extLst>
          </p:cNvPr>
          <p:cNvSpPr/>
          <p:nvPr/>
        </p:nvSpPr>
        <p:spPr>
          <a:xfrm>
            <a:off x="644868" y="194439"/>
            <a:ext cx="1599528" cy="873016"/>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 Days</a:t>
            </a:r>
          </a:p>
        </p:txBody>
      </p:sp>
      <p:sp>
        <p:nvSpPr>
          <p:cNvPr id="33" name="Right Arrow 32">
            <a:extLst>
              <a:ext uri="{FF2B5EF4-FFF2-40B4-BE49-F238E27FC236}">
                <a16:creationId xmlns:a16="http://schemas.microsoft.com/office/drawing/2014/main" xmlns="" id="{C09FA951-5E4D-3D40-A79B-4E3BC882A6BD}"/>
              </a:ext>
            </a:extLst>
          </p:cNvPr>
          <p:cNvSpPr/>
          <p:nvPr/>
        </p:nvSpPr>
        <p:spPr>
          <a:xfrm>
            <a:off x="238362" y="6738374"/>
            <a:ext cx="14349046" cy="973341"/>
          </a:xfrm>
          <a:prstGeom prst="right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Total Time: 25 Days reduced to 5 days, Provisioning environments will be in minutes or seconds</a:t>
            </a:r>
          </a:p>
        </p:txBody>
      </p:sp>
      <p:pic>
        <p:nvPicPr>
          <p:cNvPr id="3" name="Picture 2">
            <a:extLst>
              <a:ext uri="{FF2B5EF4-FFF2-40B4-BE49-F238E27FC236}">
                <a16:creationId xmlns:a16="http://schemas.microsoft.com/office/drawing/2014/main" xmlns="" id="{B002D49C-36E6-B04A-ABF9-E7C6370083C9}"/>
              </a:ext>
            </a:extLst>
          </p:cNvPr>
          <p:cNvPicPr>
            <a:picLocks noChangeAspect="1"/>
          </p:cNvPicPr>
          <p:nvPr/>
        </p:nvPicPr>
        <p:blipFill>
          <a:blip r:embed="rId4"/>
          <a:stretch>
            <a:fillRect/>
          </a:stretch>
        </p:blipFill>
        <p:spPr>
          <a:xfrm>
            <a:off x="4228923" y="1347436"/>
            <a:ext cx="1079500" cy="1104900"/>
          </a:xfrm>
          <a:prstGeom prst="rect">
            <a:avLst/>
          </a:prstGeom>
        </p:spPr>
      </p:pic>
      <p:pic>
        <p:nvPicPr>
          <p:cNvPr id="10" name="Picture 9">
            <a:extLst>
              <a:ext uri="{FF2B5EF4-FFF2-40B4-BE49-F238E27FC236}">
                <a16:creationId xmlns:a16="http://schemas.microsoft.com/office/drawing/2014/main" xmlns="" id="{551FF33C-D571-3646-8B61-D8EA4F31D6E0}"/>
              </a:ext>
            </a:extLst>
          </p:cNvPr>
          <p:cNvPicPr>
            <a:picLocks noChangeAspect="1"/>
          </p:cNvPicPr>
          <p:nvPr/>
        </p:nvPicPr>
        <p:blipFill>
          <a:blip r:embed="rId5"/>
          <a:stretch>
            <a:fillRect/>
          </a:stretch>
        </p:blipFill>
        <p:spPr>
          <a:xfrm>
            <a:off x="6809552" y="1406960"/>
            <a:ext cx="1193800" cy="952500"/>
          </a:xfrm>
          <a:prstGeom prst="rect">
            <a:avLst/>
          </a:prstGeom>
        </p:spPr>
      </p:pic>
      <p:cxnSp>
        <p:nvCxnSpPr>
          <p:cNvPr id="34" name="Straight Arrow Connector 33">
            <a:extLst>
              <a:ext uri="{FF2B5EF4-FFF2-40B4-BE49-F238E27FC236}">
                <a16:creationId xmlns:a16="http://schemas.microsoft.com/office/drawing/2014/main" xmlns="" id="{2684EAAA-01E7-B84D-B22C-51B6D71A8E7C}"/>
              </a:ext>
            </a:extLst>
          </p:cNvPr>
          <p:cNvCxnSpPr>
            <a:cxnSpLocks/>
            <a:stCxn id="11" idx="3"/>
            <a:endCxn id="3" idx="1"/>
          </p:cNvCxnSpPr>
          <p:nvPr/>
        </p:nvCxnSpPr>
        <p:spPr>
          <a:xfrm flipV="1">
            <a:off x="1807766" y="1899886"/>
            <a:ext cx="2421157" cy="8949"/>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xmlns="" id="{E30644FD-EEB2-414A-9BC2-77A4ECA303B5}"/>
              </a:ext>
            </a:extLst>
          </p:cNvPr>
          <p:cNvCxnSpPr>
            <a:cxnSpLocks/>
            <a:stCxn id="3" idx="3"/>
            <a:endCxn id="10" idx="1"/>
          </p:cNvCxnSpPr>
          <p:nvPr/>
        </p:nvCxnSpPr>
        <p:spPr>
          <a:xfrm flipV="1">
            <a:off x="5308423" y="1883210"/>
            <a:ext cx="1501129" cy="16676"/>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xmlns="" id="{0D28F287-030F-DF47-BC79-E132C509A312}"/>
              </a:ext>
            </a:extLst>
          </p:cNvPr>
          <p:cNvCxnSpPr>
            <a:stCxn id="10" idx="2"/>
            <a:endCxn id="5" idx="0"/>
          </p:cNvCxnSpPr>
          <p:nvPr/>
        </p:nvCxnSpPr>
        <p:spPr>
          <a:xfrm flipH="1">
            <a:off x="1512278" y="2359460"/>
            <a:ext cx="5894174" cy="1078812"/>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xmlns="" id="{689273DE-65A9-854C-8404-F808B1E6FD4E}"/>
              </a:ext>
            </a:extLst>
          </p:cNvPr>
          <p:cNvSpPr txBox="1"/>
          <p:nvPr/>
        </p:nvSpPr>
        <p:spPr>
          <a:xfrm>
            <a:off x="1909156" y="1446947"/>
            <a:ext cx="2148986" cy="430887"/>
          </a:xfrm>
          <a:prstGeom prst="rect">
            <a:avLst/>
          </a:prstGeom>
          <a:noFill/>
        </p:spPr>
        <p:txBody>
          <a:bodyPr wrap="none" rtlCol="0">
            <a:spAutoFit/>
          </a:bodyPr>
          <a:lstStyle/>
          <a:p>
            <a:r>
              <a:rPr lang="en-US" dirty="0"/>
              <a:t>Check-In TF Code</a:t>
            </a:r>
          </a:p>
        </p:txBody>
      </p:sp>
      <p:sp>
        <p:nvSpPr>
          <p:cNvPr id="42" name="TextBox 41">
            <a:extLst>
              <a:ext uri="{FF2B5EF4-FFF2-40B4-BE49-F238E27FC236}">
                <a16:creationId xmlns:a16="http://schemas.microsoft.com/office/drawing/2014/main" xmlns="" id="{D6E06787-8B60-1242-9FD0-0516C6FE8A6D}"/>
              </a:ext>
            </a:extLst>
          </p:cNvPr>
          <p:cNvSpPr txBox="1"/>
          <p:nvPr/>
        </p:nvSpPr>
        <p:spPr>
          <a:xfrm>
            <a:off x="5410257" y="1491226"/>
            <a:ext cx="1142044" cy="769441"/>
          </a:xfrm>
          <a:prstGeom prst="rect">
            <a:avLst/>
          </a:prstGeom>
          <a:noFill/>
        </p:spPr>
        <p:txBody>
          <a:bodyPr wrap="none" rtlCol="0">
            <a:spAutoFit/>
          </a:bodyPr>
          <a:lstStyle/>
          <a:p>
            <a:r>
              <a:rPr lang="en-US" dirty="0"/>
              <a:t>Triggers </a:t>
            </a:r>
          </a:p>
          <a:p>
            <a:r>
              <a:rPr lang="en-US" dirty="0"/>
              <a:t>TF Runs</a:t>
            </a:r>
          </a:p>
        </p:txBody>
      </p:sp>
      <p:sp>
        <p:nvSpPr>
          <p:cNvPr id="43" name="TextBox 42">
            <a:extLst>
              <a:ext uri="{FF2B5EF4-FFF2-40B4-BE49-F238E27FC236}">
                <a16:creationId xmlns:a16="http://schemas.microsoft.com/office/drawing/2014/main" xmlns="" id="{A83081D6-841D-564A-A84D-7EAE179E973C}"/>
              </a:ext>
            </a:extLst>
          </p:cNvPr>
          <p:cNvSpPr txBox="1"/>
          <p:nvPr/>
        </p:nvSpPr>
        <p:spPr>
          <a:xfrm>
            <a:off x="6432295" y="2733642"/>
            <a:ext cx="1639423" cy="430887"/>
          </a:xfrm>
          <a:prstGeom prst="rect">
            <a:avLst/>
          </a:prstGeom>
          <a:noFill/>
        </p:spPr>
        <p:txBody>
          <a:bodyPr wrap="none" rtlCol="0">
            <a:spAutoFit/>
          </a:bodyPr>
          <a:lstStyle/>
          <a:p>
            <a:r>
              <a:rPr lang="en-US" dirty="0"/>
              <a:t>Creates Infra</a:t>
            </a:r>
          </a:p>
        </p:txBody>
      </p:sp>
      <p:cxnSp>
        <p:nvCxnSpPr>
          <p:cNvPr id="66" name="Straight Arrow Connector 65">
            <a:extLst>
              <a:ext uri="{FF2B5EF4-FFF2-40B4-BE49-F238E27FC236}">
                <a16:creationId xmlns:a16="http://schemas.microsoft.com/office/drawing/2014/main" xmlns="" id="{84F7C81B-9901-F440-85C4-AED85CBD4341}"/>
              </a:ext>
            </a:extLst>
          </p:cNvPr>
          <p:cNvCxnSpPr>
            <a:cxnSpLocks/>
            <a:stCxn id="10" idx="2"/>
            <a:endCxn id="6" idx="0"/>
          </p:cNvCxnSpPr>
          <p:nvPr/>
        </p:nvCxnSpPr>
        <p:spPr>
          <a:xfrm flipH="1">
            <a:off x="4381081" y="2359460"/>
            <a:ext cx="3025371" cy="1078812"/>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xmlns="" id="{0622593D-813D-D640-A516-262D3F806BA0}"/>
              </a:ext>
            </a:extLst>
          </p:cNvPr>
          <p:cNvCxnSpPr>
            <a:cxnSpLocks/>
            <a:stCxn id="10" idx="2"/>
            <a:endCxn id="7" idx="0"/>
          </p:cNvCxnSpPr>
          <p:nvPr/>
        </p:nvCxnSpPr>
        <p:spPr>
          <a:xfrm flipH="1">
            <a:off x="7254910" y="2359460"/>
            <a:ext cx="151542" cy="1078812"/>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xmlns="" id="{3C32A0BF-7381-7F4C-89E6-BD56DE7B4F9F}"/>
              </a:ext>
            </a:extLst>
          </p:cNvPr>
          <p:cNvCxnSpPr>
            <a:cxnSpLocks/>
            <a:stCxn id="10" idx="2"/>
            <a:endCxn id="8" idx="0"/>
          </p:cNvCxnSpPr>
          <p:nvPr/>
        </p:nvCxnSpPr>
        <p:spPr>
          <a:xfrm>
            <a:off x="7406452" y="2359460"/>
            <a:ext cx="2722288" cy="1078812"/>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xmlns="" id="{C9C3BC04-0FB9-304D-AE9B-D2DDAFBAC8BB}"/>
              </a:ext>
            </a:extLst>
          </p:cNvPr>
          <p:cNvCxnSpPr>
            <a:cxnSpLocks/>
            <a:stCxn id="10" idx="2"/>
            <a:endCxn id="9" idx="0"/>
          </p:cNvCxnSpPr>
          <p:nvPr/>
        </p:nvCxnSpPr>
        <p:spPr>
          <a:xfrm>
            <a:off x="7406452" y="2359460"/>
            <a:ext cx="5596118" cy="1078812"/>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xmlns="" id="{27F1499C-0202-E146-88B0-62E3259C1928}"/>
              </a:ext>
            </a:extLst>
          </p:cNvPr>
          <p:cNvSpPr txBox="1"/>
          <p:nvPr/>
        </p:nvSpPr>
        <p:spPr>
          <a:xfrm>
            <a:off x="8031887" y="1541609"/>
            <a:ext cx="1314847" cy="769441"/>
          </a:xfrm>
          <a:prstGeom prst="rect">
            <a:avLst/>
          </a:prstGeom>
          <a:noFill/>
        </p:spPr>
        <p:txBody>
          <a:bodyPr wrap="none" rtlCol="0">
            <a:spAutoFit/>
          </a:bodyPr>
          <a:lstStyle/>
          <a:p>
            <a:pPr algn="ctr"/>
            <a:r>
              <a:rPr lang="en-US" dirty="0"/>
              <a:t>Terraform</a:t>
            </a:r>
          </a:p>
          <a:p>
            <a:pPr algn="ctr"/>
            <a:r>
              <a:rPr lang="en-US" dirty="0"/>
              <a:t>Cloud</a:t>
            </a:r>
          </a:p>
        </p:txBody>
      </p:sp>
      <p:sp>
        <p:nvSpPr>
          <p:cNvPr id="79" name="Oval 78">
            <a:extLst>
              <a:ext uri="{FF2B5EF4-FFF2-40B4-BE49-F238E27FC236}">
                <a16:creationId xmlns:a16="http://schemas.microsoft.com/office/drawing/2014/main" xmlns="" id="{9DA0BD40-ABB7-B248-B621-A089271CEC54}"/>
              </a:ext>
            </a:extLst>
          </p:cNvPr>
          <p:cNvSpPr/>
          <p:nvPr/>
        </p:nvSpPr>
        <p:spPr>
          <a:xfrm>
            <a:off x="414943" y="5602308"/>
            <a:ext cx="1869913" cy="1175657"/>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One-Time</a:t>
            </a:r>
          </a:p>
          <a:p>
            <a:pPr algn="ctr"/>
            <a:r>
              <a:rPr lang="en-US" dirty="0"/>
              <a:t>Work</a:t>
            </a:r>
          </a:p>
        </p:txBody>
      </p:sp>
      <p:sp>
        <p:nvSpPr>
          <p:cNvPr id="80" name="Oval 79">
            <a:extLst>
              <a:ext uri="{FF2B5EF4-FFF2-40B4-BE49-F238E27FC236}">
                <a16:creationId xmlns:a16="http://schemas.microsoft.com/office/drawing/2014/main" xmlns="" id="{109E4CF8-B35E-DD42-A567-189175EC7F43}"/>
              </a:ext>
            </a:extLst>
          </p:cNvPr>
          <p:cNvSpPr/>
          <p:nvPr/>
        </p:nvSpPr>
        <p:spPr>
          <a:xfrm>
            <a:off x="3446123" y="5602307"/>
            <a:ext cx="1869913" cy="1175657"/>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Re-Use</a:t>
            </a:r>
          </a:p>
          <a:p>
            <a:pPr algn="ctr"/>
            <a:r>
              <a:rPr lang="en-US" dirty="0"/>
              <a:t>Templates</a:t>
            </a:r>
          </a:p>
        </p:txBody>
      </p:sp>
      <p:sp>
        <p:nvSpPr>
          <p:cNvPr id="81" name="Oval 80">
            <a:extLst>
              <a:ext uri="{FF2B5EF4-FFF2-40B4-BE49-F238E27FC236}">
                <a16:creationId xmlns:a16="http://schemas.microsoft.com/office/drawing/2014/main" xmlns="" id="{FF8A2718-938C-8F40-B71D-22A253AF1DED}"/>
              </a:ext>
            </a:extLst>
          </p:cNvPr>
          <p:cNvSpPr/>
          <p:nvPr/>
        </p:nvSpPr>
        <p:spPr>
          <a:xfrm>
            <a:off x="6380243" y="5602307"/>
            <a:ext cx="1869913" cy="1175657"/>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Quick &amp; Fast</a:t>
            </a:r>
          </a:p>
        </p:txBody>
      </p:sp>
      <p:sp>
        <p:nvSpPr>
          <p:cNvPr id="82" name="Oval 81">
            <a:extLst>
              <a:ext uri="{FF2B5EF4-FFF2-40B4-BE49-F238E27FC236}">
                <a16:creationId xmlns:a16="http://schemas.microsoft.com/office/drawing/2014/main" xmlns="" id="{3E4F450D-2DE9-3845-BCC8-86F487BB6299}"/>
              </a:ext>
            </a:extLst>
          </p:cNvPr>
          <p:cNvSpPr/>
          <p:nvPr/>
        </p:nvSpPr>
        <p:spPr>
          <a:xfrm>
            <a:off x="9314364" y="5602307"/>
            <a:ext cx="1869913" cy="1175657"/>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Reliable</a:t>
            </a:r>
          </a:p>
        </p:txBody>
      </p:sp>
      <p:sp>
        <p:nvSpPr>
          <p:cNvPr id="83" name="Oval 82">
            <a:extLst>
              <a:ext uri="{FF2B5EF4-FFF2-40B4-BE49-F238E27FC236}">
                <a16:creationId xmlns:a16="http://schemas.microsoft.com/office/drawing/2014/main" xmlns="" id="{1F8C8F19-840E-EC4E-BC90-B9D65C8C47CB}"/>
              </a:ext>
            </a:extLst>
          </p:cNvPr>
          <p:cNvSpPr/>
          <p:nvPr/>
        </p:nvSpPr>
        <p:spPr>
          <a:xfrm>
            <a:off x="12248485" y="5604575"/>
            <a:ext cx="1869913" cy="1175657"/>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Tracked for Audit</a:t>
            </a:r>
          </a:p>
        </p:txBody>
      </p:sp>
      <p:sp>
        <p:nvSpPr>
          <p:cNvPr id="84" name="Rounded Rectangle 83">
            <a:extLst>
              <a:ext uri="{FF2B5EF4-FFF2-40B4-BE49-F238E27FC236}">
                <a16:creationId xmlns:a16="http://schemas.microsoft.com/office/drawing/2014/main" xmlns="" id="{BF3A0713-15CB-6446-A011-91ECDB49170E}"/>
              </a:ext>
            </a:extLst>
          </p:cNvPr>
          <p:cNvSpPr/>
          <p:nvPr/>
        </p:nvSpPr>
        <p:spPr>
          <a:xfrm>
            <a:off x="9562410" y="1225377"/>
            <a:ext cx="4803271" cy="531697"/>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DevOps / CI CD for </a:t>
            </a:r>
            <a:r>
              <a:rPr lang="en-US" dirty="0" err="1"/>
              <a:t>IaC</a:t>
            </a:r>
            <a:endParaRPr lang="en-US" dirty="0"/>
          </a:p>
        </p:txBody>
      </p:sp>
      <p:sp>
        <p:nvSpPr>
          <p:cNvPr id="85" name="Rounded Rectangle 84">
            <a:extLst>
              <a:ext uri="{FF2B5EF4-FFF2-40B4-BE49-F238E27FC236}">
                <a16:creationId xmlns:a16="http://schemas.microsoft.com/office/drawing/2014/main" xmlns="" id="{2BD69B10-0483-1D4B-97FA-4A547E11389B}"/>
              </a:ext>
            </a:extLst>
          </p:cNvPr>
          <p:cNvSpPr/>
          <p:nvPr/>
        </p:nvSpPr>
        <p:spPr>
          <a:xfrm>
            <a:off x="9606065" y="1920639"/>
            <a:ext cx="4803271" cy="531697"/>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Scale-Up and Scale-Down On-Demand</a:t>
            </a:r>
          </a:p>
        </p:txBody>
      </p:sp>
      <p:sp>
        <p:nvSpPr>
          <p:cNvPr id="86" name="TextBox 85">
            <a:extLst>
              <a:ext uri="{FF2B5EF4-FFF2-40B4-BE49-F238E27FC236}">
                <a16:creationId xmlns:a16="http://schemas.microsoft.com/office/drawing/2014/main" xmlns="" id="{79839BD1-5F39-EA4C-94DA-C44AF018DCF3}"/>
              </a:ext>
            </a:extLst>
          </p:cNvPr>
          <p:cNvSpPr txBox="1"/>
          <p:nvPr/>
        </p:nvSpPr>
        <p:spPr>
          <a:xfrm>
            <a:off x="4244203" y="997808"/>
            <a:ext cx="963725" cy="430887"/>
          </a:xfrm>
          <a:prstGeom prst="rect">
            <a:avLst/>
          </a:prstGeom>
          <a:noFill/>
        </p:spPr>
        <p:txBody>
          <a:bodyPr wrap="none" rtlCol="0">
            <a:spAutoFit/>
          </a:bodyPr>
          <a:lstStyle/>
          <a:p>
            <a:pPr algn="ctr"/>
            <a:r>
              <a:rPr lang="en-US" dirty="0" err="1"/>
              <a:t>Github</a:t>
            </a:r>
            <a:endParaRPr lang="en-US" dirty="0"/>
          </a:p>
        </p:txBody>
      </p:sp>
    </p:spTree>
    <p:extLst>
      <p:ext uri="{BB962C8B-B14F-4D97-AF65-F5344CB8AC3E}">
        <p14:creationId xmlns:p14="http://schemas.microsoft.com/office/powerpoint/2010/main" val="28566887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down)">
                                      <p:cBhvr>
                                        <p:cTn id="7" dur="500"/>
                                        <p:tgtEl>
                                          <p:spTgt spid="28"/>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wipe(down)">
                                      <p:cBhvr>
                                        <p:cTn id="10" dur="500"/>
                                        <p:tgtEl>
                                          <p:spTgt spid="16"/>
                                        </p:tgtEl>
                                      </p:cBhvr>
                                    </p:animEffect>
                                  </p:childTnLst>
                                </p:cTn>
                              </p:par>
                              <p:par>
                                <p:cTn id="11" presetID="22" presetClass="entr" presetSubtype="4"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wipe(down)">
                                      <p:cBhvr>
                                        <p:cTn id="13" dur="500"/>
                                        <p:tgtEl>
                                          <p:spTgt spid="11"/>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41"/>
                                        </p:tgtEl>
                                        <p:attrNameLst>
                                          <p:attrName>style.visibility</p:attrName>
                                        </p:attrNameLst>
                                      </p:cBhvr>
                                      <p:to>
                                        <p:strVal val="visible"/>
                                      </p:to>
                                    </p:set>
                                    <p:animEffect transition="in" filter="wipe(down)">
                                      <p:cBhvr>
                                        <p:cTn id="16" dur="500"/>
                                        <p:tgtEl>
                                          <p:spTgt spid="41"/>
                                        </p:tgtEl>
                                      </p:cBhvr>
                                    </p:animEffect>
                                  </p:childTnLst>
                                </p:cTn>
                              </p:par>
                              <p:par>
                                <p:cTn id="17" presetID="22" presetClass="entr" presetSubtype="4" fill="hold" nodeType="withEffect">
                                  <p:stCondLst>
                                    <p:cond delay="0"/>
                                  </p:stCondLst>
                                  <p:childTnLst>
                                    <p:set>
                                      <p:cBhvr>
                                        <p:cTn id="18" dur="1" fill="hold">
                                          <p:stCondLst>
                                            <p:cond delay="0"/>
                                          </p:stCondLst>
                                        </p:cTn>
                                        <p:tgtEl>
                                          <p:spTgt spid="34"/>
                                        </p:tgtEl>
                                        <p:attrNameLst>
                                          <p:attrName>style.visibility</p:attrName>
                                        </p:attrNameLst>
                                      </p:cBhvr>
                                      <p:to>
                                        <p:strVal val="visible"/>
                                      </p:to>
                                    </p:set>
                                    <p:animEffect transition="in" filter="wipe(down)">
                                      <p:cBhvr>
                                        <p:cTn id="19" dur="500"/>
                                        <p:tgtEl>
                                          <p:spTgt spid="34"/>
                                        </p:tgtEl>
                                      </p:cBhvr>
                                    </p:animEffect>
                                  </p:childTnLst>
                                </p:cTn>
                              </p:par>
                              <p:par>
                                <p:cTn id="20" presetID="22" presetClass="entr" presetSubtype="4" fill="hold" nodeType="with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wipe(down)">
                                      <p:cBhvr>
                                        <p:cTn id="22" dur="500"/>
                                        <p:tgtEl>
                                          <p:spTgt spid="3"/>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86"/>
                                        </p:tgtEl>
                                        <p:attrNameLst>
                                          <p:attrName>style.visibility</p:attrName>
                                        </p:attrNameLst>
                                      </p:cBhvr>
                                      <p:to>
                                        <p:strVal val="visible"/>
                                      </p:to>
                                    </p:set>
                                    <p:animEffect transition="in" filter="wipe(down)">
                                      <p:cBhvr>
                                        <p:cTn id="25" dur="500"/>
                                        <p:tgtEl>
                                          <p:spTgt spid="86"/>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grpId="0" nodeType="clickEffect">
                                  <p:stCondLst>
                                    <p:cond delay="0"/>
                                  </p:stCondLst>
                                  <p:childTnLst>
                                    <p:set>
                                      <p:cBhvr>
                                        <p:cTn id="29" dur="1" fill="hold">
                                          <p:stCondLst>
                                            <p:cond delay="0"/>
                                          </p:stCondLst>
                                        </p:cTn>
                                        <p:tgtEl>
                                          <p:spTgt spid="42"/>
                                        </p:tgtEl>
                                        <p:attrNameLst>
                                          <p:attrName>style.visibility</p:attrName>
                                        </p:attrNameLst>
                                      </p:cBhvr>
                                      <p:to>
                                        <p:strVal val="visible"/>
                                      </p:to>
                                    </p:set>
                                    <p:animEffect transition="in" filter="wipe(down)">
                                      <p:cBhvr>
                                        <p:cTn id="30" dur="500"/>
                                        <p:tgtEl>
                                          <p:spTgt spid="42"/>
                                        </p:tgtEl>
                                      </p:cBhvr>
                                    </p:animEffect>
                                  </p:childTnLst>
                                </p:cTn>
                              </p:par>
                              <p:par>
                                <p:cTn id="31" presetID="22" presetClass="entr" presetSubtype="4" fill="hold" nodeType="withEffect">
                                  <p:stCondLst>
                                    <p:cond delay="0"/>
                                  </p:stCondLst>
                                  <p:childTnLst>
                                    <p:set>
                                      <p:cBhvr>
                                        <p:cTn id="32" dur="1" fill="hold">
                                          <p:stCondLst>
                                            <p:cond delay="0"/>
                                          </p:stCondLst>
                                        </p:cTn>
                                        <p:tgtEl>
                                          <p:spTgt spid="38"/>
                                        </p:tgtEl>
                                        <p:attrNameLst>
                                          <p:attrName>style.visibility</p:attrName>
                                        </p:attrNameLst>
                                      </p:cBhvr>
                                      <p:to>
                                        <p:strVal val="visible"/>
                                      </p:to>
                                    </p:set>
                                    <p:animEffect transition="in" filter="wipe(down)">
                                      <p:cBhvr>
                                        <p:cTn id="33" dur="500"/>
                                        <p:tgtEl>
                                          <p:spTgt spid="38"/>
                                        </p:tgtEl>
                                      </p:cBhvr>
                                    </p:animEffect>
                                  </p:childTnLst>
                                </p:cTn>
                              </p:par>
                              <p:par>
                                <p:cTn id="34" presetID="22" presetClass="entr" presetSubtype="4" fill="hold" nodeType="with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wipe(down)">
                                      <p:cBhvr>
                                        <p:cTn id="36" dur="500"/>
                                        <p:tgtEl>
                                          <p:spTgt spid="10"/>
                                        </p:tgtEl>
                                      </p:cBhvr>
                                    </p:animEffect>
                                  </p:childTnLst>
                                </p:cTn>
                              </p:par>
                              <p:par>
                                <p:cTn id="37" presetID="22" presetClass="entr" presetSubtype="4" fill="hold" grpId="0" nodeType="withEffect">
                                  <p:stCondLst>
                                    <p:cond delay="0"/>
                                  </p:stCondLst>
                                  <p:childTnLst>
                                    <p:set>
                                      <p:cBhvr>
                                        <p:cTn id="38" dur="1" fill="hold">
                                          <p:stCondLst>
                                            <p:cond delay="0"/>
                                          </p:stCondLst>
                                        </p:cTn>
                                        <p:tgtEl>
                                          <p:spTgt spid="78"/>
                                        </p:tgtEl>
                                        <p:attrNameLst>
                                          <p:attrName>style.visibility</p:attrName>
                                        </p:attrNameLst>
                                      </p:cBhvr>
                                      <p:to>
                                        <p:strVal val="visible"/>
                                      </p:to>
                                    </p:set>
                                    <p:animEffect transition="in" filter="wipe(down)">
                                      <p:cBhvr>
                                        <p:cTn id="39" dur="500"/>
                                        <p:tgtEl>
                                          <p:spTgt spid="78"/>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4" fill="hold" nodeType="clickEffect">
                                  <p:stCondLst>
                                    <p:cond delay="0"/>
                                  </p:stCondLst>
                                  <p:childTnLst>
                                    <p:set>
                                      <p:cBhvr>
                                        <p:cTn id="43" dur="1" fill="hold">
                                          <p:stCondLst>
                                            <p:cond delay="0"/>
                                          </p:stCondLst>
                                        </p:cTn>
                                        <p:tgtEl>
                                          <p:spTgt spid="40"/>
                                        </p:tgtEl>
                                        <p:attrNameLst>
                                          <p:attrName>style.visibility</p:attrName>
                                        </p:attrNameLst>
                                      </p:cBhvr>
                                      <p:to>
                                        <p:strVal val="visible"/>
                                      </p:to>
                                    </p:set>
                                    <p:animEffect transition="in" filter="wipe(down)">
                                      <p:cBhvr>
                                        <p:cTn id="44" dur="500"/>
                                        <p:tgtEl>
                                          <p:spTgt spid="40"/>
                                        </p:tgtEl>
                                      </p:cBhvr>
                                    </p:animEffect>
                                  </p:childTnLst>
                                </p:cTn>
                              </p:par>
                              <p:par>
                                <p:cTn id="45" presetID="22" presetClass="entr" presetSubtype="4" fill="hold" nodeType="withEffect">
                                  <p:stCondLst>
                                    <p:cond delay="0"/>
                                  </p:stCondLst>
                                  <p:childTnLst>
                                    <p:set>
                                      <p:cBhvr>
                                        <p:cTn id="46" dur="1" fill="hold">
                                          <p:stCondLst>
                                            <p:cond delay="0"/>
                                          </p:stCondLst>
                                        </p:cTn>
                                        <p:tgtEl>
                                          <p:spTgt spid="66"/>
                                        </p:tgtEl>
                                        <p:attrNameLst>
                                          <p:attrName>style.visibility</p:attrName>
                                        </p:attrNameLst>
                                      </p:cBhvr>
                                      <p:to>
                                        <p:strVal val="visible"/>
                                      </p:to>
                                    </p:set>
                                    <p:animEffect transition="in" filter="wipe(down)">
                                      <p:cBhvr>
                                        <p:cTn id="47" dur="500"/>
                                        <p:tgtEl>
                                          <p:spTgt spid="66"/>
                                        </p:tgtEl>
                                      </p:cBhvr>
                                    </p:animEffect>
                                  </p:childTnLst>
                                </p:cTn>
                              </p:par>
                              <p:par>
                                <p:cTn id="48" presetID="22" presetClass="entr" presetSubtype="4" fill="hold" nodeType="withEffect">
                                  <p:stCondLst>
                                    <p:cond delay="0"/>
                                  </p:stCondLst>
                                  <p:childTnLst>
                                    <p:set>
                                      <p:cBhvr>
                                        <p:cTn id="49" dur="1" fill="hold">
                                          <p:stCondLst>
                                            <p:cond delay="0"/>
                                          </p:stCondLst>
                                        </p:cTn>
                                        <p:tgtEl>
                                          <p:spTgt spid="69"/>
                                        </p:tgtEl>
                                        <p:attrNameLst>
                                          <p:attrName>style.visibility</p:attrName>
                                        </p:attrNameLst>
                                      </p:cBhvr>
                                      <p:to>
                                        <p:strVal val="visible"/>
                                      </p:to>
                                    </p:set>
                                    <p:animEffect transition="in" filter="wipe(down)">
                                      <p:cBhvr>
                                        <p:cTn id="50" dur="500"/>
                                        <p:tgtEl>
                                          <p:spTgt spid="69"/>
                                        </p:tgtEl>
                                      </p:cBhvr>
                                    </p:animEffect>
                                  </p:childTnLst>
                                </p:cTn>
                              </p:par>
                              <p:par>
                                <p:cTn id="51" presetID="22" presetClass="entr" presetSubtype="4" fill="hold" nodeType="withEffect">
                                  <p:stCondLst>
                                    <p:cond delay="0"/>
                                  </p:stCondLst>
                                  <p:childTnLst>
                                    <p:set>
                                      <p:cBhvr>
                                        <p:cTn id="52" dur="1" fill="hold">
                                          <p:stCondLst>
                                            <p:cond delay="0"/>
                                          </p:stCondLst>
                                        </p:cTn>
                                        <p:tgtEl>
                                          <p:spTgt spid="72"/>
                                        </p:tgtEl>
                                        <p:attrNameLst>
                                          <p:attrName>style.visibility</p:attrName>
                                        </p:attrNameLst>
                                      </p:cBhvr>
                                      <p:to>
                                        <p:strVal val="visible"/>
                                      </p:to>
                                    </p:set>
                                    <p:animEffect transition="in" filter="wipe(down)">
                                      <p:cBhvr>
                                        <p:cTn id="53" dur="500"/>
                                        <p:tgtEl>
                                          <p:spTgt spid="72"/>
                                        </p:tgtEl>
                                      </p:cBhvr>
                                    </p:animEffect>
                                  </p:childTnLst>
                                </p:cTn>
                              </p:par>
                              <p:par>
                                <p:cTn id="54" presetID="22" presetClass="entr" presetSubtype="4" fill="hold" nodeType="withEffect">
                                  <p:stCondLst>
                                    <p:cond delay="0"/>
                                  </p:stCondLst>
                                  <p:childTnLst>
                                    <p:set>
                                      <p:cBhvr>
                                        <p:cTn id="55" dur="1" fill="hold">
                                          <p:stCondLst>
                                            <p:cond delay="0"/>
                                          </p:stCondLst>
                                        </p:cTn>
                                        <p:tgtEl>
                                          <p:spTgt spid="75"/>
                                        </p:tgtEl>
                                        <p:attrNameLst>
                                          <p:attrName>style.visibility</p:attrName>
                                        </p:attrNameLst>
                                      </p:cBhvr>
                                      <p:to>
                                        <p:strVal val="visible"/>
                                      </p:to>
                                    </p:set>
                                    <p:animEffect transition="in" filter="wipe(down)">
                                      <p:cBhvr>
                                        <p:cTn id="56" dur="500"/>
                                        <p:tgtEl>
                                          <p:spTgt spid="75"/>
                                        </p:tgtEl>
                                      </p:cBhvr>
                                    </p:animEffect>
                                  </p:childTnLst>
                                </p:cTn>
                              </p:par>
                              <p:par>
                                <p:cTn id="57" presetID="22" presetClass="entr" presetSubtype="4" fill="hold" grpId="0" nodeType="withEffect">
                                  <p:stCondLst>
                                    <p:cond delay="0"/>
                                  </p:stCondLst>
                                  <p:childTnLst>
                                    <p:set>
                                      <p:cBhvr>
                                        <p:cTn id="58" dur="1" fill="hold">
                                          <p:stCondLst>
                                            <p:cond delay="0"/>
                                          </p:stCondLst>
                                        </p:cTn>
                                        <p:tgtEl>
                                          <p:spTgt spid="9"/>
                                        </p:tgtEl>
                                        <p:attrNameLst>
                                          <p:attrName>style.visibility</p:attrName>
                                        </p:attrNameLst>
                                      </p:cBhvr>
                                      <p:to>
                                        <p:strVal val="visible"/>
                                      </p:to>
                                    </p:set>
                                    <p:animEffect transition="in" filter="wipe(down)">
                                      <p:cBhvr>
                                        <p:cTn id="59" dur="500"/>
                                        <p:tgtEl>
                                          <p:spTgt spid="9"/>
                                        </p:tgtEl>
                                      </p:cBhvr>
                                    </p:animEffect>
                                  </p:childTnLst>
                                </p:cTn>
                              </p:par>
                              <p:par>
                                <p:cTn id="60" presetID="22" presetClass="entr" presetSubtype="4" fill="hold" grpId="0" nodeType="withEffect">
                                  <p:stCondLst>
                                    <p:cond delay="0"/>
                                  </p:stCondLst>
                                  <p:childTnLst>
                                    <p:set>
                                      <p:cBhvr>
                                        <p:cTn id="61" dur="1" fill="hold">
                                          <p:stCondLst>
                                            <p:cond delay="0"/>
                                          </p:stCondLst>
                                        </p:cTn>
                                        <p:tgtEl>
                                          <p:spTgt spid="27"/>
                                        </p:tgtEl>
                                        <p:attrNameLst>
                                          <p:attrName>style.visibility</p:attrName>
                                        </p:attrNameLst>
                                      </p:cBhvr>
                                      <p:to>
                                        <p:strVal val="visible"/>
                                      </p:to>
                                    </p:set>
                                    <p:animEffect transition="in" filter="wipe(down)">
                                      <p:cBhvr>
                                        <p:cTn id="62" dur="500"/>
                                        <p:tgtEl>
                                          <p:spTgt spid="27"/>
                                        </p:tgtEl>
                                      </p:cBhvr>
                                    </p:animEffect>
                                  </p:childTnLst>
                                </p:cTn>
                              </p:par>
                              <p:par>
                                <p:cTn id="63" presetID="22" presetClass="entr" presetSubtype="4" fill="hold" grpId="0" nodeType="withEffect">
                                  <p:stCondLst>
                                    <p:cond delay="0"/>
                                  </p:stCondLst>
                                  <p:childTnLst>
                                    <p:set>
                                      <p:cBhvr>
                                        <p:cTn id="64" dur="1" fill="hold">
                                          <p:stCondLst>
                                            <p:cond delay="0"/>
                                          </p:stCondLst>
                                        </p:cTn>
                                        <p:tgtEl>
                                          <p:spTgt spid="8"/>
                                        </p:tgtEl>
                                        <p:attrNameLst>
                                          <p:attrName>style.visibility</p:attrName>
                                        </p:attrNameLst>
                                      </p:cBhvr>
                                      <p:to>
                                        <p:strVal val="visible"/>
                                      </p:to>
                                    </p:set>
                                    <p:animEffect transition="in" filter="wipe(down)">
                                      <p:cBhvr>
                                        <p:cTn id="65" dur="500"/>
                                        <p:tgtEl>
                                          <p:spTgt spid="8"/>
                                        </p:tgtEl>
                                      </p:cBhvr>
                                    </p:animEffect>
                                  </p:childTnLst>
                                </p:cTn>
                              </p:par>
                              <p:par>
                                <p:cTn id="66" presetID="22" presetClass="entr" presetSubtype="4" fill="hold" grpId="0" nodeType="withEffect">
                                  <p:stCondLst>
                                    <p:cond delay="0"/>
                                  </p:stCondLst>
                                  <p:childTnLst>
                                    <p:set>
                                      <p:cBhvr>
                                        <p:cTn id="67" dur="1" fill="hold">
                                          <p:stCondLst>
                                            <p:cond delay="0"/>
                                          </p:stCondLst>
                                        </p:cTn>
                                        <p:tgtEl>
                                          <p:spTgt spid="26"/>
                                        </p:tgtEl>
                                        <p:attrNameLst>
                                          <p:attrName>style.visibility</p:attrName>
                                        </p:attrNameLst>
                                      </p:cBhvr>
                                      <p:to>
                                        <p:strVal val="visible"/>
                                      </p:to>
                                    </p:set>
                                    <p:animEffect transition="in" filter="wipe(down)">
                                      <p:cBhvr>
                                        <p:cTn id="68" dur="500"/>
                                        <p:tgtEl>
                                          <p:spTgt spid="26"/>
                                        </p:tgtEl>
                                      </p:cBhvr>
                                    </p:animEffect>
                                  </p:childTnLst>
                                </p:cTn>
                              </p:par>
                              <p:par>
                                <p:cTn id="69" presetID="22" presetClass="entr" presetSubtype="4" fill="hold" grpId="0" nodeType="withEffect">
                                  <p:stCondLst>
                                    <p:cond delay="0"/>
                                  </p:stCondLst>
                                  <p:childTnLst>
                                    <p:set>
                                      <p:cBhvr>
                                        <p:cTn id="70" dur="1" fill="hold">
                                          <p:stCondLst>
                                            <p:cond delay="0"/>
                                          </p:stCondLst>
                                        </p:cTn>
                                        <p:tgtEl>
                                          <p:spTgt spid="7"/>
                                        </p:tgtEl>
                                        <p:attrNameLst>
                                          <p:attrName>style.visibility</p:attrName>
                                        </p:attrNameLst>
                                      </p:cBhvr>
                                      <p:to>
                                        <p:strVal val="visible"/>
                                      </p:to>
                                    </p:set>
                                    <p:animEffect transition="in" filter="wipe(down)">
                                      <p:cBhvr>
                                        <p:cTn id="71" dur="500"/>
                                        <p:tgtEl>
                                          <p:spTgt spid="7"/>
                                        </p:tgtEl>
                                      </p:cBhvr>
                                    </p:animEffect>
                                  </p:childTnLst>
                                </p:cTn>
                              </p:par>
                              <p:par>
                                <p:cTn id="72" presetID="22" presetClass="entr" presetSubtype="4" fill="hold" grpId="0" nodeType="withEffect">
                                  <p:stCondLst>
                                    <p:cond delay="0"/>
                                  </p:stCondLst>
                                  <p:childTnLst>
                                    <p:set>
                                      <p:cBhvr>
                                        <p:cTn id="73" dur="1" fill="hold">
                                          <p:stCondLst>
                                            <p:cond delay="0"/>
                                          </p:stCondLst>
                                        </p:cTn>
                                        <p:tgtEl>
                                          <p:spTgt spid="25"/>
                                        </p:tgtEl>
                                        <p:attrNameLst>
                                          <p:attrName>style.visibility</p:attrName>
                                        </p:attrNameLst>
                                      </p:cBhvr>
                                      <p:to>
                                        <p:strVal val="visible"/>
                                      </p:to>
                                    </p:set>
                                    <p:animEffect transition="in" filter="wipe(down)">
                                      <p:cBhvr>
                                        <p:cTn id="74" dur="500"/>
                                        <p:tgtEl>
                                          <p:spTgt spid="25"/>
                                        </p:tgtEl>
                                      </p:cBhvr>
                                    </p:animEffect>
                                  </p:childTnLst>
                                </p:cTn>
                              </p:par>
                              <p:par>
                                <p:cTn id="75" presetID="22" presetClass="entr" presetSubtype="4" fill="hold" grpId="0" nodeType="withEffect">
                                  <p:stCondLst>
                                    <p:cond delay="0"/>
                                  </p:stCondLst>
                                  <p:childTnLst>
                                    <p:set>
                                      <p:cBhvr>
                                        <p:cTn id="76" dur="1" fill="hold">
                                          <p:stCondLst>
                                            <p:cond delay="0"/>
                                          </p:stCondLst>
                                        </p:cTn>
                                        <p:tgtEl>
                                          <p:spTgt spid="6"/>
                                        </p:tgtEl>
                                        <p:attrNameLst>
                                          <p:attrName>style.visibility</p:attrName>
                                        </p:attrNameLst>
                                      </p:cBhvr>
                                      <p:to>
                                        <p:strVal val="visible"/>
                                      </p:to>
                                    </p:set>
                                    <p:animEffect transition="in" filter="wipe(down)">
                                      <p:cBhvr>
                                        <p:cTn id="77" dur="500"/>
                                        <p:tgtEl>
                                          <p:spTgt spid="6"/>
                                        </p:tgtEl>
                                      </p:cBhvr>
                                    </p:animEffect>
                                  </p:childTnLst>
                                </p:cTn>
                              </p:par>
                              <p:par>
                                <p:cTn id="78" presetID="22" presetClass="entr" presetSubtype="4" fill="hold" grpId="0" nodeType="withEffect">
                                  <p:stCondLst>
                                    <p:cond delay="0"/>
                                  </p:stCondLst>
                                  <p:childTnLst>
                                    <p:set>
                                      <p:cBhvr>
                                        <p:cTn id="79" dur="1" fill="hold">
                                          <p:stCondLst>
                                            <p:cond delay="0"/>
                                          </p:stCondLst>
                                        </p:cTn>
                                        <p:tgtEl>
                                          <p:spTgt spid="24"/>
                                        </p:tgtEl>
                                        <p:attrNameLst>
                                          <p:attrName>style.visibility</p:attrName>
                                        </p:attrNameLst>
                                      </p:cBhvr>
                                      <p:to>
                                        <p:strVal val="visible"/>
                                      </p:to>
                                    </p:set>
                                    <p:animEffect transition="in" filter="wipe(down)">
                                      <p:cBhvr>
                                        <p:cTn id="80" dur="500"/>
                                        <p:tgtEl>
                                          <p:spTgt spid="24"/>
                                        </p:tgtEl>
                                      </p:cBhvr>
                                    </p:animEffect>
                                  </p:childTnLst>
                                </p:cTn>
                              </p:par>
                              <p:par>
                                <p:cTn id="81" presetID="22" presetClass="entr" presetSubtype="4" fill="hold" grpId="0" nodeType="withEffect">
                                  <p:stCondLst>
                                    <p:cond delay="0"/>
                                  </p:stCondLst>
                                  <p:childTnLst>
                                    <p:set>
                                      <p:cBhvr>
                                        <p:cTn id="82" dur="1" fill="hold">
                                          <p:stCondLst>
                                            <p:cond delay="0"/>
                                          </p:stCondLst>
                                        </p:cTn>
                                        <p:tgtEl>
                                          <p:spTgt spid="5"/>
                                        </p:tgtEl>
                                        <p:attrNameLst>
                                          <p:attrName>style.visibility</p:attrName>
                                        </p:attrNameLst>
                                      </p:cBhvr>
                                      <p:to>
                                        <p:strVal val="visible"/>
                                      </p:to>
                                    </p:set>
                                    <p:animEffect transition="in" filter="wipe(down)">
                                      <p:cBhvr>
                                        <p:cTn id="83" dur="500"/>
                                        <p:tgtEl>
                                          <p:spTgt spid="5"/>
                                        </p:tgtEl>
                                      </p:cBhvr>
                                    </p:animEffect>
                                  </p:childTnLst>
                                </p:cTn>
                              </p:par>
                              <p:par>
                                <p:cTn id="84" presetID="22" presetClass="entr" presetSubtype="4" fill="hold" grpId="0" nodeType="withEffect">
                                  <p:stCondLst>
                                    <p:cond delay="0"/>
                                  </p:stCondLst>
                                  <p:childTnLst>
                                    <p:set>
                                      <p:cBhvr>
                                        <p:cTn id="85" dur="1" fill="hold">
                                          <p:stCondLst>
                                            <p:cond delay="0"/>
                                          </p:stCondLst>
                                        </p:cTn>
                                        <p:tgtEl>
                                          <p:spTgt spid="43"/>
                                        </p:tgtEl>
                                        <p:attrNameLst>
                                          <p:attrName>style.visibility</p:attrName>
                                        </p:attrNameLst>
                                      </p:cBhvr>
                                      <p:to>
                                        <p:strVal val="visible"/>
                                      </p:to>
                                    </p:set>
                                    <p:animEffect transition="in" filter="wipe(down)">
                                      <p:cBhvr>
                                        <p:cTn id="86" dur="500"/>
                                        <p:tgtEl>
                                          <p:spTgt spid="43"/>
                                        </p:tgtEl>
                                      </p:cBhvr>
                                    </p:animEffect>
                                  </p:childTnLst>
                                </p:cTn>
                              </p:par>
                            </p:childTnLst>
                          </p:cTn>
                        </p:par>
                      </p:childTnLst>
                    </p:cTn>
                  </p:par>
                  <p:par>
                    <p:cTn id="87" fill="hold">
                      <p:stCondLst>
                        <p:cond delay="indefinite"/>
                      </p:stCondLst>
                      <p:childTnLst>
                        <p:par>
                          <p:cTn id="88" fill="hold">
                            <p:stCondLst>
                              <p:cond delay="0"/>
                            </p:stCondLst>
                            <p:childTnLst>
                              <p:par>
                                <p:cTn id="89" presetID="22" presetClass="entr" presetSubtype="4" fill="hold" grpId="0" nodeType="clickEffect">
                                  <p:stCondLst>
                                    <p:cond delay="0"/>
                                  </p:stCondLst>
                                  <p:childTnLst>
                                    <p:set>
                                      <p:cBhvr>
                                        <p:cTn id="90" dur="1" fill="hold">
                                          <p:stCondLst>
                                            <p:cond delay="0"/>
                                          </p:stCondLst>
                                        </p:cTn>
                                        <p:tgtEl>
                                          <p:spTgt spid="79"/>
                                        </p:tgtEl>
                                        <p:attrNameLst>
                                          <p:attrName>style.visibility</p:attrName>
                                        </p:attrNameLst>
                                      </p:cBhvr>
                                      <p:to>
                                        <p:strVal val="visible"/>
                                      </p:to>
                                    </p:set>
                                    <p:animEffect transition="in" filter="wipe(down)">
                                      <p:cBhvr>
                                        <p:cTn id="91" dur="500"/>
                                        <p:tgtEl>
                                          <p:spTgt spid="79"/>
                                        </p:tgtEl>
                                      </p:cBhvr>
                                    </p:animEffect>
                                  </p:childTnLst>
                                </p:cTn>
                              </p:par>
                              <p:par>
                                <p:cTn id="92" presetID="22" presetClass="entr" presetSubtype="4" fill="hold" grpId="0" nodeType="withEffect">
                                  <p:stCondLst>
                                    <p:cond delay="0"/>
                                  </p:stCondLst>
                                  <p:childTnLst>
                                    <p:set>
                                      <p:cBhvr>
                                        <p:cTn id="93" dur="1" fill="hold">
                                          <p:stCondLst>
                                            <p:cond delay="0"/>
                                          </p:stCondLst>
                                        </p:cTn>
                                        <p:tgtEl>
                                          <p:spTgt spid="80"/>
                                        </p:tgtEl>
                                        <p:attrNameLst>
                                          <p:attrName>style.visibility</p:attrName>
                                        </p:attrNameLst>
                                      </p:cBhvr>
                                      <p:to>
                                        <p:strVal val="visible"/>
                                      </p:to>
                                    </p:set>
                                    <p:animEffect transition="in" filter="wipe(down)">
                                      <p:cBhvr>
                                        <p:cTn id="94" dur="500"/>
                                        <p:tgtEl>
                                          <p:spTgt spid="80"/>
                                        </p:tgtEl>
                                      </p:cBhvr>
                                    </p:animEffect>
                                  </p:childTnLst>
                                </p:cTn>
                              </p:par>
                              <p:par>
                                <p:cTn id="95" presetID="22" presetClass="entr" presetSubtype="4" fill="hold" grpId="0" nodeType="withEffect">
                                  <p:stCondLst>
                                    <p:cond delay="0"/>
                                  </p:stCondLst>
                                  <p:childTnLst>
                                    <p:set>
                                      <p:cBhvr>
                                        <p:cTn id="96" dur="1" fill="hold">
                                          <p:stCondLst>
                                            <p:cond delay="0"/>
                                          </p:stCondLst>
                                        </p:cTn>
                                        <p:tgtEl>
                                          <p:spTgt spid="81"/>
                                        </p:tgtEl>
                                        <p:attrNameLst>
                                          <p:attrName>style.visibility</p:attrName>
                                        </p:attrNameLst>
                                      </p:cBhvr>
                                      <p:to>
                                        <p:strVal val="visible"/>
                                      </p:to>
                                    </p:set>
                                    <p:animEffect transition="in" filter="wipe(down)">
                                      <p:cBhvr>
                                        <p:cTn id="97" dur="500"/>
                                        <p:tgtEl>
                                          <p:spTgt spid="81"/>
                                        </p:tgtEl>
                                      </p:cBhvr>
                                    </p:animEffect>
                                  </p:childTnLst>
                                </p:cTn>
                              </p:par>
                              <p:par>
                                <p:cTn id="98" presetID="22" presetClass="entr" presetSubtype="4" fill="hold" grpId="0" nodeType="withEffect">
                                  <p:stCondLst>
                                    <p:cond delay="0"/>
                                  </p:stCondLst>
                                  <p:childTnLst>
                                    <p:set>
                                      <p:cBhvr>
                                        <p:cTn id="99" dur="1" fill="hold">
                                          <p:stCondLst>
                                            <p:cond delay="0"/>
                                          </p:stCondLst>
                                        </p:cTn>
                                        <p:tgtEl>
                                          <p:spTgt spid="82"/>
                                        </p:tgtEl>
                                        <p:attrNameLst>
                                          <p:attrName>style.visibility</p:attrName>
                                        </p:attrNameLst>
                                      </p:cBhvr>
                                      <p:to>
                                        <p:strVal val="visible"/>
                                      </p:to>
                                    </p:set>
                                    <p:animEffect transition="in" filter="wipe(down)">
                                      <p:cBhvr>
                                        <p:cTn id="100" dur="500"/>
                                        <p:tgtEl>
                                          <p:spTgt spid="82"/>
                                        </p:tgtEl>
                                      </p:cBhvr>
                                    </p:animEffect>
                                  </p:childTnLst>
                                </p:cTn>
                              </p:par>
                              <p:par>
                                <p:cTn id="101" presetID="22" presetClass="entr" presetSubtype="4" fill="hold" grpId="0" nodeType="withEffect">
                                  <p:stCondLst>
                                    <p:cond delay="0"/>
                                  </p:stCondLst>
                                  <p:childTnLst>
                                    <p:set>
                                      <p:cBhvr>
                                        <p:cTn id="102" dur="1" fill="hold">
                                          <p:stCondLst>
                                            <p:cond delay="0"/>
                                          </p:stCondLst>
                                        </p:cTn>
                                        <p:tgtEl>
                                          <p:spTgt spid="83"/>
                                        </p:tgtEl>
                                        <p:attrNameLst>
                                          <p:attrName>style.visibility</p:attrName>
                                        </p:attrNameLst>
                                      </p:cBhvr>
                                      <p:to>
                                        <p:strVal val="visible"/>
                                      </p:to>
                                    </p:set>
                                    <p:animEffect transition="in" filter="wipe(down)">
                                      <p:cBhvr>
                                        <p:cTn id="103" dur="500"/>
                                        <p:tgtEl>
                                          <p:spTgt spid="83"/>
                                        </p:tgtEl>
                                      </p:cBhvr>
                                    </p:animEffect>
                                  </p:childTnLst>
                                </p:cTn>
                              </p:par>
                            </p:childTnLst>
                          </p:cTn>
                        </p:par>
                      </p:childTnLst>
                    </p:cTn>
                  </p:par>
                  <p:par>
                    <p:cTn id="104" fill="hold">
                      <p:stCondLst>
                        <p:cond delay="indefinite"/>
                      </p:stCondLst>
                      <p:childTnLst>
                        <p:par>
                          <p:cTn id="105" fill="hold">
                            <p:stCondLst>
                              <p:cond delay="0"/>
                            </p:stCondLst>
                            <p:childTnLst>
                              <p:par>
                                <p:cTn id="106" presetID="22" presetClass="entr" presetSubtype="4" fill="hold" grpId="0" nodeType="clickEffect">
                                  <p:stCondLst>
                                    <p:cond delay="0"/>
                                  </p:stCondLst>
                                  <p:childTnLst>
                                    <p:set>
                                      <p:cBhvr>
                                        <p:cTn id="107" dur="1" fill="hold">
                                          <p:stCondLst>
                                            <p:cond delay="0"/>
                                          </p:stCondLst>
                                        </p:cTn>
                                        <p:tgtEl>
                                          <p:spTgt spid="33"/>
                                        </p:tgtEl>
                                        <p:attrNameLst>
                                          <p:attrName>style.visibility</p:attrName>
                                        </p:attrNameLst>
                                      </p:cBhvr>
                                      <p:to>
                                        <p:strVal val="visible"/>
                                      </p:to>
                                    </p:set>
                                    <p:animEffect transition="in" filter="wipe(down)">
                                      <p:cBhvr>
                                        <p:cTn id="108" dur="500"/>
                                        <p:tgtEl>
                                          <p:spTgt spid="33"/>
                                        </p:tgtEl>
                                      </p:cBhvr>
                                    </p:animEffect>
                                  </p:childTnLst>
                                </p:cTn>
                              </p:par>
                            </p:childTnLst>
                          </p:cTn>
                        </p:par>
                      </p:childTnLst>
                    </p:cTn>
                  </p:par>
                  <p:par>
                    <p:cTn id="109" fill="hold">
                      <p:stCondLst>
                        <p:cond delay="indefinite"/>
                      </p:stCondLst>
                      <p:childTnLst>
                        <p:par>
                          <p:cTn id="110" fill="hold">
                            <p:stCondLst>
                              <p:cond delay="0"/>
                            </p:stCondLst>
                            <p:childTnLst>
                              <p:par>
                                <p:cTn id="111" presetID="22" presetClass="entr" presetSubtype="4" fill="hold" grpId="0" nodeType="clickEffect">
                                  <p:stCondLst>
                                    <p:cond delay="0"/>
                                  </p:stCondLst>
                                  <p:childTnLst>
                                    <p:set>
                                      <p:cBhvr>
                                        <p:cTn id="112" dur="1" fill="hold">
                                          <p:stCondLst>
                                            <p:cond delay="0"/>
                                          </p:stCondLst>
                                        </p:cTn>
                                        <p:tgtEl>
                                          <p:spTgt spid="84"/>
                                        </p:tgtEl>
                                        <p:attrNameLst>
                                          <p:attrName>style.visibility</p:attrName>
                                        </p:attrNameLst>
                                      </p:cBhvr>
                                      <p:to>
                                        <p:strVal val="visible"/>
                                      </p:to>
                                    </p:set>
                                    <p:animEffect transition="in" filter="wipe(down)">
                                      <p:cBhvr>
                                        <p:cTn id="113" dur="500"/>
                                        <p:tgtEl>
                                          <p:spTgt spid="84"/>
                                        </p:tgtEl>
                                      </p:cBhvr>
                                    </p:animEffect>
                                  </p:childTnLst>
                                </p:cTn>
                              </p:par>
                            </p:childTnLst>
                          </p:cTn>
                        </p:par>
                      </p:childTnLst>
                    </p:cTn>
                  </p:par>
                  <p:par>
                    <p:cTn id="114" fill="hold">
                      <p:stCondLst>
                        <p:cond delay="indefinite"/>
                      </p:stCondLst>
                      <p:childTnLst>
                        <p:par>
                          <p:cTn id="115" fill="hold">
                            <p:stCondLst>
                              <p:cond delay="0"/>
                            </p:stCondLst>
                            <p:childTnLst>
                              <p:par>
                                <p:cTn id="116" presetID="22" presetClass="entr" presetSubtype="4" fill="hold" grpId="0" nodeType="clickEffect">
                                  <p:stCondLst>
                                    <p:cond delay="0"/>
                                  </p:stCondLst>
                                  <p:childTnLst>
                                    <p:set>
                                      <p:cBhvr>
                                        <p:cTn id="117" dur="1" fill="hold">
                                          <p:stCondLst>
                                            <p:cond delay="0"/>
                                          </p:stCondLst>
                                        </p:cTn>
                                        <p:tgtEl>
                                          <p:spTgt spid="85"/>
                                        </p:tgtEl>
                                        <p:attrNameLst>
                                          <p:attrName>style.visibility</p:attrName>
                                        </p:attrNameLst>
                                      </p:cBhvr>
                                      <p:to>
                                        <p:strVal val="visible"/>
                                      </p:to>
                                    </p:set>
                                    <p:animEffect transition="in" filter="wipe(down)">
                                      <p:cBhvr>
                                        <p:cTn id="118" dur="500"/>
                                        <p:tgtEl>
                                          <p:spTgt spid="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6" grpId="0"/>
      <p:bldP spid="24" grpId="0" animBg="1"/>
      <p:bldP spid="25" grpId="0" animBg="1"/>
      <p:bldP spid="26" grpId="0" animBg="1"/>
      <p:bldP spid="27" grpId="0" animBg="1"/>
      <p:bldP spid="28" grpId="0" animBg="1"/>
      <p:bldP spid="33" grpId="0" animBg="1"/>
      <p:bldP spid="41" grpId="0"/>
      <p:bldP spid="42" grpId="0"/>
      <p:bldP spid="43" grpId="0"/>
      <p:bldP spid="78" grpId="0"/>
      <p:bldP spid="79" grpId="0" animBg="1"/>
      <p:bldP spid="80" grpId="0" animBg="1"/>
      <p:bldP spid="81" grpId="0" animBg="1"/>
      <p:bldP spid="82" grpId="0" animBg="1"/>
      <p:bldP spid="83" grpId="0" animBg="1"/>
      <p:bldP spid="84" grpId="0" animBg="1"/>
      <p:bldP spid="85" grpId="0" animBg="1"/>
      <p:bldP spid="86"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CF39F1B7-8B18-4949-9BC3-209CB3886010}"/>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5" name="Oval 4">
            <a:extLst>
              <a:ext uri="{FF2B5EF4-FFF2-40B4-BE49-F238E27FC236}">
                <a16:creationId xmlns:a16="http://schemas.microsoft.com/office/drawing/2014/main" xmlns="" id="{D19D5A45-AF3C-6342-BB94-B85880EEDA05}"/>
              </a:ext>
            </a:extLst>
          </p:cNvPr>
          <p:cNvSpPr/>
          <p:nvPr/>
        </p:nvSpPr>
        <p:spPr>
          <a:xfrm>
            <a:off x="5628267" y="93419"/>
            <a:ext cx="3922568" cy="1758548"/>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Resource</a:t>
            </a:r>
          </a:p>
          <a:p>
            <a:pPr algn="ctr"/>
            <a:r>
              <a:rPr lang="en-US" sz="3000" dirty="0"/>
              <a:t>Meta-Argument</a:t>
            </a:r>
          </a:p>
          <a:p>
            <a:pPr algn="ctr"/>
            <a:r>
              <a:rPr lang="en-US" sz="3000" dirty="0">
                <a:solidFill>
                  <a:srgbClr val="99FF66"/>
                </a:solidFill>
              </a:rPr>
              <a:t>lifecycle</a:t>
            </a:r>
          </a:p>
        </p:txBody>
      </p:sp>
      <p:sp>
        <p:nvSpPr>
          <p:cNvPr id="21" name="Rounded Rectangle 20">
            <a:extLst>
              <a:ext uri="{FF2B5EF4-FFF2-40B4-BE49-F238E27FC236}">
                <a16:creationId xmlns:a16="http://schemas.microsoft.com/office/drawing/2014/main" xmlns="" id="{F7EF6CFD-4BDF-C846-963D-8A54AE2A4902}"/>
              </a:ext>
            </a:extLst>
          </p:cNvPr>
          <p:cNvSpPr/>
          <p:nvPr/>
        </p:nvSpPr>
        <p:spPr>
          <a:xfrm>
            <a:off x="200967" y="2240782"/>
            <a:ext cx="3918857" cy="55266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create_before_destroy</a:t>
            </a:r>
            <a:endParaRPr lang="en-US" dirty="0"/>
          </a:p>
        </p:txBody>
      </p:sp>
      <p:sp>
        <p:nvSpPr>
          <p:cNvPr id="24" name="Rounded Rectangle 23">
            <a:extLst>
              <a:ext uri="{FF2B5EF4-FFF2-40B4-BE49-F238E27FC236}">
                <a16:creationId xmlns:a16="http://schemas.microsoft.com/office/drawing/2014/main" xmlns="" id="{F9B9F90A-F381-F446-A665-ABE63F041846}"/>
              </a:ext>
            </a:extLst>
          </p:cNvPr>
          <p:cNvSpPr/>
          <p:nvPr/>
        </p:nvSpPr>
        <p:spPr>
          <a:xfrm>
            <a:off x="5631978" y="2240782"/>
            <a:ext cx="3918857" cy="55266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prevent_destroy</a:t>
            </a:r>
            <a:endParaRPr lang="en-US" dirty="0"/>
          </a:p>
        </p:txBody>
      </p:sp>
      <p:sp>
        <p:nvSpPr>
          <p:cNvPr id="25" name="Rounded Rectangle 24">
            <a:extLst>
              <a:ext uri="{FF2B5EF4-FFF2-40B4-BE49-F238E27FC236}">
                <a16:creationId xmlns:a16="http://schemas.microsoft.com/office/drawing/2014/main" xmlns="" id="{CAF2FBF0-C164-D84A-A980-CA8B4ED943AD}"/>
              </a:ext>
            </a:extLst>
          </p:cNvPr>
          <p:cNvSpPr/>
          <p:nvPr/>
        </p:nvSpPr>
        <p:spPr>
          <a:xfrm>
            <a:off x="10510576" y="2240782"/>
            <a:ext cx="3918857" cy="55266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ignore_changes</a:t>
            </a:r>
            <a:endParaRPr lang="en-US" dirty="0"/>
          </a:p>
        </p:txBody>
      </p:sp>
      <p:sp>
        <p:nvSpPr>
          <p:cNvPr id="26" name="Rectangle 25">
            <a:extLst>
              <a:ext uri="{FF2B5EF4-FFF2-40B4-BE49-F238E27FC236}">
                <a16:creationId xmlns:a16="http://schemas.microsoft.com/office/drawing/2014/main" xmlns="" id="{9D95F30E-83BA-554E-B010-76F9B591EC1A}"/>
              </a:ext>
            </a:extLst>
          </p:cNvPr>
          <p:cNvSpPr/>
          <p:nvPr/>
        </p:nvSpPr>
        <p:spPr>
          <a:xfrm>
            <a:off x="361741" y="281354"/>
            <a:ext cx="4480015" cy="1286189"/>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lifecycle is a </a:t>
            </a:r>
            <a:r>
              <a:rPr lang="en-IN" dirty="0">
                <a:solidFill>
                  <a:srgbClr val="FFFF00"/>
                </a:solidFill>
              </a:rPr>
              <a:t>nested block </a:t>
            </a:r>
            <a:r>
              <a:rPr lang="en-IN" dirty="0"/>
              <a:t>that can appear within a resource block</a:t>
            </a:r>
            <a:endParaRPr lang="en-US" dirty="0"/>
          </a:p>
        </p:txBody>
      </p:sp>
      <p:sp>
        <p:nvSpPr>
          <p:cNvPr id="27" name="Rectangle 26">
            <a:extLst>
              <a:ext uri="{FF2B5EF4-FFF2-40B4-BE49-F238E27FC236}">
                <a16:creationId xmlns:a16="http://schemas.microsoft.com/office/drawing/2014/main" xmlns="" id="{3EAD4E62-D4AB-C54D-A4D6-14C70C8A4016}"/>
              </a:ext>
            </a:extLst>
          </p:cNvPr>
          <p:cNvSpPr/>
          <p:nvPr/>
        </p:nvSpPr>
        <p:spPr>
          <a:xfrm>
            <a:off x="9949418" y="281353"/>
            <a:ext cx="4480015" cy="1286189"/>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The lifecycle block and its contents are </a:t>
            </a:r>
            <a:r>
              <a:rPr lang="en-IN" dirty="0">
                <a:solidFill>
                  <a:srgbClr val="FFFF00"/>
                </a:solidFill>
              </a:rPr>
              <a:t>meta-arguments</a:t>
            </a:r>
            <a:r>
              <a:rPr lang="en-IN" dirty="0"/>
              <a:t>, available for </a:t>
            </a:r>
            <a:r>
              <a:rPr lang="en-IN" dirty="0">
                <a:solidFill>
                  <a:srgbClr val="FFFF00"/>
                </a:solidFill>
              </a:rPr>
              <a:t>all</a:t>
            </a:r>
            <a:r>
              <a:rPr lang="en-IN" dirty="0"/>
              <a:t> resource blocks regardless of </a:t>
            </a:r>
            <a:r>
              <a:rPr lang="en-IN" dirty="0">
                <a:solidFill>
                  <a:srgbClr val="FFFF00"/>
                </a:solidFill>
              </a:rPr>
              <a:t>type</a:t>
            </a:r>
            <a:r>
              <a:rPr lang="en-IN" dirty="0"/>
              <a:t>.</a:t>
            </a:r>
            <a:endParaRPr lang="en-US" dirty="0"/>
          </a:p>
        </p:txBody>
      </p:sp>
      <p:pic>
        <p:nvPicPr>
          <p:cNvPr id="4" name="Picture 3">
            <a:extLst>
              <a:ext uri="{FF2B5EF4-FFF2-40B4-BE49-F238E27FC236}">
                <a16:creationId xmlns:a16="http://schemas.microsoft.com/office/drawing/2014/main" xmlns="" id="{0A39148A-30C6-9F48-9F57-A30C250FE886}"/>
              </a:ext>
            </a:extLst>
          </p:cNvPr>
          <p:cNvPicPr>
            <a:picLocks noChangeAspect="1"/>
          </p:cNvPicPr>
          <p:nvPr/>
        </p:nvPicPr>
        <p:blipFill>
          <a:blip r:embed="rId2"/>
          <a:stretch>
            <a:fillRect/>
          </a:stretch>
        </p:blipFill>
        <p:spPr>
          <a:xfrm>
            <a:off x="218196" y="3499605"/>
            <a:ext cx="4597562" cy="1393942"/>
          </a:xfrm>
          <a:prstGeom prst="rect">
            <a:avLst/>
          </a:prstGeom>
        </p:spPr>
      </p:pic>
      <p:pic>
        <p:nvPicPr>
          <p:cNvPr id="6" name="Picture 5">
            <a:extLst>
              <a:ext uri="{FF2B5EF4-FFF2-40B4-BE49-F238E27FC236}">
                <a16:creationId xmlns:a16="http://schemas.microsoft.com/office/drawing/2014/main" xmlns="" id="{210D46F6-159C-8048-8C21-92630A2E36EA}"/>
              </a:ext>
            </a:extLst>
          </p:cNvPr>
          <p:cNvPicPr>
            <a:picLocks noChangeAspect="1"/>
          </p:cNvPicPr>
          <p:nvPr/>
        </p:nvPicPr>
        <p:blipFill>
          <a:blip r:embed="rId3"/>
          <a:stretch>
            <a:fillRect/>
          </a:stretch>
        </p:blipFill>
        <p:spPr>
          <a:xfrm>
            <a:off x="5290781" y="3391737"/>
            <a:ext cx="4597540" cy="1687705"/>
          </a:xfrm>
          <a:prstGeom prst="rect">
            <a:avLst/>
          </a:prstGeom>
        </p:spPr>
      </p:pic>
      <p:pic>
        <p:nvPicPr>
          <p:cNvPr id="7" name="Picture 6">
            <a:extLst>
              <a:ext uri="{FF2B5EF4-FFF2-40B4-BE49-F238E27FC236}">
                <a16:creationId xmlns:a16="http://schemas.microsoft.com/office/drawing/2014/main" xmlns="" id="{DA31ECA0-709B-F24F-AFAB-9FF9FF8ECF8D}"/>
              </a:ext>
            </a:extLst>
          </p:cNvPr>
          <p:cNvPicPr>
            <a:picLocks noChangeAspect="1"/>
          </p:cNvPicPr>
          <p:nvPr/>
        </p:nvPicPr>
        <p:blipFill>
          <a:blip r:embed="rId4"/>
          <a:stretch>
            <a:fillRect/>
          </a:stretch>
        </p:blipFill>
        <p:spPr>
          <a:xfrm>
            <a:off x="10510576" y="3390079"/>
            <a:ext cx="3815652" cy="2404511"/>
          </a:xfrm>
          <a:prstGeom prst="rect">
            <a:avLst/>
          </a:prstGeom>
        </p:spPr>
      </p:pic>
    </p:spTree>
    <p:extLst>
      <p:ext uri="{BB962C8B-B14F-4D97-AF65-F5344CB8AC3E}">
        <p14:creationId xmlns:p14="http://schemas.microsoft.com/office/powerpoint/2010/main" val="2170853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wipe(down)">
                                      <p:cBhvr>
                                        <p:cTn id="12" dur="500"/>
                                        <p:tgtEl>
                                          <p:spTgt spid="2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wipe(down)">
                                      <p:cBhvr>
                                        <p:cTn id="17" dur="500"/>
                                        <p:tgtEl>
                                          <p:spTgt spid="2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wipe(down)">
                                      <p:cBhvr>
                                        <p:cTn id="22" dur="500"/>
                                        <p:tgtEl>
                                          <p:spTgt spid="21"/>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24"/>
                                        </p:tgtEl>
                                        <p:attrNameLst>
                                          <p:attrName>style.visibility</p:attrName>
                                        </p:attrNameLst>
                                      </p:cBhvr>
                                      <p:to>
                                        <p:strVal val="visible"/>
                                      </p:to>
                                    </p:set>
                                    <p:animEffect transition="in" filter="wipe(down)">
                                      <p:cBhvr>
                                        <p:cTn id="25" dur="500"/>
                                        <p:tgtEl>
                                          <p:spTgt spid="24"/>
                                        </p:tgtEl>
                                      </p:cBhvr>
                                    </p:animEffect>
                                  </p:childTnLst>
                                </p:cTn>
                              </p:par>
                              <p:par>
                                <p:cTn id="26" presetID="22" presetClass="entr" presetSubtype="4" fill="hold" grpId="0" nodeType="withEffect">
                                  <p:stCondLst>
                                    <p:cond delay="0"/>
                                  </p:stCondLst>
                                  <p:childTnLst>
                                    <p:set>
                                      <p:cBhvr>
                                        <p:cTn id="27" dur="1" fill="hold">
                                          <p:stCondLst>
                                            <p:cond delay="0"/>
                                          </p:stCondLst>
                                        </p:cTn>
                                        <p:tgtEl>
                                          <p:spTgt spid="25"/>
                                        </p:tgtEl>
                                        <p:attrNameLst>
                                          <p:attrName>style.visibility</p:attrName>
                                        </p:attrNameLst>
                                      </p:cBhvr>
                                      <p:to>
                                        <p:strVal val="visible"/>
                                      </p:to>
                                    </p:set>
                                    <p:animEffect transition="in" filter="wipe(down)">
                                      <p:cBhvr>
                                        <p:cTn id="28" dur="500"/>
                                        <p:tgtEl>
                                          <p:spTgt spid="25"/>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nodeType="clickEffect">
                                  <p:stCondLst>
                                    <p:cond delay="0"/>
                                  </p:stCondLst>
                                  <p:childTnLst>
                                    <p:set>
                                      <p:cBhvr>
                                        <p:cTn id="32" dur="1" fill="hold">
                                          <p:stCondLst>
                                            <p:cond delay="0"/>
                                          </p:stCondLst>
                                        </p:cTn>
                                        <p:tgtEl>
                                          <p:spTgt spid="4"/>
                                        </p:tgtEl>
                                        <p:attrNameLst>
                                          <p:attrName>style.visibility</p:attrName>
                                        </p:attrNameLst>
                                      </p:cBhvr>
                                      <p:to>
                                        <p:strVal val="visible"/>
                                      </p:to>
                                    </p:set>
                                    <p:animEffect transition="in" filter="wipe(down)">
                                      <p:cBhvr>
                                        <p:cTn id="33" dur="500"/>
                                        <p:tgtEl>
                                          <p:spTgt spid="4"/>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4" fill="hold" nodeType="clickEffect">
                                  <p:stCondLst>
                                    <p:cond delay="0"/>
                                  </p:stCondLst>
                                  <p:childTnLst>
                                    <p:set>
                                      <p:cBhvr>
                                        <p:cTn id="37" dur="1" fill="hold">
                                          <p:stCondLst>
                                            <p:cond delay="0"/>
                                          </p:stCondLst>
                                        </p:cTn>
                                        <p:tgtEl>
                                          <p:spTgt spid="6"/>
                                        </p:tgtEl>
                                        <p:attrNameLst>
                                          <p:attrName>style.visibility</p:attrName>
                                        </p:attrNameLst>
                                      </p:cBhvr>
                                      <p:to>
                                        <p:strVal val="visible"/>
                                      </p:to>
                                    </p:set>
                                    <p:animEffect transition="in" filter="wipe(down)">
                                      <p:cBhvr>
                                        <p:cTn id="38" dur="500"/>
                                        <p:tgtEl>
                                          <p:spTgt spid="6"/>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4" fill="hold" nodeType="clickEffect">
                                  <p:stCondLst>
                                    <p:cond delay="0"/>
                                  </p:stCondLst>
                                  <p:childTnLst>
                                    <p:set>
                                      <p:cBhvr>
                                        <p:cTn id="42" dur="1" fill="hold">
                                          <p:stCondLst>
                                            <p:cond delay="0"/>
                                          </p:stCondLst>
                                        </p:cTn>
                                        <p:tgtEl>
                                          <p:spTgt spid="7"/>
                                        </p:tgtEl>
                                        <p:attrNameLst>
                                          <p:attrName>style.visibility</p:attrName>
                                        </p:attrNameLst>
                                      </p:cBhvr>
                                      <p:to>
                                        <p:strVal val="visible"/>
                                      </p:to>
                                    </p:set>
                                    <p:animEffect transition="in" filter="wipe(down)">
                                      <p:cBhvr>
                                        <p:cTn id="4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1" grpId="0" animBg="1"/>
      <p:bldP spid="24" grpId="0" animBg="1"/>
      <p:bldP spid="25" grpId="0" animBg="1"/>
      <p:bldP spid="26" grpId="0" animBg="1"/>
      <p:bldP spid="27"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A0A0BD00-D8DC-45C9-9C82-0E8430B96A5E}"/>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8" name="Content Placeholder 2">
            <a:extLst>
              <a:ext uri="{FF2B5EF4-FFF2-40B4-BE49-F238E27FC236}">
                <a16:creationId xmlns:a16="http://schemas.microsoft.com/office/drawing/2014/main" xmlns="" id="{09329F3B-B988-4BA0-9BEA-4847C35EA442}"/>
              </a:ext>
            </a:extLst>
          </p:cNvPr>
          <p:cNvSpPr>
            <a:spLocks noGrp="1"/>
          </p:cNvSpPr>
          <p:nvPr>
            <p:ph idx="1"/>
          </p:nvPr>
        </p:nvSpPr>
        <p:spPr>
          <a:xfrm>
            <a:off x="2533393" y="2387916"/>
            <a:ext cx="8489371" cy="2321286"/>
          </a:xfrm>
        </p:spPr>
        <p:txBody>
          <a:bodyPr>
            <a:noAutofit/>
          </a:bodyPr>
          <a:lstStyle/>
          <a:p>
            <a:pPr marL="0" indent="0" algn="ctr">
              <a:buNone/>
            </a:pPr>
            <a:r>
              <a:rPr lang="en-US" sz="7000" b="1" dirty="0">
                <a:solidFill>
                  <a:schemeClr val="accent6">
                    <a:lumMod val="75000"/>
                  </a:schemeClr>
                </a:solidFill>
              </a:rPr>
              <a:t>Terraform</a:t>
            </a:r>
          </a:p>
          <a:p>
            <a:pPr marL="0" indent="0" algn="ctr">
              <a:buNone/>
            </a:pPr>
            <a:r>
              <a:rPr lang="en-US" sz="7000" b="1" dirty="0">
                <a:solidFill>
                  <a:srgbClr val="00B050"/>
                </a:solidFill>
              </a:rPr>
              <a:t>Variables</a:t>
            </a:r>
          </a:p>
          <a:p>
            <a:pPr marL="0" indent="0" algn="ctr">
              <a:buNone/>
            </a:pPr>
            <a:r>
              <a:rPr lang="en-US" sz="7000" b="1" dirty="0">
                <a:solidFill>
                  <a:srgbClr val="0070C0"/>
                </a:solidFill>
              </a:rPr>
              <a:t>Input Variables</a:t>
            </a:r>
          </a:p>
        </p:txBody>
      </p:sp>
      <p:pic>
        <p:nvPicPr>
          <p:cNvPr id="3" name="Picture 2" descr="HashiCorp Terraform">
            <a:extLst>
              <a:ext uri="{FF2B5EF4-FFF2-40B4-BE49-F238E27FC236}">
                <a16:creationId xmlns:a16="http://schemas.microsoft.com/office/drawing/2014/main" xmlns=""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05028" y="1655616"/>
            <a:ext cx="4918363" cy="4918363"/>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xmlns=""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xmlns=""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xmlns=""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xmlns="" id="{47F3007D-5508-044E-B4AD-75D050D9C54F}"/>
              </a:ext>
            </a:extLst>
          </p:cNvPr>
          <p:cNvPicPr>
            <a:picLocks noChangeAspect="1"/>
          </p:cNvPicPr>
          <p:nvPr/>
        </p:nvPicPr>
        <p:blipFill>
          <a:blip r:embed="rId3"/>
          <a:stretch>
            <a:fillRect/>
          </a:stretch>
        </p:blipFill>
        <p:spPr>
          <a:xfrm>
            <a:off x="271405" y="2387917"/>
            <a:ext cx="3339911" cy="3221684"/>
          </a:xfrm>
          <a:prstGeom prst="rect">
            <a:avLst/>
          </a:prstGeom>
        </p:spPr>
      </p:pic>
    </p:spTree>
    <p:extLst>
      <p:ext uri="{BB962C8B-B14F-4D97-AF65-F5344CB8AC3E}">
        <p14:creationId xmlns:p14="http://schemas.microsoft.com/office/powerpoint/2010/main" val="196465863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FDBA0E52-3184-B140-B221-068A0752A9FC}"/>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5" name="Oval 4">
            <a:extLst>
              <a:ext uri="{FF2B5EF4-FFF2-40B4-BE49-F238E27FC236}">
                <a16:creationId xmlns:a16="http://schemas.microsoft.com/office/drawing/2014/main" xmlns="" id="{6B796C94-FB48-F243-BDB5-B13EE7FF7561}"/>
              </a:ext>
            </a:extLst>
          </p:cNvPr>
          <p:cNvSpPr/>
          <p:nvPr/>
        </p:nvSpPr>
        <p:spPr>
          <a:xfrm>
            <a:off x="5902402" y="2764095"/>
            <a:ext cx="2783393" cy="2144061"/>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500" dirty="0"/>
              <a:t>Terraform </a:t>
            </a:r>
            <a:r>
              <a:rPr lang="en-US" sz="3500" dirty="0">
                <a:solidFill>
                  <a:srgbClr val="FFFF00"/>
                </a:solidFill>
              </a:rPr>
              <a:t>Input Variables</a:t>
            </a:r>
          </a:p>
        </p:txBody>
      </p:sp>
      <p:sp>
        <p:nvSpPr>
          <p:cNvPr id="6" name="Rounded Rectangle 5">
            <a:extLst>
              <a:ext uri="{FF2B5EF4-FFF2-40B4-BE49-F238E27FC236}">
                <a16:creationId xmlns:a16="http://schemas.microsoft.com/office/drawing/2014/main" xmlns="" id="{DBB29720-A780-334D-8F91-7261B83098F4}"/>
              </a:ext>
            </a:extLst>
          </p:cNvPr>
          <p:cNvSpPr/>
          <p:nvPr/>
        </p:nvSpPr>
        <p:spPr>
          <a:xfrm>
            <a:off x="49238" y="1241765"/>
            <a:ext cx="4646358" cy="84406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Input Variables - </a:t>
            </a:r>
            <a:r>
              <a:rPr lang="en-US" dirty="0">
                <a:solidFill>
                  <a:srgbClr val="FFFF00"/>
                </a:solidFill>
              </a:rPr>
              <a:t>Basics</a:t>
            </a:r>
          </a:p>
        </p:txBody>
      </p:sp>
      <p:sp>
        <p:nvSpPr>
          <p:cNvPr id="7" name="Rounded Rectangle 6">
            <a:extLst>
              <a:ext uri="{FF2B5EF4-FFF2-40B4-BE49-F238E27FC236}">
                <a16:creationId xmlns:a16="http://schemas.microsoft.com/office/drawing/2014/main" xmlns="" id="{28CBC665-C043-E041-A5F1-AF7C90FB0596}"/>
              </a:ext>
            </a:extLst>
          </p:cNvPr>
          <p:cNvSpPr/>
          <p:nvPr/>
        </p:nvSpPr>
        <p:spPr>
          <a:xfrm>
            <a:off x="49238" y="2248477"/>
            <a:ext cx="4646358" cy="84406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100" dirty="0"/>
              <a:t>Provide Input Variables </a:t>
            </a:r>
            <a:r>
              <a:rPr lang="en-US" sz="2100" dirty="0">
                <a:solidFill>
                  <a:srgbClr val="FFFF00"/>
                </a:solidFill>
              </a:rPr>
              <a:t>when prompted </a:t>
            </a:r>
            <a:r>
              <a:rPr lang="en-US" sz="2100" dirty="0"/>
              <a:t>during </a:t>
            </a:r>
            <a:r>
              <a:rPr lang="en-US" sz="2100" dirty="0">
                <a:solidFill>
                  <a:srgbClr val="FFFF00"/>
                </a:solidFill>
              </a:rPr>
              <a:t>terraform plan or apply</a:t>
            </a:r>
          </a:p>
        </p:txBody>
      </p:sp>
      <p:sp>
        <p:nvSpPr>
          <p:cNvPr id="8" name="Rounded Rectangle 7">
            <a:extLst>
              <a:ext uri="{FF2B5EF4-FFF2-40B4-BE49-F238E27FC236}">
                <a16:creationId xmlns:a16="http://schemas.microsoft.com/office/drawing/2014/main" xmlns="" id="{598FC00B-60EF-4349-8CC1-25B5D4FCCA6C}"/>
              </a:ext>
            </a:extLst>
          </p:cNvPr>
          <p:cNvSpPr/>
          <p:nvPr/>
        </p:nvSpPr>
        <p:spPr>
          <a:xfrm>
            <a:off x="49238" y="3335579"/>
            <a:ext cx="4646358" cy="84406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rgbClr val="FFFF00"/>
                </a:solidFill>
              </a:rPr>
              <a:t>Override</a:t>
            </a:r>
            <a:r>
              <a:rPr lang="en-IN" dirty="0"/>
              <a:t> default variable values using CLI argument </a:t>
            </a:r>
            <a:r>
              <a:rPr lang="en-IN" dirty="0">
                <a:solidFill>
                  <a:srgbClr val="FFFF00"/>
                </a:solidFill>
              </a:rPr>
              <a:t>-var</a:t>
            </a:r>
          </a:p>
        </p:txBody>
      </p:sp>
      <p:sp>
        <p:nvSpPr>
          <p:cNvPr id="9" name="Rounded Rectangle 8">
            <a:extLst>
              <a:ext uri="{FF2B5EF4-FFF2-40B4-BE49-F238E27FC236}">
                <a16:creationId xmlns:a16="http://schemas.microsoft.com/office/drawing/2014/main" xmlns="" id="{966D5940-9578-D940-AEE9-58AE656DF468}"/>
              </a:ext>
            </a:extLst>
          </p:cNvPr>
          <p:cNvSpPr/>
          <p:nvPr/>
        </p:nvSpPr>
        <p:spPr>
          <a:xfrm>
            <a:off x="49238" y="4392538"/>
            <a:ext cx="4646358" cy="84406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rgbClr val="FFFF00"/>
                </a:solidFill>
              </a:rPr>
              <a:t>Override</a:t>
            </a:r>
            <a:r>
              <a:rPr lang="en-IN" dirty="0"/>
              <a:t> default variable values using </a:t>
            </a:r>
            <a:r>
              <a:rPr lang="en-IN" dirty="0">
                <a:solidFill>
                  <a:srgbClr val="FFFF00"/>
                </a:solidFill>
              </a:rPr>
              <a:t>Environment Variables (</a:t>
            </a:r>
            <a:r>
              <a:rPr lang="en-IN" dirty="0" err="1">
                <a:solidFill>
                  <a:srgbClr val="FFFF00"/>
                </a:solidFill>
              </a:rPr>
              <a:t>TF_var_aa</a:t>
            </a:r>
            <a:r>
              <a:rPr lang="en-IN" dirty="0">
                <a:solidFill>
                  <a:srgbClr val="FFFF00"/>
                </a:solidFill>
              </a:rPr>
              <a:t>)</a:t>
            </a:r>
          </a:p>
        </p:txBody>
      </p:sp>
      <p:sp>
        <p:nvSpPr>
          <p:cNvPr id="10" name="Rounded Rectangle 9">
            <a:extLst>
              <a:ext uri="{FF2B5EF4-FFF2-40B4-BE49-F238E27FC236}">
                <a16:creationId xmlns:a16="http://schemas.microsoft.com/office/drawing/2014/main" xmlns="" id="{42A14D2D-01E7-0E42-9344-5D28BC1A5ADB}"/>
              </a:ext>
            </a:extLst>
          </p:cNvPr>
          <p:cNvSpPr/>
          <p:nvPr/>
        </p:nvSpPr>
        <p:spPr>
          <a:xfrm>
            <a:off x="49238" y="5419300"/>
            <a:ext cx="4646358" cy="84406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Provide Input Variables using </a:t>
            </a:r>
            <a:r>
              <a:rPr lang="en-IN" dirty="0" err="1">
                <a:solidFill>
                  <a:srgbClr val="FFFF00"/>
                </a:solidFill>
              </a:rPr>
              <a:t>terraform.tfvars</a:t>
            </a:r>
            <a:r>
              <a:rPr lang="en-IN" dirty="0"/>
              <a:t> files</a:t>
            </a:r>
          </a:p>
        </p:txBody>
      </p:sp>
      <p:sp>
        <p:nvSpPr>
          <p:cNvPr id="11" name="Rounded Rectangle 10">
            <a:extLst>
              <a:ext uri="{FF2B5EF4-FFF2-40B4-BE49-F238E27FC236}">
                <a16:creationId xmlns:a16="http://schemas.microsoft.com/office/drawing/2014/main" xmlns="" id="{E09AE2DC-3642-9342-9EBF-D5F69ECA5292}"/>
              </a:ext>
            </a:extLst>
          </p:cNvPr>
          <p:cNvSpPr/>
          <p:nvPr/>
        </p:nvSpPr>
        <p:spPr>
          <a:xfrm>
            <a:off x="9892602" y="1241765"/>
            <a:ext cx="4646358" cy="84406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100" dirty="0"/>
              <a:t>Provide Input Variables using </a:t>
            </a:r>
            <a:r>
              <a:rPr lang="en-IN" sz="2100" dirty="0">
                <a:solidFill>
                  <a:srgbClr val="FFFF00"/>
                </a:solidFill>
              </a:rPr>
              <a:t>&lt;any-name&gt;.</a:t>
            </a:r>
            <a:r>
              <a:rPr lang="en-IN" sz="2100" dirty="0" err="1">
                <a:solidFill>
                  <a:srgbClr val="FFFF00"/>
                </a:solidFill>
              </a:rPr>
              <a:t>tfvars</a:t>
            </a:r>
            <a:r>
              <a:rPr lang="en-IN" sz="2100" dirty="0"/>
              <a:t> file with CLI </a:t>
            </a:r>
          </a:p>
          <a:p>
            <a:r>
              <a:rPr lang="en-IN" sz="2100" dirty="0"/>
              <a:t>argument </a:t>
            </a:r>
            <a:r>
              <a:rPr lang="en-IN" sz="2100" dirty="0">
                <a:solidFill>
                  <a:srgbClr val="FFFF00"/>
                </a:solidFill>
              </a:rPr>
              <a:t>-var-file</a:t>
            </a:r>
          </a:p>
        </p:txBody>
      </p:sp>
      <p:sp>
        <p:nvSpPr>
          <p:cNvPr id="12" name="Rounded Rectangle 11">
            <a:extLst>
              <a:ext uri="{FF2B5EF4-FFF2-40B4-BE49-F238E27FC236}">
                <a16:creationId xmlns:a16="http://schemas.microsoft.com/office/drawing/2014/main" xmlns="" id="{598DCBBE-F089-C945-9C8D-7CB440C435F5}"/>
              </a:ext>
            </a:extLst>
          </p:cNvPr>
          <p:cNvSpPr/>
          <p:nvPr/>
        </p:nvSpPr>
        <p:spPr>
          <a:xfrm>
            <a:off x="9892602" y="2248477"/>
            <a:ext cx="4646358" cy="84406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Provide Input Variables using </a:t>
            </a:r>
            <a:r>
              <a:rPr lang="en-IN" dirty="0" err="1"/>
              <a:t>somefilename.</a:t>
            </a:r>
            <a:r>
              <a:rPr lang="en-IN" dirty="0" err="1">
                <a:solidFill>
                  <a:srgbClr val="FFFF00"/>
                </a:solidFill>
              </a:rPr>
              <a:t>auto.tfvars</a:t>
            </a:r>
            <a:r>
              <a:rPr lang="en-IN" dirty="0"/>
              <a:t> files</a:t>
            </a:r>
          </a:p>
        </p:txBody>
      </p:sp>
      <p:sp>
        <p:nvSpPr>
          <p:cNvPr id="13" name="Rounded Rectangle 12">
            <a:extLst>
              <a:ext uri="{FF2B5EF4-FFF2-40B4-BE49-F238E27FC236}">
                <a16:creationId xmlns:a16="http://schemas.microsoft.com/office/drawing/2014/main" xmlns="" id="{1669C25F-6472-0C41-992F-2748E14019F0}"/>
              </a:ext>
            </a:extLst>
          </p:cNvPr>
          <p:cNvSpPr/>
          <p:nvPr/>
        </p:nvSpPr>
        <p:spPr>
          <a:xfrm>
            <a:off x="9892602" y="3335579"/>
            <a:ext cx="4646358" cy="84406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Implement complex type </a:t>
            </a:r>
            <a:r>
              <a:rPr lang="en-IN" dirty="0">
                <a:solidFill>
                  <a:srgbClr val="FFFF00"/>
                </a:solidFill>
              </a:rPr>
              <a:t>constructors</a:t>
            </a:r>
            <a:r>
              <a:rPr lang="en-IN" dirty="0"/>
              <a:t> like </a:t>
            </a:r>
            <a:r>
              <a:rPr lang="en-IN" dirty="0">
                <a:solidFill>
                  <a:srgbClr val="FFFF00"/>
                </a:solidFill>
              </a:rPr>
              <a:t>List</a:t>
            </a:r>
            <a:r>
              <a:rPr lang="en-US" dirty="0">
                <a:solidFill>
                  <a:srgbClr val="FFFF00"/>
                </a:solidFill>
              </a:rPr>
              <a:t> &amp; Map </a:t>
            </a:r>
            <a:r>
              <a:rPr lang="en-US" dirty="0">
                <a:solidFill>
                  <a:schemeClr val="bg1"/>
                </a:solidFill>
              </a:rPr>
              <a:t>in Input Variables</a:t>
            </a:r>
            <a:endParaRPr lang="en-IN" dirty="0">
              <a:solidFill>
                <a:schemeClr val="bg1"/>
              </a:solidFill>
            </a:endParaRPr>
          </a:p>
        </p:txBody>
      </p:sp>
      <p:sp>
        <p:nvSpPr>
          <p:cNvPr id="14" name="Rounded Rectangle 13">
            <a:extLst>
              <a:ext uri="{FF2B5EF4-FFF2-40B4-BE49-F238E27FC236}">
                <a16:creationId xmlns:a16="http://schemas.microsoft.com/office/drawing/2014/main" xmlns="" id="{AF2207C1-2742-934C-A346-D4FB2C92F192}"/>
              </a:ext>
            </a:extLst>
          </p:cNvPr>
          <p:cNvSpPr/>
          <p:nvPr/>
        </p:nvSpPr>
        <p:spPr>
          <a:xfrm>
            <a:off x="9892602" y="4392538"/>
            <a:ext cx="4646358" cy="84406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Implement </a:t>
            </a:r>
            <a:r>
              <a:rPr lang="en-IN" dirty="0">
                <a:solidFill>
                  <a:srgbClr val="FFFF00"/>
                </a:solidFill>
              </a:rPr>
              <a:t>Custom Validation Rules </a:t>
            </a:r>
            <a:r>
              <a:rPr lang="en-IN" dirty="0"/>
              <a:t>in Variables</a:t>
            </a:r>
          </a:p>
        </p:txBody>
      </p:sp>
      <p:sp>
        <p:nvSpPr>
          <p:cNvPr id="15" name="Rounded Rectangle 14">
            <a:extLst>
              <a:ext uri="{FF2B5EF4-FFF2-40B4-BE49-F238E27FC236}">
                <a16:creationId xmlns:a16="http://schemas.microsoft.com/office/drawing/2014/main" xmlns="" id="{4AC43216-BF31-B249-9538-4B6E4A7B4D2F}"/>
              </a:ext>
            </a:extLst>
          </p:cNvPr>
          <p:cNvSpPr/>
          <p:nvPr/>
        </p:nvSpPr>
        <p:spPr>
          <a:xfrm>
            <a:off x="9892602" y="5419300"/>
            <a:ext cx="4646358" cy="84406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Protect </a:t>
            </a:r>
            <a:r>
              <a:rPr lang="en-IN" dirty="0">
                <a:solidFill>
                  <a:srgbClr val="FFFF00"/>
                </a:solidFill>
              </a:rPr>
              <a:t>Sensitive</a:t>
            </a:r>
            <a:r>
              <a:rPr lang="en-IN" dirty="0"/>
              <a:t> Input Variables</a:t>
            </a:r>
          </a:p>
        </p:txBody>
      </p:sp>
      <p:sp>
        <p:nvSpPr>
          <p:cNvPr id="17" name="Rounded Rectangle 16">
            <a:extLst>
              <a:ext uri="{FF2B5EF4-FFF2-40B4-BE49-F238E27FC236}">
                <a16:creationId xmlns:a16="http://schemas.microsoft.com/office/drawing/2014/main" xmlns="" id="{F90D8524-B378-274D-A677-74E94D3A7B7A}"/>
              </a:ext>
            </a:extLst>
          </p:cNvPr>
          <p:cNvSpPr/>
          <p:nvPr/>
        </p:nvSpPr>
        <p:spPr>
          <a:xfrm>
            <a:off x="140678" y="100160"/>
            <a:ext cx="14341132" cy="998199"/>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Input variables serve as </a:t>
            </a:r>
            <a:r>
              <a:rPr lang="en-US" dirty="0">
                <a:solidFill>
                  <a:srgbClr val="FFFF00"/>
                </a:solidFill>
              </a:rPr>
              <a:t>parameters</a:t>
            </a:r>
            <a:r>
              <a:rPr lang="en-US" dirty="0"/>
              <a:t> for a Terraform module, allowing aspects of the module to be </a:t>
            </a:r>
            <a:r>
              <a:rPr lang="en-US" dirty="0">
                <a:solidFill>
                  <a:srgbClr val="FFFF00"/>
                </a:solidFill>
              </a:rPr>
              <a:t>customized</a:t>
            </a:r>
            <a:r>
              <a:rPr lang="en-US" dirty="0"/>
              <a:t> without </a:t>
            </a:r>
            <a:r>
              <a:rPr lang="en-US" dirty="0">
                <a:solidFill>
                  <a:srgbClr val="FFFF00"/>
                </a:solidFill>
              </a:rPr>
              <a:t>altering</a:t>
            </a:r>
            <a:r>
              <a:rPr lang="en-US" dirty="0"/>
              <a:t> the module's own source code, and allowing modules to be </a:t>
            </a:r>
            <a:r>
              <a:rPr lang="en-US" dirty="0">
                <a:solidFill>
                  <a:srgbClr val="FFFF00"/>
                </a:solidFill>
              </a:rPr>
              <a:t>shared </a:t>
            </a:r>
            <a:r>
              <a:rPr lang="en-US" dirty="0"/>
              <a:t>between </a:t>
            </a:r>
            <a:r>
              <a:rPr lang="en-US" dirty="0">
                <a:solidFill>
                  <a:srgbClr val="FFFF00"/>
                </a:solidFill>
              </a:rPr>
              <a:t>different configurations</a:t>
            </a:r>
            <a:r>
              <a:rPr lang="en-US" dirty="0"/>
              <a:t>.</a:t>
            </a:r>
          </a:p>
        </p:txBody>
      </p:sp>
      <p:sp>
        <p:nvSpPr>
          <p:cNvPr id="18" name="Oval 17">
            <a:extLst>
              <a:ext uri="{FF2B5EF4-FFF2-40B4-BE49-F238E27FC236}">
                <a16:creationId xmlns:a16="http://schemas.microsoft.com/office/drawing/2014/main" xmlns="" id="{B6789166-6D80-B947-8AEF-B2667D9B9113}"/>
              </a:ext>
            </a:extLst>
          </p:cNvPr>
          <p:cNvSpPr/>
          <p:nvPr/>
        </p:nvSpPr>
        <p:spPr>
          <a:xfrm>
            <a:off x="4735789" y="1373244"/>
            <a:ext cx="633047" cy="57276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9" name="Oval 18">
            <a:extLst>
              <a:ext uri="{FF2B5EF4-FFF2-40B4-BE49-F238E27FC236}">
                <a16:creationId xmlns:a16="http://schemas.microsoft.com/office/drawing/2014/main" xmlns="" id="{E5EFF21E-C636-5A43-A331-D80DD98A26DB}"/>
              </a:ext>
            </a:extLst>
          </p:cNvPr>
          <p:cNvSpPr/>
          <p:nvPr/>
        </p:nvSpPr>
        <p:spPr>
          <a:xfrm>
            <a:off x="4739810" y="2384127"/>
            <a:ext cx="633047" cy="57276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20" name="Oval 19">
            <a:extLst>
              <a:ext uri="{FF2B5EF4-FFF2-40B4-BE49-F238E27FC236}">
                <a16:creationId xmlns:a16="http://schemas.microsoft.com/office/drawing/2014/main" xmlns="" id="{E01A84F8-5573-2F42-B07C-C9FFEF121E7D}"/>
              </a:ext>
            </a:extLst>
          </p:cNvPr>
          <p:cNvSpPr/>
          <p:nvPr/>
        </p:nvSpPr>
        <p:spPr>
          <a:xfrm>
            <a:off x="4735789" y="3471229"/>
            <a:ext cx="633047" cy="57276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21" name="Oval 20">
            <a:extLst>
              <a:ext uri="{FF2B5EF4-FFF2-40B4-BE49-F238E27FC236}">
                <a16:creationId xmlns:a16="http://schemas.microsoft.com/office/drawing/2014/main" xmlns="" id="{4AF7C133-1F06-C34B-AE64-CE6C8A1D724E}"/>
              </a:ext>
            </a:extLst>
          </p:cNvPr>
          <p:cNvSpPr/>
          <p:nvPr/>
        </p:nvSpPr>
        <p:spPr>
          <a:xfrm>
            <a:off x="4739810" y="4558331"/>
            <a:ext cx="633047" cy="57276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22" name="Oval 21">
            <a:extLst>
              <a:ext uri="{FF2B5EF4-FFF2-40B4-BE49-F238E27FC236}">
                <a16:creationId xmlns:a16="http://schemas.microsoft.com/office/drawing/2014/main" xmlns="" id="{50A75109-6B7B-7741-A786-854EAB77F78A}"/>
              </a:ext>
            </a:extLst>
          </p:cNvPr>
          <p:cNvSpPr/>
          <p:nvPr/>
        </p:nvSpPr>
        <p:spPr>
          <a:xfrm>
            <a:off x="4735789" y="5569214"/>
            <a:ext cx="633047" cy="57276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24" name="Oval 23">
            <a:extLst>
              <a:ext uri="{FF2B5EF4-FFF2-40B4-BE49-F238E27FC236}">
                <a16:creationId xmlns:a16="http://schemas.microsoft.com/office/drawing/2014/main" xmlns="" id="{A992ACD3-E1EC-B343-8710-919AD37F043A}"/>
              </a:ext>
            </a:extLst>
          </p:cNvPr>
          <p:cNvSpPr/>
          <p:nvPr/>
        </p:nvSpPr>
        <p:spPr>
          <a:xfrm>
            <a:off x="9205794" y="1342179"/>
            <a:ext cx="633047" cy="57276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a:t>
            </a:r>
          </a:p>
        </p:txBody>
      </p:sp>
      <p:sp>
        <p:nvSpPr>
          <p:cNvPr id="25" name="Oval 24">
            <a:extLst>
              <a:ext uri="{FF2B5EF4-FFF2-40B4-BE49-F238E27FC236}">
                <a16:creationId xmlns:a16="http://schemas.microsoft.com/office/drawing/2014/main" xmlns="" id="{6FF53E63-C7DD-204D-B6B7-3E4AFD37121B}"/>
              </a:ext>
            </a:extLst>
          </p:cNvPr>
          <p:cNvSpPr/>
          <p:nvPr/>
        </p:nvSpPr>
        <p:spPr>
          <a:xfrm>
            <a:off x="9209815" y="2353062"/>
            <a:ext cx="633047" cy="57276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7</a:t>
            </a:r>
          </a:p>
        </p:txBody>
      </p:sp>
      <p:sp>
        <p:nvSpPr>
          <p:cNvPr id="26" name="Oval 25">
            <a:extLst>
              <a:ext uri="{FF2B5EF4-FFF2-40B4-BE49-F238E27FC236}">
                <a16:creationId xmlns:a16="http://schemas.microsoft.com/office/drawing/2014/main" xmlns="" id="{80D2B4F4-74D3-EE4B-8691-46209440E10C}"/>
              </a:ext>
            </a:extLst>
          </p:cNvPr>
          <p:cNvSpPr/>
          <p:nvPr/>
        </p:nvSpPr>
        <p:spPr>
          <a:xfrm>
            <a:off x="9205794" y="3440164"/>
            <a:ext cx="633047" cy="57276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8</a:t>
            </a:r>
          </a:p>
        </p:txBody>
      </p:sp>
      <p:sp>
        <p:nvSpPr>
          <p:cNvPr id="27" name="Oval 26">
            <a:extLst>
              <a:ext uri="{FF2B5EF4-FFF2-40B4-BE49-F238E27FC236}">
                <a16:creationId xmlns:a16="http://schemas.microsoft.com/office/drawing/2014/main" xmlns="" id="{74955755-3E43-774F-A421-DA759982EC23}"/>
              </a:ext>
            </a:extLst>
          </p:cNvPr>
          <p:cNvSpPr/>
          <p:nvPr/>
        </p:nvSpPr>
        <p:spPr>
          <a:xfrm>
            <a:off x="9209815" y="4527266"/>
            <a:ext cx="633047" cy="57276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9</a:t>
            </a:r>
          </a:p>
        </p:txBody>
      </p:sp>
      <p:sp>
        <p:nvSpPr>
          <p:cNvPr id="28" name="Oval 27">
            <a:extLst>
              <a:ext uri="{FF2B5EF4-FFF2-40B4-BE49-F238E27FC236}">
                <a16:creationId xmlns:a16="http://schemas.microsoft.com/office/drawing/2014/main" xmlns="" id="{A63A84E6-2DFA-1845-B2C1-4D866412811F}"/>
              </a:ext>
            </a:extLst>
          </p:cNvPr>
          <p:cNvSpPr/>
          <p:nvPr/>
        </p:nvSpPr>
        <p:spPr>
          <a:xfrm>
            <a:off x="9205794" y="5538149"/>
            <a:ext cx="633047" cy="57276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10</a:t>
            </a:r>
          </a:p>
        </p:txBody>
      </p:sp>
      <p:sp>
        <p:nvSpPr>
          <p:cNvPr id="31" name="Rounded Rectangle 30">
            <a:extLst>
              <a:ext uri="{FF2B5EF4-FFF2-40B4-BE49-F238E27FC236}">
                <a16:creationId xmlns:a16="http://schemas.microsoft.com/office/drawing/2014/main" xmlns="" id="{EF9D3BA8-DF34-4144-A06F-4F81D38020E5}"/>
              </a:ext>
            </a:extLst>
          </p:cNvPr>
          <p:cNvSpPr/>
          <p:nvPr/>
        </p:nvSpPr>
        <p:spPr>
          <a:xfrm>
            <a:off x="49238" y="6413801"/>
            <a:ext cx="4646358" cy="84406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Input Variables using </a:t>
            </a:r>
          </a:p>
          <a:p>
            <a:pPr algn="ctr"/>
            <a:r>
              <a:rPr lang="en-IN" dirty="0"/>
              <a:t>Structural Type: </a:t>
            </a:r>
            <a:r>
              <a:rPr lang="en-IN" dirty="0">
                <a:solidFill>
                  <a:srgbClr val="FFFF00"/>
                </a:solidFill>
              </a:rPr>
              <a:t>Object</a:t>
            </a:r>
          </a:p>
        </p:txBody>
      </p:sp>
      <p:sp>
        <p:nvSpPr>
          <p:cNvPr id="32" name="Oval 31">
            <a:extLst>
              <a:ext uri="{FF2B5EF4-FFF2-40B4-BE49-F238E27FC236}">
                <a16:creationId xmlns:a16="http://schemas.microsoft.com/office/drawing/2014/main" xmlns="" id="{0C26A588-32A5-4745-994D-653CF4C6D404}"/>
              </a:ext>
            </a:extLst>
          </p:cNvPr>
          <p:cNvSpPr/>
          <p:nvPr/>
        </p:nvSpPr>
        <p:spPr>
          <a:xfrm>
            <a:off x="4735789" y="6563715"/>
            <a:ext cx="720466" cy="57276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11</a:t>
            </a:r>
          </a:p>
        </p:txBody>
      </p:sp>
      <p:sp>
        <p:nvSpPr>
          <p:cNvPr id="33" name="Rounded Rectangle 32">
            <a:extLst>
              <a:ext uri="{FF2B5EF4-FFF2-40B4-BE49-F238E27FC236}">
                <a16:creationId xmlns:a16="http://schemas.microsoft.com/office/drawing/2014/main" xmlns="" id="{6D1692E7-9F7A-2647-BF83-0E4962F4FA87}"/>
              </a:ext>
            </a:extLst>
          </p:cNvPr>
          <p:cNvSpPr/>
          <p:nvPr/>
        </p:nvSpPr>
        <p:spPr>
          <a:xfrm>
            <a:off x="9892602" y="6413801"/>
            <a:ext cx="4646358" cy="84406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Input Variables using </a:t>
            </a:r>
          </a:p>
          <a:p>
            <a:pPr algn="ctr"/>
            <a:r>
              <a:rPr lang="en-IN" dirty="0"/>
              <a:t>Structural Type: </a:t>
            </a:r>
            <a:r>
              <a:rPr lang="en-IN" dirty="0">
                <a:solidFill>
                  <a:srgbClr val="FFFF00"/>
                </a:solidFill>
              </a:rPr>
              <a:t>tuple</a:t>
            </a:r>
          </a:p>
        </p:txBody>
      </p:sp>
      <p:sp>
        <p:nvSpPr>
          <p:cNvPr id="34" name="Oval 33">
            <a:extLst>
              <a:ext uri="{FF2B5EF4-FFF2-40B4-BE49-F238E27FC236}">
                <a16:creationId xmlns:a16="http://schemas.microsoft.com/office/drawing/2014/main" xmlns="" id="{374E9579-5696-7F4F-80BB-999D3E8425FF}"/>
              </a:ext>
            </a:extLst>
          </p:cNvPr>
          <p:cNvSpPr/>
          <p:nvPr/>
        </p:nvSpPr>
        <p:spPr>
          <a:xfrm>
            <a:off x="9205794" y="6532650"/>
            <a:ext cx="633047" cy="57276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12</a:t>
            </a:r>
          </a:p>
        </p:txBody>
      </p:sp>
      <p:sp>
        <p:nvSpPr>
          <p:cNvPr id="35" name="Rounded Rectangle 34">
            <a:extLst>
              <a:ext uri="{FF2B5EF4-FFF2-40B4-BE49-F238E27FC236}">
                <a16:creationId xmlns:a16="http://schemas.microsoft.com/office/drawing/2014/main" xmlns="" id="{D4A81C18-4628-FF43-A2BC-CF840DCD19A5}"/>
              </a:ext>
            </a:extLst>
          </p:cNvPr>
          <p:cNvSpPr/>
          <p:nvPr/>
        </p:nvSpPr>
        <p:spPr>
          <a:xfrm>
            <a:off x="5680083" y="6413801"/>
            <a:ext cx="3228029" cy="84406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Input Variables using </a:t>
            </a:r>
          </a:p>
          <a:p>
            <a:pPr algn="ctr"/>
            <a:r>
              <a:rPr lang="en-IN" dirty="0"/>
              <a:t>Collection Type: </a:t>
            </a:r>
            <a:r>
              <a:rPr lang="en-IN" dirty="0">
                <a:solidFill>
                  <a:srgbClr val="FFFF00"/>
                </a:solidFill>
              </a:rPr>
              <a:t>set</a:t>
            </a:r>
          </a:p>
        </p:txBody>
      </p:sp>
      <p:sp>
        <p:nvSpPr>
          <p:cNvPr id="36" name="Oval 35">
            <a:extLst>
              <a:ext uri="{FF2B5EF4-FFF2-40B4-BE49-F238E27FC236}">
                <a16:creationId xmlns:a16="http://schemas.microsoft.com/office/drawing/2014/main" xmlns="" id="{2BA86AEE-56D8-134F-89F1-E1B8A3BBAB36}"/>
              </a:ext>
            </a:extLst>
          </p:cNvPr>
          <p:cNvSpPr/>
          <p:nvPr/>
        </p:nvSpPr>
        <p:spPr>
          <a:xfrm>
            <a:off x="6808825" y="5690601"/>
            <a:ext cx="633047" cy="57276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13</a:t>
            </a:r>
          </a:p>
        </p:txBody>
      </p:sp>
      <p:sp>
        <p:nvSpPr>
          <p:cNvPr id="23" name="Oval 22">
            <a:extLst>
              <a:ext uri="{FF2B5EF4-FFF2-40B4-BE49-F238E27FC236}">
                <a16:creationId xmlns:a16="http://schemas.microsoft.com/office/drawing/2014/main" xmlns="" id="{FECC6587-016B-4F43-9B27-8D639A391947}"/>
              </a:ext>
            </a:extLst>
          </p:cNvPr>
          <p:cNvSpPr/>
          <p:nvPr/>
        </p:nvSpPr>
        <p:spPr>
          <a:xfrm>
            <a:off x="5680083" y="1357067"/>
            <a:ext cx="3228029" cy="1085222"/>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t>14 Demos</a:t>
            </a:r>
          </a:p>
        </p:txBody>
      </p:sp>
    </p:spTree>
    <p:extLst>
      <p:ext uri="{BB962C8B-B14F-4D97-AF65-F5344CB8AC3E}">
        <p14:creationId xmlns:p14="http://schemas.microsoft.com/office/powerpoint/2010/main" val="4027046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wipe(down)">
                                      <p:cBhvr>
                                        <p:cTn id="10" dur="500"/>
                                        <p:tgtEl>
                                          <p:spTgt spid="23"/>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wipe(down)">
                                      <p:cBhvr>
                                        <p:cTn id="13" dur="500"/>
                                        <p:tgtEl>
                                          <p:spTgt spid="17"/>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wipe(down)">
                                      <p:cBhvr>
                                        <p:cTn id="18" dur="500"/>
                                        <p:tgtEl>
                                          <p:spTgt spid="6"/>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wipe(down)">
                                      <p:cBhvr>
                                        <p:cTn id="21" dur="500"/>
                                        <p:tgtEl>
                                          <p:spTgt spid="18"/>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grpId="0" nodeType="click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wipe(down)">
                                      <p:cBhvr>
                                        <p:cTn id="26" dur="500"/>
                                        <p:tgtEl>
                                          <p:spTgt spid="7"/>
                                        </p:tgtEl>
                                      </p:cBhvr>
                                    </p:animEffect>
                                  </p:childTnLst>
                                </p:cTn>
                              </p:par>
                              <p:par>
                                <p:cTn id="27" presetID="22" presetClass="entr" presetSubtype="4" fill="hold" grpId="0" nodeType="withEffect">
                                  <p:stCondLst>
                                    <p:cond delay="0"/>
                                  </p:stCondLst>
                                  <p:childTnLst>
                                    <p:set>
                                      <p:cBhvr>
                                        <p:cTn id="28" dur="1" fill="hold">
                                          <p:stCondLst>
                                            <p:cond delay="0"/>
                                          </p:stCondLst>
                                        </p:cTn>
                                        <p:tgtEl>
                                          <p:spTgt spid="19"/>
                                        </p:tgtEl>
                                        <p:attrNameLst>
                                          <p:attrName>style.visibility</p:attrName>
                                        </p:attrNameLst>
                                      </p:cBhvr>
                                      <p:to>
                                        <p:strVal val="visible"/>
                                      </p:to>
                                    </p:set>
                                    <p:animEffect transition="in" filter="wipe(down)">
                                      <p:cBhvr>
                                        <p:cTn id="29" dur="500"/>
                                        <p:tgtEl>
                                          <p:spTgt spid="19"/>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grpId="0" nodeType="click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wipe(down)">
                                      <p:cBhvr>
                                        <p:cTn id="34" dur="500"/>
                                        <p:tgtEl>
                                          <p:spTgt spid="8"/>
                                        </p:tgtEl>
                                      </p:cBhvr>
                                    </p:animEffect>
                                  </p:childTnLst>
                                </p:cTn>
                              </p:par>
                              <p:par>
                                <p:cTn id="35" presetID="22" presetClass="entr" presetSubtype="4" fill="hold" grpId="0" nodeType="with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wipe(down)">
                                      <p:cBhvr>
                                        <p:cTn id="37" dur="500"/>
                                        <p:tgtEl>
                                          <p:spTgt spid="20"/>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9"/>
                                        </p:tgtEl>
                                        <p:attrNameLst>
                                          <p:attrName>style.visibility</p:attrName>
                                        </p:attrNameLst>
                                      </p:cBhvr>
                                      <p:to>
                                        <p:strVal val="visible"/>
                                      </p:to>
                                    </p:set>
                                    <p:animEffect transition="in" filter="wipe(down)">
                                      <p:cBhvr>
                                        <p:cTn id="42" dur="500"/>
                                        <p:tgtEl>
                                          <p:spTgt spid="9"/>
                                        </p:tgtEl>
                                      </p:cBhvr>
                                    </p:animEffect>
                                  </p:childTnLst>
                                </p:cTn>
                              </p:par>
                              <p:par>
                                <p:cTn id="43" presetID="22" presetClass="entr" presetSubtype="4" fill="hold" grpId="0" nodeType="withEffect">
                                  <p:stCondLst>
                                    <p:cond delay="0"/>
                                  </p:stCondLst>
                                  <p:childTnLst>
                                    <p:set>
                                      <p:cBhvr>
                                        <p:cTn id="44" dur="1" fill="hold">
                                          <p:stCondLst>
                                            <p:cond delay="0"/>
                                          </p:stCondLst>
                                        </p:cTn>
                                        <p:tgtEl>
                                          <p:spTgt spid="21"/>
                                        </p:tgtEl>
                                        <p:attrNameLst>
                                          <p:attrName>style.visibility</p:attrName>
                                        </p:attrNameLst>
                                      </p:cBhvr>
                                      <p:to>
                                        <p:strVal val="visible"/>
                                      </p:to>
                                    </p:set>
                                    <p:animEffect transition="in" filter="wipe(down)">
                                      <p:cBhvr>
                                        <p:cTn id="45" dur="500"/>
                                        <p:tgtEl>
                                          <p:spTgt spid="21"/>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4" fill="hold" grpId="0" nodeType="clickEffect">
                                  <p:stCondLst>
                                    <p:cond delay="0"/>
                                  </p:stCondLst>
                                  <p:childTnLst>
                                    <p:set>
                                      <p:cBhvr>
                                        <p:cTn id="49" dur="1" fill="hold">
                                          <p:stCondLst>
                                            <p:cond delay="0"/>
                                          </p:stCondLst>
                                        </p:cTn>
                                        <p:tgtEl>
                                          <p:spTgt spid="10"/>
                                        </p:tgtEl>
                                        <p:attrNameLst>
                                          <p:attrName>style.visibility</p:attrName>
                                        </p:attrNameLst>
                                      </p:cBhvr>
                                      <p:to>
                                        <p:strVal val="visible"/>
                                      </p:to>
                                    </p:set>
                                    <p:animEffect transition="in" filter="wipe(down)">
                                      <p:cBhvr>
                                        <p:cTn id="50" dur="500"/>
                                        <p:tgtEl>
                                          <p:spTgt spid="10"/>
                                        </p:tgtEl>
                                      </p:cBhvr>
                                    </p:animEffect>
                                  </p:childTnLst>
                                </p:cTn>
                              </p:par>
                              <p:par>
                                <p:cTn id="51" presetID="22" presetClass="entr" presetSubtype="4" fill="hold" grpId="0" nodeType="withEffect">
                                  <p:stCondLst>
                                    <p:cond delay="0"/>
                                  </p:stCondLst>
                                  <p:childTnLst>
                                    <p:set>
                                      <p:cBhvr>
                                        <p:cTn id="52" dur="1" fill="hold">
                                          <p:stCondLst>
                                            <p:cond delay="0"/>
                                          </p:stCondLst>
                                        </p:cTn>
                                        <p:tgtEl>
                                          <p:spTgt spid="22"/>
                                        </p:tgtEl>
                                        <p:attrNameLst>
                                          <p:attrName>style.visibility</p:attrName>
                                        </p:attrNameLst>
                                      </p:cBhvr>
                                      <p:to>
                                        <p:strVal val="visible"/>
                                      </p:to>
                                    </p:set>
                                    <p:animEffect transition="in" filter="wipe(down)">
                                      <p:cBhvr>
                                        <p:cTn id="53" dur="500"/>
                                        <p:tgtEl>
                                          <p:spTgt spid="22"/>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4" fill="hold" grpId="0" nodeType="clickEffect">
                                  <p:stCondLst>
                                    <p:cond delay="0"/>
                                  </p:stCondLst>
                                  <p:childTnLst>
                                    <p:set>
                                      <p:cBhvr>
                                        <p:cTn id="57" dur="1" fill="hold">
                                          <p:stCondLst>
                                            <p:cond delay="0"/>
                                          </p:stCondLst>
                                        </p:cTn>
                                        <p:tgtEl>
                                          <p:spTgt spid="24"/>
                                        </p:tgtEl>
                                        <p:attrNameLst>
                                          <p:attrName>style.visibility</p:attrName>
                                        </p:attrNameLst>
                                      </p:cBhvr>
                                      <p:to>
                                        <p:strVal val="visible"/>
                                      </p:to>
                                    </p:set>
                                    <p:animEffect transition="in" filter="wipe(down)">
                                      <p:cBhvr>
                                        <p:cTn id="58" dur="500"/>
                                        <p:tgtEl>
                                          <p:spTgt spid="24"/>
                                        </p:tgtEl>
                                      </p:cBhvr>
                                    </p:animEffect>
                                  </p:childTnLst>
                                </p:cTn>
                              </p:par>
                              <p:par>
                                <p:cTn id="59" presetID="22" presetClass="entr" presetSubtype="4" fill="hold" grpId="0" nodeType="withEffect">
                                  <p:stCondLst>
                                    <p:cond delay="0"/>
                                  </p:stCondLst>
                                  <p:childTnLst>
                                    <p:set>
                                      <p:cBhvr>
                                        <p:cTn id="60" dur="1" fill="hold">
                                          <p:stCondLst>
                                            <p:cond delay="0"/>
                                          </p:stCondLst>
                                        </p:cTn>
                                        <p:tgtEl>
                                          <p:spTgt spid="11"/>
                                        </p:tgtEl>
                                        <p:attrNameLst>
                                          <p:attrName>style.visibility</p:attrName>
                                        </p:attrNameLst>
                                      </p:cBhvr>
                                      <p:to>
                                        <p:strVal val="visible"/>
                                      </p:to>
                                    </p:set>
                                    <p:animEffect transition="in" filter="wipe(down)">
                                      <p:cBhvr>
                                        <p:cTn id="61" dur="500"/>
                                        <p:tgtEl>
                                          <p:spTgt spid="11"/>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4" fill="hold" grpId="0" nodeType="clickEffect">
                                  <p:stCondLst>
                                    <p:cond delay="0"/>
                                  </p:stCondLst>
                                  <p:childTnLst>
                                    <p:set>
                                      <p:cBhvr>
                                        <p:cTn id="65" dur="1" fill="hold">
                                          <p:stCondLst>
                                            <p:cond delay="0"/>
                                          </p:stCondLst>
                                        </p:cTn>
                                        <p:tgtEl>
                                          <p:spTgt spid="25"/>
                                        </p:tgtEl>
                                        <p:attrNameLst>
                                          <p:attrName>style.visibility</p:attrName>
                                        </p:attrNameLst>
                                      </p:cBhvr>
                                      <p:to>
                                        <p:strVal val="visible"/>
                                      </p:to>
                                    </p:set>
                                    <p:animEffect transition="in" filter="wipe(down)">
                                      <p:cBhvr>
                                        <p:cTn id="66" dur="500"/>
                                        <p:tgtEl>
                                          <p:spTgt spid="25"/>
                                        </p:tgtEl>
                                      </p:cBhvr>
                                    </p:animEffect>
                                  </p:childTnLst>
                                </p:cTn>
                              </p:par>
                              <p:par>
                                <p:cTn id="67" presetID="22" presetClass="entr" presetSubtype="4" fill="hold" grpId="0" nodeType="withEffect">
                                  <p:stCondLst>
                                    <p:cond delay="0"/>
                                  </p:stCondLst>
                                  <p:childTnLst>
                                    <p:set>
                                      <p:cBhvr>
                                        <p:cTn id="68" dur="1" fill="hold">
                                          <p:stCondLst>
                                            <p:cond delay="0"/>
                                          </p:stCondLst>
                                        </p:cTn>
                                        <p:tgtEl>
                                          <p:spTgt spid="12"/>
                                        </p:tgtEl>
                                        <p:attrNameLst>
                                          <p:attrName>style.visibility</p:attrName>
                                        </p:attrNameLst>
                                      </p:cBhvr>
                                      <p:to>
                                        <p:strVal val="visible"/>
                                      </p:to>
                                    </p:set>
                                    <p:animEffect transition="in" filter="wipe(down)">
                                      <p:cBhvr>
                                        <p:cTn id="69" dur="500"/>
                                        <p:tgtEl>
                                          <p:spTgt spid="12"/>
                                        </p:tgtEl>
                                      </p:cBhvr>
                                    </p:animEffect>
                                  </p:childTnLst>
                                </p:cTn>
                              </p:par>
                            </p:childTnLst>
                          </p:cTn>
                        </p:par>
                      </p:childTnLst>
                    </p:cTn>
                  </p:par>
                  <p:par>
                    <p:cTn id="70" fill="hold">
                      <p:stCondLst>
                        <p:cond delay="indefinite"/>
                      </p:stCondLst>
                      <p:childTnLst>
                        <p:par>
                          <p:cTn id="71" fill="hold">
                            <p:stCondLst>
                              <p:cond delay="0"/>
                            </p:stCondLst>
                            <p:childTnLst>
                              <p:par>
                                <p:cTn id="72" presetID="22" presetClass="entr" presetSubtype="4" fill="hold" grpId="0" nodeType="clickEffect">
                                  <p:stCondLst>
                                    <p:cond delay="0"/>
                                  </p:stCondLst>
                                  <p:childTnLst>
                                    <p:set>
                                      <p:cBhvr>
                                        <p:cTn id="73" dur="1" fill="hold">
                                          <p:stCondLst>
                                            <p:cond delay="0"/>
                                          </p:stCondLst>
                                        </p:cTn>
                                        <p:tgtEl>
                                          <p:spTgt spid="26"/>
                                        </p:tgtEl>
                                        <p:attrNameLst>
                                          <p:attrName>style.visibility</p:attrName>
                                        </p:attrNameLst>
                                      </p:cBhvr>
                                      <p:to>
                                        <p:strVal val="visible"/>
                                      </p:to>
                                    </p:set>
                                    <p:animEffect transition="in" filter="wipe(down)">
                                      <p:cBhvr>
                                        <p:cTn id="74" dur="500"/>
                                        <p:tgtEl>
                                          <p:spTgt spid="26"/>
                                        </p:tgtEl>
                                      </p:cBhvr>
                                    </p:animEffect>
                                  </p:childTnLst>
                                </p:cTn>
                              </p:par>
                              <p:par>
                                <p:cTn id="75" presetID="22" presetClass="entr" presetSubtype="4" fill="hold" grpId="0" nodeType="withEffect">
                                  <p:stCondLst>
                                    <p:cond delay="0"/>
                                  </p:stCondLst>
                                  <p:childTnLst>
                                    <p:set>
                                      <p:cBhvr>
                                        <p:cTn id="76" dur="1" fill="hold">
                                          <p:stCondLst>
                                            <p:cond delay="0"/>
                                          </p:stCondLst>
                                        </p:cTn>
                                        <p:tgtEl>
                                          <p:spTgt spid="13"/>
                                        </p:tgtEl>
                                        <p:attrNameLst>
                                          <p:attrName>style.visibility</p:attrName>
                                        </p:attrNameLst>
                                      </p:cBhvr>
                                      <p:to>
                                        <p:strVal val="visible"/>
                                      </p:to>
                                    </p:set>
                                    <p:animEffect transition="in" filter="wipe(down)">
                                      <p:cBhvr>
                                        <p:cTn id="77" dur="500"/>
                                        <p:tgtEl>
                                          <p:spTgt spid="13"/>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4" fill="hold" grpId="0" nodeType="clickEffect">
                                  <p:stCondLst>
                                    <p:cond delay="0"/>
                                  </p:stCondLst>
                                  <p:childTnLst>
                                    <p:set>
                                      <p:cBhvr>
                                        <p:cTn id="81" dur="1" fill="hold">
                                          <p:stCondLst>
                                            <p:cond delay="0"/>
                                          </p:stCondLst>
                                        </p:cTn>
                                        <p:tgtEl>
                                          <p:spTgt spid="27"/>
                                        </p:tgtEl>
                                        <p:attrNameLst>
                                          <p:attrName>style.visibility</p:attrName>
                                        </p:attrNameLst>
                                      </p:cBhvr>
                                      <p:to>
                                        <p:strVal val="visible"/>
                                      </p:to>
                                    </p:set>
                                    <p:animEffect transition="in" filter="wipe(down)">
                                      <p:cBhvr>
                                        <p:cTn id="82" dur="500"/>
                                        <p:tgtEl>
                                          <p:spTgt spid="27"/>
                                        </p:tgtEl>
                                      </p:cBhvr>
                                    </p:animEffect>
                                  </p:childTnLst>
                                </p:cTn>
                              </p:par>
                              <p:par>
                                <p:cTn id="83" presetID="22" presetClass="entr" presetSubtype="4" fill="hold" grpId="0" nodeType="withEffect">
                                  <p:stCondLst>
                                    <p:cond delay="0"/>
                                  </p:stCondLst>
                                  <p:childTnLst>
                                    <p:set>
                                      <p:cBhvr>
                                        <p:cTn id="84" dur="1" fill="hold">
                                          <p:stCondLst>
                                            <p:cond delay="0"/>
                                          </p:stCondLst>
                                        </p:cTn>
                                        <p:tgtEl>
                                          <p:spTgt spid="14"/>
                                        </p:tgtEl>
                                        <p:attrNameLst>
                                          <p:attrName>style.visibility</p:attrName>
                                        </p:attrNameLst>
                                      </p:cBhvr>
                                      <p:to>
                                        <p:strVal val="visible"/>
                                      </p:to>
                                    </p:set>
                                    <p:animEffect transition="in" filter="wipe(down)">
                                      <p:cBhvr>
                                        <p:cTn id="85" dur="500"/>
                                        <p:tgtEl>
                                          <p:spTgt spid="14"/>
                                        </p:tgtEl>
                                      </p:cBhvr>
                                    </p:animEffect>
                                  </p:childTnLst>
                                </p:cTn>
                              </p:par>
                            </p:childTnLst>
                          </p:cTn>
                        </p:par>
                      </p:childTnLst>
                    </p:cTn>
                  </p:par>
                  <p:par>
                    <p:cTn id="86" fill="hold">
                      <p:stCondLst>
                        <p:cond delay="indefinite"/>
                      </p:stCondLst>
                      <p:childTnLst>
                        <p:par>
                          <p:cTn id="87" fill="hold">
                            <p:stCondLst>
                              <p:cond delay="0"/>
                            </p:stCondLst>
                            <p:childTnLst>
                              <p:par>
                                <p:cTn id="88" presetID="22" presetClass="entr" presetSubtype="4" fill="hold" grpId="0" nodeType="clickEffect">
                                  <p:stCondLst>
                                    <p:cond delay="0"/>
                                  </p:stCondLst>
                                  <p:childTnLst>
                                    <p:set>
                                      <p:cBhvr>
                                        <p:cTn id="89" dur="1" fill="hold">
                                          <p:stCondLst>
                                            <p:cond delay="0"/>
                                          </p:stCondLst>
                                        </p:cTn>
                                        <p:tgtEl>
                                          <p:spTgt spid="28"/>
                                        </p:tgtEl>
                                        <p:attrNameLst>
                                          <p:attrName>style.visibility</p:attrName>
                                        </p:attrNameLst>
                                      </p:cBhvr>
                                      <p:to>
                                        <p:strVal val="visible"/>
                                      </p:to>
                                    </p:set>
                                    <p:animEffect transition="in" filter="wipe(down)">
                                      <p:cBhvr>
                                        <p:cTn id="90" dur="500"/>
                                        <p:tgtEl>
                                          <p:spTgt spid="28"/>
                                        </p:tgtEl>
                                      </p:cBhvr>
                                    </p:animEffect>
                                  </p:childTnLst>
                                </p:cTn>
                              </p:par>
                              <p:par>
                                <p:cTn id="91" presetID="22" presetClass="entr" presetSubtype="4" fill="hold" grpId="0" nodeType="withEffect">
                                  <p:stCondLst>
                                    <p:cond delay="0"/>
                                  </p:stCondLst>
                                  <p:childTnLst>
                                    <p:set>
                                      <p:cBhvr>
                                        <p:cTn id="92" dur="1" fill="hold">
                                          <p:stCondLst>
                                            <p:cond delay="0"/>
                                          </p:stCondLst>
                                        </p:cTn>
                                        <p:tgtEl>
                                          <p:spTgt spid="15"/>
                                        </p:tgtEl>
                                        <p:attrNameLst>
                                          <p:attrName>style.visibility</p:attrName>
                                        </p:attrNameLst>
                                      </p:cBhvr>
                                      <p:to>
                                        <p:strVal val="visible"/>
                                      </p:to>
                                    </p:set>
                                    <p:animEffect transition="in" filter="wipe(down)">
                                      <p:cBhvr>
                                        <p:cTn id="93" dur="500"/>
                                        <p:tgtEl>
                                          <p:spTgt spid="15"/>
                                        </p:tgtEl>
                                      </p:cBhvr>
                                    </p:animEffect>
                                  </p:childTnLst>
                                </p:cTn>
                              </p:par>
                            </p:childTnLst>
                          </p:cTn>
                        </p:par>
                      </p:childTnLst>
                    </p:cTn>
                  </p:par>
                  <p:par>
                    <p:cTn id="94" fill="hold">
                      <p:stCondLst>
                        <p:cond delay="indefinite"/>
                      </p:stCondLst>
                      <p:childTnLst>
                        <p:par>
                          <p:cTn id="95" fill="hold">
                            <p:stCondLst>
                              <p:cond delay="0"/>
                            </p:stCondLst>
                            <p:childTnLst>
                              <p:par>
                                <p:cTn id="96" presetID="22" presetClass="entr" presetSubtype="4" fill="hold" grpId="0" nodeType="clickEffect">
                                  <p:stCondLst>
                                    <p:cond delay="0"/>
                                  </p:stCondLst>
                                  <p:childTnLst>
                                    <p:set>
                                      <p:cBhvr>
                                        <p:cTn id="97" dur="1" fill="hold">
                                          <p:stCondLst>
                                            <p:cond delay="0"/>
                                          </p:stCondLst>
                                        </p:cTn>
                                        <p:tgtEl>
                                          <p:spTgt spid="31"/>
                                        </p:tgtEl>
                                        <p:attrNameLst>
                                          <p:attrName>style.visibility</p:attrName>
                                        </p:attrNameLst>
                                      </p:cBhvr>
                                      <p:to>
                                        <p:strVal val="visible"/>
                                      </p:to>
                                    </p:set>
                                    <p:animEffect transition="in" filter="wipe(down)">
                                      <p:cBhvr>
                                        <p:cTn id="98" dur="500"/>
                                        <p:tgtEl>
                                          <p:spTgt spid="31"/>
                                        </p:tgtEl>
                                      </p:cBhvr>
                                    </p:animEffect>
                                  </p:childTnLst>
                                </p:cTn>
                              </p:par>
                              <p:par>
                                <p:cTn id="99" presetID="22" presetClass="entr" presetSubtype="4" fill="hold" grpId="0" nodeType="withEffect">
                                  <p:stCondLst>
                                    <p:cond delay="0"/>
                                  </p:stCondLst>
                                  <p:childTnLst>
                                    <p:set>
                                      <p:cBhvr>
                                        <p:cTn id="100" dur="1" fill="hold">
                                          <p:stCondLst>
                                            <p:cond delay="0"/>
                                          </p:stCondLst>
                                        </p:cTn>
                                        <p:tgtEl>
                                          <p:spTgt spid="32"/>
                                        </p:tgtEl>
                                        <p:attrNameLst>
                                          <p:attrName>style.visibility</p:attrName>
                                        </p:attrNameLst>
                                      </p:cBhvr>
                                      <p:to>
                                        <p:strVal val="visible"/>
                                      </p:to>
                                    </p:set>
                                    <p:animEffect transition="in" filter="wipe(down)">
                                      <p:cBhvr>
                                        <p:cTn id="101" dur="500"/>
                                        <p:tgtEl>
                                          <p:spTgt spid="32"/>
                                        </p:tgtEl>
                                      </p:cBhvr>
                                    </p:animEffect>
                                  </p:childTnLst>
                                </p:cTn>
                              </p:par>
                            </p:childTnLst>
                          </p:cTn>
                        </p:par>
                      </p:childTnLst>
                    </p:cTn>
                  </p:par>
                  <p:par>
                    <p:cTn id="102" fill="hold">
                      <p:stCondLst>
                        <p:cond delay="indefinite"/>
                      </p:stCondLst>
                      <p:childTnLst>
                        <p:par>
                          <p:cTn id="103" fill="hold">
                            <p:stCondLst>
                              <p:cond delay="0"/>
                            </p:stCondLst>
                            <p:childTnLst>
                              <p:par>
                                <p:cTn id="104" presetID="22" presetClass="entr" presetSubtype="4" fill="hold" grpId="0" nodeType="clickEffect">
                                  <p:stCondLst>
                                    <p:cond delay="0"/>
                                  </p:stCondLst>
                                  <p:childTnLst>
                                    <p:set>
                                      <p:cBhvr>
                                        <p:cTn id="105" dur="1" fill="hold">
                                          <p:stCondLst>
                                            <p:cond delay="0"/>
                                          </p:stCondLst>
                                        </p:cTn>
                                        <p:tgtEl>
                                          <p:spTgt spid="34"/>
                                        </p:tgtEl>
                                        <p:attrNameLst>
                                          <p:attrName>style.visibility</p:attrName>
                                        </p:attrNameLst>
                                      </p:cBhvr>
                                      <p:to>
                                        <p:strVal val="visible"/>
                                      </p:to>
                                    </p:set>
                                    <p:animEffect transition="in" filter="wipe(down)">
                                      <p:cBhvr>
                                        <p:cTn id="106" dur="500"/>
                                        <p:tgtEl>
                                          <p:spTgt spid="34"/>
                                        </p:tgtEl>
                                      </p:cBhvr>
                                    </p:animEffect>
                                  </p:childTnLst>
                                </p:cTn>
                              </p:par>
                              <p:par>
                                <p:cTn id="107" presetID="22" presetClass="entr" presetSubtype="4" fill="hold" grpId="0" nodeType="withEffect">
                                  <p:stCondLst>
                                    <p:cond delay="0"/>
                                  </p:stCondLst>
                                  <p:childTnLst>
                                    <p:set>
                                      <p:cBhvr>
                                        <p:cTn id="108" dur="1" fill="hold">
                                          <p:stCondLst>
                                            <p:cond delay="0"/>
                                          </p:stCondLst>
                                        </p:cTn>
                                        <p:tgtEl>
                                          <p:spTgt spid="33"/>
                                        </p:tgtEl>
                                        <p:attrNameLst>
                                          <p:attrName>style.visibility</p:attrName>
                                        </p:attrNameLst>
                                      </p:cBhvr>
                                      <p:to>
                                        <p:strVal val="visible"/>
                                      </p:to>
                                    </p:set>
                                    <p:animEffect transition="in" filter="wipe(down)">
                                      <p:cBhvr>
                                        <p:cTn id="109" dur="500"/>
                                        <p:tgtEl>
                                          <p:spTgt spid="33"/>
                                        </p:tgtEl>
                                      </p:cBhvr>
                                    </p:animEffect>
                                  </p:childTnLst>
                                </p:cTn>
                              </p:par>
                            </p:childTnLst>
                          </p:cTn>
                        </p:par>
                      </p:childTnLst>
                    </p:cTn>
                  </p:par>
                  <p:par>
                    <p:cTn id="110" fill="hold">
                      <p:stCondLst>
                        <p:cond delay="indefinite"/>
                      </p:stCondLst>
                      <p:childTnLst>
                        <p:par>
                          <p:cTn id="111" fill="hold">
                            <p:stCondLst>
                              <p:cond delay="0"/>
                            </p:stCondLst>
                            <p:childTnLst>
                              <p:par>
                                <p:cTn id="112" presetID="22" presetClass="entr" presetSubtype="4" fill="hold" grpId="0" nodeType="clickEffect">
                                  <p:stCondLst>
                                    <p:cond delay="0"/>
                                  </p:stCondLst>
                                  <p:childTnLst>
                                    <p:set>
                                      <p:cBhvr>
                                        <p:cTn id="113" dur="1" fill="hold">
                                          <p:stCondLst>
                                            <p:cond delay="0"/>
                                          </p:stCondLst>
                                        </p:cTn>
                                        <p:tgtEl>
                                          <p:spTgt spid="36"/>
                                        </p:tgtEl>
                                        <p:attrNameLst>
                                          <p:attrName>style.visibility</p:attrName>
                                        </p:attrNameLst>
                                      </p:cBhvr>
                                      <p:to>
                                        <p:strVal val="visible"/>
                                      </p:to>
                                    </p:set>
                                    <p:animEffect transition="in" filter="wipe(down)">
                                      <p:cBhvr>
                                        <p:cTn id="114" dur="500"/>
                                        <p:tgtEl>
                                          <p:spTgt spid="36"/>
                                        </p:tgtEl>
                                      </p:cBhvr>
                                    </p:animEffect>
                                  </p:childTnLst>
                                </p:cTn>
                              </p:par>
                              <p:par>
                                <p:cTn id="115" presetID="22" presetClass="entr" presetSubtype="4" fill="hold" grpId="0" nodeType="withEffect">
                                  <p:stCondLst>
                                    <p:cond delay="0"/>
                                  </p:stCondLst>
                                  <p:childTnLst>
                                    <p:set>
                                      <p:cBhvr>
                                        <p:cTn id="116" dur="1" fill="hold">
                                          <p:stCondLst>
                                            <p:cond delay="0"/>
                                          </p:stCondLst>
                                        </p:cTn>
                                        <p:tgtEl>
                                          <p:spTgt spid="35"/>
                                        </p:tgtEl>
                                        <p:attrNameLst>
                                          <p:attrName>style.visibility</p:attrName>
                                        </p:attrNameLst>
                                      </p:cBhvr>
                                      <p:to>
                                        <p:strVal val="visible"/>
                                      </p:to>
                                    </p:set>
                                    <p:animEffect transition="in" filter="wipe(down)">
                                      <p:cBhvr>
                                        <p:cTn id="117"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7" grpId="0" animBg="1"/>
      <p:bldP spid="18" grpId="0" animBg="1"/>
      <p:bldP spid="19" grpId="0" animBg="1"/>
      <p:bldP spid="20" grpId="0" animBg="1"/>
      <p:bldP spid="21" grpId="0" animBg="1"/>
      <p:bldP spid="22" grpId="0" animBg="1"/>
      <p:bldP spid="24" grpId="0" animBg="1"/>
      <p:bldP spid="25" grpId="0" animBg="1"/>
      <p:bldP spid="26" grpId="0" animBg="1"/>
      <p:bldP spid="27" grpId="0" animBg="1"/>
      <p:bldP spid="28" grpId="0" animBg="1"/>
      <p:bldP spid="31" grpId="0" animBg="1"/>
      <p:bldP spid="32" grpId="0" animBg="1"/>
      <p:bldP spid="33" grpId="0" animBg="1"/>
      <p:bldP spid="34" grpId="0" animBg="1"/>
      <p:bldP spid="35" grpId="0" animBg="1"/>
      <p:bldP spid="36" grpId="0" animBg="1"/>
      <p:bldP spid="23"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A0A0BD00-D8DC-45C9-9C82-0E8430B96A5E}"/>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8" name="Content Placeholder 2">
            <a:extLst>
              <a:ext uri="{FF2B5EF4-FFF2-40B4-BE49-F238E27FC236}">
                <a16:creationId xmlns:a16="http://schemas.microsoft.com/office/drawing/2014/main" xmlns="" id="{09329F3B-B988-4BA0-9BEA-4847C35EA442}"/>
              </a:ext>
            </a:extLst>
          </p:cNvPr>
          <p:cNvSpPr>
            <a:spLocks noGrp="1"/>
          </p:cNvSpPr>
          <p:nvPr>
            <p:ph idx="1"/>
          </p:nvPr>
        </p:nvSpPr>
        <p:spPr>
          <a:xfrm>
            <a:off x="2468880" y="2387916"/>
            <a:ext cx="8489371" cy="2321286"/>
          </a:xfrm>
        </p:spPr>
        <p:txBody>
          <a:bodyPr>
            <a:noAutofit/>
          </a:bodyPr>
          <a:lstStyle/>
          <a:p>
            <a:pPr marL="0" indent="0" algn="ctr">
              <a:buNone/>
            </a:pPr>
            <a:r>
              <a:rPr lang="en-US" sz="7000" b="1" dirty="0">
                <a:solidFill>
                  <a:schemeClr val="accent6">
                    <a:lumMod val="75000"/>
                  </a:schemeClr>
                </a:solidFill>
              </a:rPr>
              <a:t>Terraform</a:t>
            </a:r>
          </a:p>
          <a:p>
            <a:pPr marL="0" indent="0" algn="ctr">
              <a:buNone/>
            </a:pPr>
            <a:r>
              <a:rPr lang="en-US" sz="7000" b="1" dirty="0">
                <a:solidFill>
                  <a:srgbClr val="00B050"/>
                </a:solidFill>
              </a:rPr>
              <a:t>Variables</a:t>
            </a:r>
          </a:p>
          <a:p>
            <a:pPr marL="0" indent="0" algn="ctr">
              <a:buNone/>
            </a:pPr>
            <a:r>
              <a:rPr lang="en-US" sz="7000" b="1" dirty="0">
                <a:solidFill>
                  <a:srgbClr val="0070C0"/>
                </a:solidFill>
              </a:rPr>
              <a:t>Output Values</a:t>
            </a:r>
          </a:p>
        </p:txBody>
      </p:sp>
      <p:pic>
        <p:nvPicPr>
          <p:cNvPr id="3" name="Picture 2" descr="HashiCorp Terraform">
            <a:extLst>
              <a:ext uri="{FF2B5EF4-FFF2-40B4-BE49-F238E27FC236}">
                <a16:creationId xmlns:a16="http://schemas.microsoft.com/office/drawing/2014/main" xmlns=""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40632" y="1579418"/>
            <a:ext cx="4918363" cy="4918363"/>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xmlns=""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xmlns=""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xmlns=""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xmlns="" id="{CB969F4F-976A-0D43-8812-086E1FADDED8}"/>
              </a:ext>
            </a:extLst>
          </p:cNvPr>
          <p:cNvPicPr>
            <a:picLocks noChangeAspect="1"/>
          </p:cNvPicPr>
          <p:nvPr/>
        </p:nvPicPr>
        <p:blipFill>
          <a:blip r:embed="rId3"/>
          <a:stretch>
            <a:fillRect/>
          </a:stretch>
        </p:blipFill>
        <p:spPr>
          <a:xfrm>
            <a:off x="271405" y="2387917"/>
            <a:ext cx="3339911" cy="3221684"/>
          </a:xfrm>
          <a:prstGeom prst="rect">
            <a:avLst/>
          </a:prstGeom>
        </p:spPr>
      </p:pic>
    </p:spTree>
    <p:extLst>
      <p:ext uri="{BB962C8B-B14F-4D97-AF65-F5344CB8AC3E}">
        <p14:creationId xmlns:p14="http://schemas.microsoft.com/office/powerpoint/2010/main" val="42453431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6CA4A0A7-E713-794C-AF4C-2DF33E42C3F1}"/>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4" name="Title 3">
            <a:extLst>
              <a:ext uri="{FF2B5EF4-FFF2-40B4-BE49-F238E27FC236}">
                <a16:creationId xmlns:a16="http://schemas.microsoft.com/office/drawing/2014/main" xmlns="" id="{9A90E78D-5CA7-5A4F-B859-7CC018FFCB7F}"/>
              </a:ext>
            </a:extLst>
          </p:cNvPr>
          <p:cNvSpPr>
            <a:spLocks noGrp="1"/>
          </p:cNvSpPr>
          <p:nvPr>
            <p:ph type="title"/>
          </p:nvPr>
        </p:nvSpPr>
        <p:spPr>
          <a:xfrm>
            <a:off x="1005840" y="11548"/>
            <a:ext cx="12618720" cy="1188851"/>
          </a:xfrm>
        </p:spPr>
        <p:txBody>
          <a:bodyPr/>
          <a:lstStyle/>
          <a:p>
            <a:r>
              <a:rPr lang="en-US" dirty="0"/>
              <a:t>Terraform Variables – </a:t>
            </a:r>
            <a:r>
              <a:rPr lang="en-US" dirty="0">
                <a:solidFill>
                  <a:srgbClr val="00B050"/>
                </a:solidFill>
              </a:rPr>
              <a:t>Output Values</a:t>
            </a:r>
          </a:p>
        </p:txBody>
      </p:sp>
      <p:sp>
        <p:nvSpPr>
          <p:cNvPr id="5" name="Oval 4">
            <a:extLst>
              <a:ext uri="{FF2B5EF4-FFF2-40B4-BE49-F238E27FC236}">
                <a16:creationId xmlns:a16="http://schemas.microsoft.com/office/drawing/2014/main" xmlns="" id="{225130F5-1610-344C-AF5D-19FBFB81DC2C}"/>
              </a:ext>
            </a:extLst>
          </p:cNvPr>
          <p:cNvSpPr/>
          <p:nvPr/>
        </p:nvSpPr>
        <p:spPr>
          <a:xfrm>
            <a:off x="5917977" y="2446209"/>
            <a:ext cx="2833635" cy="2244509"/>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Terraform Variables</a:t>
            </a:r>
          </a:p>
          <a:p>
            <a:pPr algn="ctr"/>
            <a:r>
              <a:rPr lang="en-US" sz="3000" dirty="0">
                <a:solidFill>
                  <a:srgbClr val="FFFF00"/>
                </a:solidFill>
              </a:rPr>
              <a:t>Outputs</a:t>
            </a:r>
          </a:p>
        </p:txBody>
      </p:sp>
      <p:sp>
        <p:nvSpPr>
          <p:cNvPr id="6" name="Oval 5">
            <a:extLst>
              <a:ext uri="{FF2B5EF4-FFF2-40B4-BE49-F238E27FC236}">
                <a16:creationId xmlns:a16="http://schemas.microsoft.com/office/drawing/2014/main" xmlns="" id="{E203521D-B240-4E4B-A480-95A18FA3CCF1}"/>
              </a:ext>
            </a:extLst>
          </p:cNvPr>
          <p:cNvSpPr/>
          <p:nvPr/>
        </p:nvSpPr>
        <p:spPr>
          <a:xfrm>
            <a:off x="280684" y="2372710"/>
            <a:ext cx="4937760" cy="261257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00" dirty="0"/>
              <a:t>A root module can use outputs to </a:t>
            </a:r>
            <a:r>
              <a:rPr lang="en-US" sz="2500" dirty="0">
                <a:solidFill>
                  <a:srgbClr val="FFFF00"/>
                </a:solidFill>
              </a:rPr>
              <a:t>print</a:t>
            </a:r>
            <a:r>
              <a:rPr lang="en-US" sz="2500" dirty="0"/>
              <a:t> certain values in the </a:t>
            </a:r>
            <a:r>
              <a:rPr lang="en-US" sz="2500" dirty="0">
                <a:solidFill>
                  <a:srgbClr val="FFFF00"/>
                </a:solidFill>
              </a:rPr>
              <a:t>CLI output </a:t>
            </a:r>
            <a:r>
              <a:rPr lang="en-US" sz="2500" dirty="0"/>
              <a:t>after running </a:t>
            </a:r>
            <a:r>
              <a:rPr lang="en-US" sz="2500" dirty="0">
                <a:solidFill>
                  <a:srgbClr val="FFFF00"/>
                </a:solidFill>
              </a:rPr>
              <a:t>terraform apply</a:t>
            </a:r>
            <a:r>
              <a:rPr lang="en-US" sz="2500" dirty="0"/>
              <a:t>.</a:t>
            </a:r>
          </a:p>
        </p:txBody>
      </p:sp>
      <p:sp>
        <p:nvSpPr>
          <p:cNvPr id="7" name="Oval 6">
            <a:extLst>
              <a:ext uri="{FF2B5EF4-FFF2-40B4-BE49-F238E27FC236}">
                <a16:creationId xmlns:a16="http://schemas.microsoft.com/office/drawing/2014/main" xmlns="" id="{F118ED92-670E-E24F-9B93-90023553A9C6}"/>
              </a:ext>
            </a:extLst>
          </p:cNvPr>
          <p:cNvSpPr/>
          <p:nvPr/>
        </p:nvSpPr>
        <p:spPr>
          <a:xfrm>
            <a:off x="5027525" y="4946427"/>
            <a:ext cx="4937760" cy="261257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When using </a:t>
            </a:r>
            <a:r>
              <a:rPr lang="en-US" dirty="0">
                <a:solidFill>
                  <a:srgbClr val="FFFF00"/>
                </a:solidFill>
              </a:rPr>
              <a:t>remote state</a:t>
            </a:r>
            <a:r>
              <a:rPr lang="en-US" dirty="0"/>
              <a:t>, root module outputs can be accessed by other configurations via a </a:t>
            </a:r>
            <a:r>
              <a:rPr lang="en-US" dirty="0" err="1">
                <a:solidFill>
                  <a:srgbClr val="FFFF00"/>
                </a:solidFill>
              </a:rPr>
              <a:t>terraform_remote_state</a:t>
            </a:r>
            <a:r>
              <a:rPr lang="en-US" dirty="0">
                <a:solidFill>
                  <a:srgbClr val="FFFF00"/>
                </a:solidFill>
              </a:rPr>
              <a:t> data source.</a:t>
            </a:r>
          </a:p>
        </p:txBody>
      </p:sp>
      <p:sp>
        <p:nvSpPr>
          <p:cNvPr id="8" name="Oval 7">
            <a:extLst>
              <a:ext uri="{FF2B5EF4-FFF2-40B4-BE49-F238E27FC236}">
                <a16:creationId xmlns:a16="http://schemas.microsoft.com/office/drawing/2014/main" xmlns="" id="{3E37EEA3-91BE-0549-BD32-AB2CB8961B56}"/>
              </a:ext>
            </a:extLst>
          </p:cNvPr>
          <p:cNvSpPr/>
          <p:nvPr/>
        </p:nvSpPr>
        <p:spPr>
          <a:xfrm>
            <a:off x="9601200" y="2262179"/>
            <a:ext cx="4937760" cy="261257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00" dirty="0"/>
              <a:t>A child module can use outputs to </a:t>
            </a:r>
            <a:r>
              <a:rPr lang="en-US" sz="2500" dirty="0">
                <a:solidFill>
                  <a:srgbClr val="FFFF00"/>
                </a:solidFill>
              </a:rPr>
              <a:t>expose a subset </a:t>
            </a:r>
            <a:r>
              <a:rPr lang="en-US" sz="2500" dirty="0"/>
              <a:t>of its resource attributes to a </a:t>
            </a:r>
            <a:r>
              <a:rPr lang="en-US" sz="2500" dirty="0">
                <a:solidFill>
                  <a:srgbClr val="FFFF00"/>
                </a:solidFill>
              </a:rPr>
              <a:t>parent module</a:t>
            </a:r>
            <a:r>
              <a:rPr lang="en-US" sz="2500" dirty="0"/>
              <a:t>.</a:t>
            </a:r>
          </a:p>
        </p:txBody>
      </p:sp>
      <p:sp>
        <p:nvSpPr>
          <p:cNvPr id="9" name="Rounded Rectangle 8">
            <a:extLst>
              <a:ext uri="{FF2B5EF4-FFF2-40B4-BE49-F238E27FC236}">
                <a16:creationId xmlns:a16="http://schemas.microsoft.com/office/drawing/2014/main" xmlns="" id="{DC925258-E2E9-5441-A690-E402F1A56AEC}"/>
              </a:ext>
            </a:extLst>
          </p:cNvPr>
          <p:cNvSpPr/>
          <p:nvPr/>
        </p:nvSpPr>
        <p:spPr>
          <a:xfrm>
            <a:off x="452176" y="1200399"/>
            <a:ext cx="13665758" cy="728885"/>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000" dirty="0"/>
              <a:t>Output values are like the </a:t>
            </a:r>
            <a:r>
              <a:rPr lang="en-IN" sz="3000" dirty="0">
                <a:solidFill>
                  <a:srgbClr val="FFFF00"/>
                </a:solidFill>
              </a:rPr>
              <a:t>return values </a:t>
            </a:r>
            <a:r>
              <a:rPr lang="en-IN" sz="3000" dirty="0"/>
              <a:t>of a Terraform module and have several uses</a:t>
            </a:r>
            <a:endParaRPr lang="en-US" sz="3000" dirty="0"/>
          </a:p>
        </p:txBody>
      </p:sp>
      <p:sp>
        <p:nvSpPr>
          <p:cNvPr id="10" name="Oval 9">
            <a:extLst>
              <a:ext uri="{FF2B5EF4-FFF2-40B4-BE49-F238E27FC236}">
                <a16:creationId xmlns:a16="http://schemas.microsoft.com/office/drawing/2014/main" xmlns="" id="{412AD4D1-25AD-7E43-84D9-1B1904FA64EA}"/>
              </a:ext>
            </a:extLst>
          </p:cNvPr>
          <p:cNvSpPr/>
          <p:nvPr/>
        </p:nvSpPr>
        <p:spPr>
          <a:xfrm>
            <a:off x="280684" y="2446209"/>
            <a:ext cx="493039" cy="45776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1" name="Oval 10">
            <a:extLst>
              <a:ext uri="{FF2B5EF4-FFF2-40B4-BE49-F238E27FC236}">
                <a16:creationId xmlns:a16="http://schemas.microsoft.com/office/drawing/2014/main" xmlns="" id="{B266AB62-2E97-5842-96A0-51F3B2176084}"/>
              </a:ext>
            </a:extLst>
          </p:cNvPr>
          <p:cNvSpPr/>
          <p:nvPr/>
        </p:nvSpPr>
        <p:spPr>
          <a:xfrm>
            <a:off x="14045921" y="2395968"/>
            <a:ext cx="493039" cy="45776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2" name="Oval 11">
            <a:extLst>
              <a:ext uri="{FF2B5EF4-FFF2-40B4-BE49-F238E27FC236}">
                <a16:creationId xmlns:a16="http://schemas.microsoft.com/office/drawing/2014/main" xmlns="" id="{1CB87D8F-A4DC-2541-BF06-B7BF1DC261A9}"/>
              </a:ext>
            </a:extLst>
          </p:cNvPr>
          <p:cNvSpPr/>
          <p:nvPr/>
        </p:nvSpPr>
        <p:spPr>
          <a:xfrm>
            <a:off x="9354680" y="7101233"/>
            <a:ext cx="493039" cy="45776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13" name="Oval 12">
            <a:extLst>
              <a:ext uri="{FF2B5EF4-FFF2-40B4-BE49-F238E27FC236}">
                <a16:creationId xmlns:a16="http://schemas.microsoft.com/office/drawing/2014/main" xmlns="" id="{19216508-0E3D-B84F-9C25-3951503EB135}"/>
              </a:ext>
            </a:extLst>
          </p:cNvPr>
          <p:cNvSpPr/>
          <p:nvPr/>
        </p:nvSpPr>
        <p:spPr>
          <a:xfrm>
            <a:off x="11090868" y="5824465"/>
            <a:ext cx="1958424" cy="856496"/>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Advanced</a:t>
            </a:r>
          </a:p>
        </p:txBody>
      </p:sp>
      <p:cxnSp>
        <p:nvCxnSpPr>
          <p:cNvPr id="17" name="Straight Arrow Connector 16">
            <a:extLst>
              <a:ext uri="{FF2B5EF4-FFF2-40B4-BE49-F238E27FC236}">
                <a16:creationId xmlns:a16="http://schemas.microsoft.com/office/drawing/2014/main" xmlns="" id="{2492C559-2EBA-DF4B-A81C-9B5918992FAE}"/>
              </a:ext>
            </a:extLst>
          </p:cNvPr>
          <p:cNvCxnSpPr>
            <a:cxnSpLocks/>
            <a:stCxn id="13" idx="2"/>
            <a:endCxn id="7" idx="6"/>
          </p:cNvCxnSpPr>
          <p:nvPr/>
        </p:nvCxnSpPr>
        <p:spPr>
          <a:xfrm flipH="1">
            <a:off x="9965285" y="6252713"/>
            <a:ext cx="1125583" cy="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xmlns="" id="{11E4ABBF-A2D3-404D-825D-11D02F6B8225}"/>
              </a:ext>
            </a:extLst>
          </p:cNvPr>
          <p:cNvCxnSpPr>
            <a:cxnSpLocks/>
            <a:stCxn id="13" idx="0"/>
            <a:endCxn id="8" idx="4"/>
          </p:cNvCxnSpPr>
          <p:nvPr/>
        </p:nvCxnSpPr>
        <p:spPr>
          <a:xfrm flipV="1">
            <a:off x="12070080" y="4874750"/>
            <a:ext cx="0" cy="949715"/>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96064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down)">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down)">
                                      <p:cBhvr>
                                        <p:cTn id="15" dur="500"/>
                                        <p:tgtEl>
                                          <p:spTgt spid="10"/>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wipe(down)">
                                      <p:cBhvr>
                                        <p:cTn id="18" dur="5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wipe(down)">
                                      <p:cBhvr>
                                        <p:cTn id="23" dur="500"/>
                                        <p:tgtEl>
                                          <p:spTgt spid="8"/>
                                        </p:tgtEl>
                                      </p:cBhvr>
                                    </p:animEffect>
                                  </p:childTnLst>
                                </p:cTn>
                              </p:par>
                              <p:par>
                                <p:cTn id="24" presetID="22" presetClass="entr" presetSubtype="4" fill="hold" grpId="0" nodeType="with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wipe(down)">
                                      <p:cBhvr>
                                        <p:cTn id="26" dur="500"/>
                                        <p:tgtEl>
                                          <p:spTgt spid="11"/>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wipe(down)">
                                      <p:cBhvr>
                                        <p:cTn id="31" dur="500"/>
                                        <p:tgtEl>
                                          <p:spTgt spid="7"/>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wipe(down)">
                                      <p:cBhvr>
                                        <p:cTn id="34" dur="500"/>
                                        <p:tgtEl>
                                          <p:spTgt spid="12"/>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nodeType="clickEffect">
                                  <p:stCondLst>
                                    <p:cond delay="0"/>
                                  </p:stCondLst>
                                  <p:childTnLst>
                                    <p:set>
                                      <p:cBhvr>
                                        <p:cTn id="38" dur="1" fill="hold">
                                          <p:stCondLst>
                                            <p:cond delay="0"/>
                                          </p:stCondLst>
                                        </p:cTn>
                                        <p:tgtEl>
                                          <p:spTgt spid="20"/>
                                        </p:tgtEl>
                                        <p:attrNameLst>
                                          <p:attrName>style.visibility</p:attrName>
                                        </p:attrNameLst>
                                      </p:cBhvr>
                                      <p:to>
                                        <p:strVal val="visible"/>
                                      </p:to>
                                    </p:set>
                                    <p:animEffect transition="in" filter="wipe(down)">
                                      <p:cBhvr>
                                        <p:cTn id="39" dur="500"/>
                                        <p:tgtEl>
                                          <p:spTgt spid="20"/>
                                        </p:tgtEl>
                                      </p:cBhvr>
                                    </p:animEffect>
                                  </p:childTnLst>
                                </p:cTn>
                              </p:par>
                              <p:par>
                                <p:cTn id="40" presetID="22" presetClass="entr" presetSubtype="4" fill="hold" nodeType="with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wipe(down)">
                                      <p:cBhvr>
                                        <p:cTn id="42" dur="500"/>
                                        <p:tgtEl>
                                          <p:spTgt spid="17"/>
                                        </p:tgtEl>
                                      </p:cBhvr>
                                    </p:animEffect>
                                  </p:childTnLst>
                                </p:cTn>
                              </p:par>
                              <p:par>
                                <p:cTn id="43" presetID="22" presetClass="entr" presetSubtype="4" fill="hold" grpId="0" nodeType="withEffect">
                                  <p:stCondLst>
                                    <p:cond delay="0"/>
                                  </p:stCondLst>
                                  <p:childTnLst>
                                    <p:set>
                                      <p:cBhvr>
                                        <p:cTn id="44" dur="1" fill="hold">
                                          <p:stCondLst>
                                            <p:cond delay="0"/>
                                          </p:stCondLst>
                                        </p:cTn>
                                        <p:tgtEl>
                                          <p:spTgt spid="13"/>
                                        </p:tgtEl>
                                        <p:attrNameLst>
                                          <p:attrName>style.visibility</p:attrName>
                                        </p:attrNameLst>
                                      </p:cBhvr>
                                      <p:to>
                                        <p:strVal val="visible"/>
                                      </p:to>
                                    </p:set>
                                    <p:animEffect transition="in" filter="wipe(down)">
                                      <p:cBhvr>
                                        <p:cTn id="4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2" grpId="0" animBg="1"/>
      <p:bldP spid="13"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6F4B68A9-E3F5-C04A-BA7E-0BA186DC0070}"/>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4" name="Title 3">
            <a:extLst>
              <a:ext uri="{FF2B5EF4-FFF2-40B4-BE49-F238E27FC236}">
                <a16:creationId xmlns:a16="http://schemas.microsoft.com/office/drawing/2014/main" xmlns="" id="{4B0E06D7-C8E8-D540-8EB8-CED7A72849E9}"/>
              </a:ext>
            </a:extLst>
          </p:cNvPr>
          <p:cNvSpPr>
            <a:spLocks noGrp="1"/>
          </p:cNvSpPr>
          <p:nvPr>
            <p:ph type="title"/>
          </p:nvPr>
        </p:nvSpPr>
        <p:spPr>
          <a:xfrm>
            <a:off x="1005840" y="-93116"/>
            <a:ext cx="12618720" cy="1188851"/>
          </a:xfrm>
        </p:spPr>
        <p:txBody>
          <a:bodyPr/>
          <a:lstStyle/>
          <a:p>
            <a:r>
              <a:rPr lang="en-US" dirty="0"/>
              <a:t>Output Values – </a:t>
            </a:r>
            <a:r>
              <a:rPr lang="en-US" dirty="0">
                <a:solidFill>
                  <a:srgbClr val="C00000"/>
                </a:solidFill>
              </a:rPr>
              <a:t>3 Demos</a:t>
            </a:r>
          </a:p>
        </p:txBody>
      </p:sp>
      <p:sp>
        <p:nvSpPr>
          <p:cNvPr id="5" name="Oval 4">
            <a:extLst>
              <a:ext uri="{FF2B5EF4-FFF2-40B4-BE49-F238E27FC236}">
                <a16:creationId xmlns:a16="http://schemas.microsoft.com/office/drawing/2014/main" xmlns="" id="{1CBBCD5D-8D21-594D-B15D-F022FAAE2BDE}"/>
              </a:ext>
            </a:extLst>
          </p:cNvPr>
          <p:cNvSpPr/>
          <p:nvPr/>
        </p:nvSpPr>
        <p:spPr>
          <a:xfrm>
            <a:off x="546410" y="1387274"/>
            <a:ext cx="3691053" cy="1432932"/>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Demo-1</a:t>
            </a:r>
          </a:p>
        </p:txBody>
      </p:sp>
      <p:sp>
        <p:nvSpPr>
          <p:cNvPr id="6" name="Oval 5">
            <a:extLst>
              <a:ext uri="{FF2B5EF4-FFF2-40B4-BE49-F238E27FC236}">
                <a16:creationId xmlns:a16="http://schemas.microsoft.com/office/drawing/2014/main" xmlns="" id="{5AE521E6-A171-164C-A034-7E4447EC3B25}"/>
              </a:ext>
            </a:extLst>
          </p:cNvPr>
          <p:cNvSpPr/>
          <p:nvPr/>
        </p:nvSpPr>
        <p:spPr>
          <a:xfrm>
            <a:off x="5728010" y="1387274"/>
            <a:ext cx="3691053" cy="1432932"/>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Demo-2</a:t>
            </a:r>
          </a:p>
        </p:txBody>
      </p:sp>
      <p:sp>
        <p:nvSpPr>
          <p:cNvPr id="7" name="Oval 6">
            <a:extLst>
              <a:ext uri="{FF2B5EF4-FFF2-40B4-BE49-F238E27FC236}">
                <a16:creationId xmlns:a16="http://schemas.microsoft.com/office/drawing/2014/main" xmlns="" id="{38715E91-2FD3-DF41-817C-76E6697E4AE3}"/>
              </a:ext>
            </a:extLst>
          </p:cNvPr>
          <p:cNvSpPr/>
          <p:nvPr/>
        </p:nvSpPr>
        <p:spPr>
          <a:xfrm>
            <a:off x="10697737" y="1259035"/>
            <a:ext cx="3691053" cy="1432932"/>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Demo-3</a:t>
            </a:r>
          </a:p>
        </p:txBody>
      </p:sp>
      <p:sp>
        <p:nvSpPr>
          <p:cNvPr id="8" name="Rounded Rectangle 7">
            <a:extLst>
              <a:ext uri="{FF2B5EF4-FFF2-40B4-BE49-F238E27FC236}">
                <a16:creationId xmlns:a16="http://schemas.microsoft.com/office/drawing/2014/main" xmlns="" id="{D1449911-04D1-D14C-8665-C0CB6B05F642}"/>
              </a:ext>
            </a:extLst>
          </p:cNvPr>
          <p:cNvSpPr/>
          <p:nvPr/>
        </p:nvSpPr>
        <p:spPr>
          <a:xfrm>
            <a:off x="635619" y="3623092"/>
            <a:ext cx="3579542" cy="1815389"/>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Basics</a:t>
            </a:r>
          </a:p>
        </p:txBody>
      </p:sp>
      <p:sp>
        <p:nvSpPr>
          <p:cNvPr id="9" name="Rounded Rectangle 8">
            <a:extLst>
              <a:ext uri="{FF2B5EF4-FFF2-40B4-BE49-F238E27FC236}">
                <a16:creationId xmlns:a16="http://schemas.microsoft.com/office/drawing/2014/main" xmlns="" id="{F1861A6E-AC80-664A-8B20-8CB2FAFC216B}"/>
              </a:ext>
            </a:extLst>
          </p:cNvPr>
          <p:cNvSpPr/>
          <p:nvPr/>
        </p:nvSpPr>
        <p:spPr>
          <a:xfrm>
            <a:off x="5839521" y="3623092"/>
            <a:ext cx="3579542" cy="1815389"/>
          </a:xfrm>
          <a:prstGeom prst="round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Count and Splat Expression</a:t>
            </a:r>
          </a:p>
        </p:txBody>
      </p:sp>
      <p:sp>
        <p:nvSpPr>
          <p:cNvPr id="10" name="Rounded Rectangle 9">
            <a:extLst>
              <a:ext uri="{FF2B5EF4-FFF2-40B4-BE49-F238E27FC236}">
                <a16:creationId xmlns:a16="http://schemas.microsoft.com/office/drawing/2014/main" xmlns="" id="{533A07E7-5E57-374E-9018-1E728F036874}"/>
              </a:ext>
            </a:extLst>
          </p:cNvPr>
          <p:cNvSpPr/>
          <p:nvPr/>
        </p:nvSpPr>
        <p:spPr>
          <a:xfrm>
            <a:off x="10809248" y="3623092"/>
            <a:ext cx="3579542" cy="1815389"/>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err="1"/>
              <a:t>for_each</a:t>
            </a:r>
            <a:r>
              <a:rPr lang="en-US" sz="4000" dirty="0"/>
              <a:t> and for loops</a:t>
            </a:r>
          </a:p>
        </p:txBody>
      </p:sp>
      <p:sp>
        <p:nvSpPr>
          <p:cNvPr id="11" name="Rounded Rectangle 10">
            <a:extLst>
              <a:ext uri="{FF2B5EF4-FFF2-40B4-BE49-F238E27FC236}">
                <a16:creationId xmlns:a16="http://schemas.microsoft.com/office/drawing/2014/main" xmlns="" id="{16E445FE-58FB-274C-B92D-FD9224633726}"/>
              </a:ext>
            </a:extLst>
          </p:cNvPr>
          <p:cNvSpPr/>
          <p:nvPr/>
        </p:nvSpPr>
        <p:spPr>
          <a:xfrm>
            <a:off x="200722" y="6134224"/>
            <a:ext cx="14188068" cy="1188851"/>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Over the process master the </a:t>
            </a:r>
            <a:r>
              <a:rPr lang="en-US" sz="4000" dirty="0">
                <a:solidFill>
                  <a:srgbClr val="FFFF00"/>
                </a:solidFill>
              </a:rPr>
              <a:t>for loops </a:t>
            </a:r>
            <a:r>
              <a:rPr lang="en-US" sz="4000" dirty="0"/>
              <a:t>in Terraform with </a:t>
            </a:r>
            <a:r>
              <a:rPr lang="en-US" sz="4000" dirty="0">
                <a:solidFill>
                  <a:srgbClr val="FFFF00"/>
                </a:solidFill>
              </a:rPr>
              <a:t>Lists</a:t>
            </a:r>
            <a:r>
              <a:rPr lang="en-US" sz="4000" dirty="0"/>
              <a:t> and </a:t>
            </a:r>
            <a:r>
              <a:rPr lang="en-US" sz="4000" dirty="0">
                <a:solidFill>
                  <a:srgbClr val="FFFF00"/>
                </a:solidFill>
              </a:rPr>
              <a:t>Maps</a:t>
            </a:r>
          </a:p>
        </p:txBody>
      </p:sp>
    </p:spTree>
    <p:extLst>
      <p:ext uri="{BB962C8B-B14F-4D97-AF65-F5344CB8AC3E}">
        <p14:creationId xmlns:p14="http://schemas.microsoft.com/office/powerpoint/2010/main" val="1822852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down)">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down)">
                                      <p:cBhvr>
                                        <p:cTn id="15" dur="500"/>
                                        <p:tgtEl>
                                          <p:spTgt spid="6"/>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wipe(down)">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wipe(down)">
                                      <p:cBhvr>
                                        <p:cTn id="23" dur="500"/>
                                        <p:tgtEl>
                                          <p:spTgt spid="7"/>
                                        </p:tgtEl>
                                      </p:cBhvr>
                                    </p:animEffect>
                                  </p:childTnLst>
                                </p:cTn>
                              </p:par>
                              <p:par>
                                <p:cTn id="24" presetID="22" presetClass="entr" presetSubtype="4" fill="hold" grpId="0"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wipe(down)">
                                      <p:cBhvr>
                                        <p:cTn id="26" dur="500"/>
                                        <p:tgtEl>
                                          <p:spTgt spid="10"/>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wipe(down)">
                                      <p:cBhvr>
                                        <p:cTn id="3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FD92FB17-A2B7-6049-8050-633D987EF0C4}"/>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4" name="Title 3">
            <a:extLst>
              <a:ext uri="{FF2B5EF4-FFF2-40B4-BE49-F238E27FC236}">
                <a16:creationId xmlns:a16="http://schemas.microsoft.com/office/drawing/2014/main" xmlns="" id="{A6CD2852-D01E-B44D-BD7C-3D5C9D463D75}"/>
              </a:ext>
            </a:extLst>
          </p:cNvPr>
          <p:cNvSpPr>
            <a:spLocks noGrp="1"/>
          </p:cNvSpPr>
          <p:nvPr>
            <p:ph type="title"/>
          </p:nvPr>
        </p:nvSpPr>
        <p:spPr>
          <a:xfrm>
            <a:off x="0" y="2411605"/>
            <a:ext cx="5224138" cy="2420150"/>
          </a:xfrm>
        </p:spPr>
        <p:txBody>
          <a:bodyPr>
            <a:normAutofit fontScale="90000"/>
          </a:bodyPr>
          <a:lstStyle/>
          <a:p>
            <a:r>
              <a:rPr lang="en-US" dirty="0"/>
              <a:t>Terraform Variables </a:t>
            </a:r>
            <a:br>
              <a:rPr lang="en-US" dirty="0"/>
            </a:br>
            <a:r>
              <a:rPr lang="en-US" dirty="0">
                <a:solidFill>
                  <a:srgbClr val="00B050"/>
                </a:solidFill>
              </a:rPr>
              <a:t>Output Values</a:t>
            </a:r>
            <a:br>
              <a:rPr lang="en-US" dirty="0">
                <a:solidFill>
                  <a:srgbClr val="00B050"/>
                </a:solidFill>
              </a:rPr>
            </a:br>
            <a:r>
              <a:rPr lang="en-US" dirty="0">
                <a:solidFill>
                  <a:srgbClr val="C00000"/>
                </a:solidFill>
              </a:rPr>
              <a:t>Basics</a:t>
            </a:r>
          </a:p>
        </p:txBody>
      </p:sp>
      <p:pic>
        <p:nvPicPr>
          <p:cNvPr id="3" name="Picture 2">
            <a:extLst>
              <a:ext uri="{FF2B5EF4-FFF2-40B4-BE49-F238E27FC236}">
                <a16:creationId xmlns:a16="http://schemas.microsoft.com/office/drawing/2014/main" xmlns="" id="{FCD673D2-C3C4-5C47-AEDC-21D4789B449A}"/>
              </a:ext>
            </a:extLst>
          </p:cNvPr>
          <p:cNvPicPr>
            <a:picLocks noChangeAspect="1"/>
          </p:cNvPicPr>
          <p:nvPr/>
        </p:nvPicPr>
        <p:blipFill>
          <a:blip r:embed="rId2"/>
          <a:stretch>
            <a:fillRect/>
          </a:stretch>
        </p:blipFill>
        <p:spPr>
          <a:xfrm>
            <a:off x="5850332" y="379141"/>
            <a:ext cx="7731854" cy="6868805"/>
          </a:xfrm>
          <a:prstGeom prst="rect">
            <a:avLst/>
          </a:prstGeom>
        </p:spPr>
      </p:pic>
    </p:spTree>
    <p:extLst>
      <p:ext uri="{BB962C8B-B14F-4D97-AF65-F5344CB8AC3E}">
        <p14:creationId xmlns:p14="http://schemas.microsoft.com/office/powerpoint/2010/main" val="216964621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FD92FB17-A2B7-6049-8050-633D987EF0C4}"/>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4" name="Title 3">
            <a:extLst>
              <a:ext uri="{FF2B5EF4-FFF2-40B4-BE49-F238E27FC236}">
                <a16:creationId xmlns:a16="http://schemas.microsoft.com/office/drawing/2014/main" xmlns="" id="{A6CD2852-D01E-B44D-BD7C-3D5C9D463D75}"/>
              </a:ext>
            </a:extLst>
          </p:cNvPr>
          <p:cNvSpPr>
            <a:spLocks noGrp="1"/>
          </p:cNvSpPr>
          <p:nvPr>
            <p:ph type="title"/>
          </p:nvPr>
        </p:nvSpPr>
        <p:spPr>
          <a:xfrm>
            <a:off x="0" y="2411605"/>
            <a:ext cx="5224138" cy="2420150"/>
          </a:xfrm>
        </p:spPr>
        <p:txBody>
          <a:bodyPr>
            <a:normAutofit fontScale="90000"/>
          </a:bodyPr>
          <a:lstStyle/>
          <a:p>
            <a:r>
              <a:rPr lang="en-US" dirty="0"/>
              <a:t>Terraform Variables </a:t>
            </a:r>
            <a:br>
              <a:rPr lang="en-US" dirty="0"/>
            </a:br>
            <a:r>
              <a:rPr lang="en-US" dirty="0">
                <a:solidFill>
                  <a:srgbClr val="00B050"/>
                </a:solidFill>
              </a:rPr>
              <a:t>Output Values</a:t>
            </a:r>
            <a:br>
              <a:rPr lang="en-US" dirty="0">
                <a:solidFill>
                  <a:srgbClr val="00B050"/>
                </a:solidFill>
              </a:rPr>
            </a:br>
            <a:r>
              <a:rPr lang="en-US" dirty="0">
                <a:solidFill>
                  <a:srgbClr val="C00000"/>
                </a:solidFill>
              </a:rPr>
              <a:t>Count and Splat Expression</a:t>
            </a:r>
          </a:p>
        </p:txBody>
      </p:sp>
      <p:pic>
        <p:nvPicPr>
          <p:cNvPr id="5" name="Picture 4">
            <a:extLst>
              <a:ext uri="{FF2B5EF4-FFF2-40B4-BE49-F238E27FC236}">
                <a16:creationId xmlns:a16="http://schemas.microsoft.com/office/drawing/2014/main" xmlns="" id="{4A370C8C-4541-C349-8142-32EFA7163C09}"/>
              </a:ext>
            </a:extLst>
          </p:cNvPr>
          <p:cNvPicPr>
            <a:picLocks noChangeAspect="1"/>
          </p:cNvPicPr>
          <p:nvPr/>
        </p:nvPicPr>
        <p:blipFill>
          <a:blip r:embed="rId2"/>
          <a:stretch>
            <a:fillRect/>
          </a:stretch>
        </p:blipFill>
        <p:spPr>
          <a:xfrm>
            <a:off x="5946098" y="144966"/>
            <a:ext cx="7825658" cy="7408531"/>
          </a:xfrm>
          <a:prstGeom prst="rect">
            <a:avLst/>
          </a:prstGeom>
        </p:spPr>
      </p:pic>
    </p:spTree>
    <p:extLst>
      <p:ext uri="{BB962C8B-B14F-4D97-AF65-F5344CB8AC3E}">
        <p14:creationId xmlns:p14="http://schemas.microsoft.com/office/powerpoint/2010/main" val="304260189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FD92FB17-A2B7-6049-8050-633D987EF0C4}"/>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4" name="Title 3">
            <a:extLst>
              <a:ext uri="{FF2B5EF4-FFF2-40B4-BE49-F238E27FC236}">
                <a16:creationId xmlns:a16="http://schemas.microsoft.com/office/drawing/2014/main" xmlns="" id="{A6CD2852-D01E-B44D-BD7C-3D5C9D463D75}"/>
              </a:ext>
            </a:extLst>
          </p:cNvPr>
          <p:cNvSpPr>
            <a:spLocks noGrp="1"/>
          </p:cNvSpPr>
          <p:nvPr>
            <p:ph type="title"/>
          </p:nvPr>
        </p:nvSpPr>
        <p:spPr>
          <a:xfrm>
            <a:off x="2074127" y="147907"/>
            <a:ext cx="10169912" cy="2420150"/>
          </a:xfrm>
        </p:spPr>
        <p:txBody>
          <a:bodyPr>
            <a:normAutofit/>
          </a:bodyPr>
          <a:lstStyle/>
          <a:p>
            <a:r>
              <a:rPr lang="en-US" dirty="0"/>
              <a:t>Terraform Variables </a:t>
            </a:r>
            <a:r>
              <a:rPr lang="en-US" dirty="0">
                <a:solidFill>
                  <a:srgbClr val="00B050"/>
                </a:solidFill>
              </a:rPr>
              <a:t>Output Values </a:t>
            </a:r>
            <a:r>
              <a:rPr lang="en-US" dirty="0" err="1">
                <a:solidFill>
                  <a:srgbClr val="C00000"/>
                </a:solidFill>
              </a:rPr>
              <a:t>for_each</a:t>
            </a:r>
            <a:r>
              <a:rPr lang="en-US" dirty="0">
                <a:solidFill>
                  <a:srgbClr val="C00000"/>
                </a:solidFill>
              </a:rPr>
              <a:t> and for loops with Lists</a:t>
            </a:r>
          </a:p>
        </p:txBody>
      </p:sp>
      <p:pic>
        <p:nvPicPr>
          <p:cNvPr id="3" name="Picture 2">
            <a:extLst>
              <a:ext uri="{FF2B5EF4-FFF2-40B4-BE49-F238E27FC236}">
                <a16:creationId xmlns:a16="http://schemas.microsoft.com/office/drawing/2014/main" xmlns="" id="{1637029F-49E1-D64D-8C5B-986FEF9BB110}"/>
              </a:ext>
            </a:extLst>
          </p:cNvPr>
          <p:cNvPicPr>
            <a:picLocks noChangeAspect="1"/>
          </p:cNvPicPr>
          <p:nvPr/>
        </p:nvPicPr>
        <p:blipFill>
          <a:blip r:embed="rId2"/>
          <a:stretch>
            <a:fillRect/>
          </a:stretch>
        </p:blipFill>
        <p:spPr>
          <a:xfrm>
            <a:off x="684132" y="2372367"/>
            <a:ext cx="13262136" cy="4675203"/>
          </a:xfrm>
          <a:prstGeom prst="rect">
            <a:avLst/>
          </a:prstGeom>
        </p:spPr>
      </p:pic>
    </p:spTree>
    <p:extLst>
      <p:ext uri="{BB962C8B-B14F-4D97-AF65-F5344CB8AC3E}">
        <p14:creationId xmlns:p14="http://schemas.microsoft.com/office/powerpoint/2010/main" val="154061651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FD92FB17-A2B7-6049-8050-633D987EF0C4}"/>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4" name="Title 3">
            <a:extLst>
              <a:ext uri="{FF2B5EF4-FFF2-40B4-BE49-F238E27FC236}">
                <a16:creationId xmlns:a16="http://schemas.microsoft.com/office/drawing/2014/main" xmlns="" id="{A6CD2852-D01E-B44D-BD7C-3D5C9D463D75}"/>
              </a:ext>
            </a:extLst>
          </p:cNvPr>
          <p:cNvSpPr>
            <a:spLocks noGrp="1"/>
          </p:cNvSpPr>
          <p:nvPr>
            <p:ph type="title"/>
          </p:nvPr>
        </p:nvSpPr>
        <p:spPr>
          <a:xfrm>
            <a:off x="2074127" y="147907"/>
            <a:ext cx="10169912" cy="2420150"/>
          </a:xfrm>
        </p:spPr>
        <p:txBody>
          <a:bodyPr>
            <a:normAutofit/>
          </a:bodyPr>
          <a:lstStyle/>
          <a:p>
            <a:r>
              <a:rPr lang="en-US" dirty="0"/>
              <a:t>Terraform Variables </a:t>
            </a:r>
            <a:r>
              <a:rPr lang="en-US" dirty="0">
                <a:solidFill>
                  <a:srgbClr val="00B050"/>
                </a:solidFill>
              </a:rPr>
              <a:t>Output Values </a:t>
            </a:r>
            <a:r>
              <a:rPr lang="en-US" dirty="0" err="1">
                <a:solidFill>
                  <a:srgbClr val="C00000"/>
                </a:solidFill>
              </a:rPr>
              <a:t>for_each</a:t>
            </a:r>
            <a:r>
              <a:rPr lang="en-US" dirty="0">
                <a:solidFill>
                  <a:srgbClr val="C00000"/>
                </a:solidFill>
              </a:rPr>
              <a:t> and for loops with Maps</a:t>
            </a:r>
          </a:p>
        </p:txBody>
      </p:sp>
      <p:pic>
        <p:nvPicPr>
          <p:cNvPr id="5" name="Picture 4">
            <a:extLst>
              <a:ext uri="{FF2B5EF4-FFF2-40B4-BE49-F238E27FC236}">
                <a16:creationId xmlns:a16="http://schemas.microsoft.com/office/drawing/2014/main" xmlns="" id="{765EE5A3-5223-454D-89D7-FDD5B2B6ADDC}"/>
              </a:ext>
            </a:extLst>
          </p:cNvPr>
          <p:cNvPicPr>
            <a:picLocks noChangeAspect="1"/>
          </p:cNvPicPr>
          <p:nvPr/>
        </p:nvPicPr>
        <p:blipFill>
          <a:blip r:embed="rId2"/>
          <a:stretch>
            <a:fillRect/>
          </a:stretch>
        </p:blipFill>
        <p:spPr>
          <a:xfrm>
            <a:off x="512956" y="2568057"/>
            <a:ext cx="13737474" cy="4646782"/>
          </a:xfrm>
          <a:prstGeom prst="rect">
            <a:avLst/>
          </a:prstGeom>
        </p:spPr>
      </p:pic>
    </p:spTree>
    <p:extLst>
      <p:ext uri="{BB962C8B-B14F-4D97-AF65-F5344CB8AC3E}">
        <p14:creationId xmlns:p14="http://schemas.microsoft.com/office/powerpoint/2010/main" val="913054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04F72DF5-E2A4-B448-8523-207D2E2EFC84}"/>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4" name="Title 3">
            <a:extLst>
              <a:ext uri="{FF2B5EF4-FFF2-40B4-BE49-F238E27FC236}">
                <a16:creationId xmlns:a16="http://schemas.microsoft.com/office/drawing/2014/main" xmlns="" id="{B868C97D-2868-C240-90D7-4C57DA1ECD18}"/>
              </a:ext>
            </a:extLst>
          </p:cNvPr>
          <p:cNvSpPr>
            <a:spLocks noGrp="1"/>
          </p:cNvSpPr>
          <p:nvPr>
            <p:ph type="title"/>
          </p:nvPr>
        </p:nvSpPr>
        <p:spPr/>
        <p:txBody>
          <a:bodyPr/>
          <a:lstStyle/>
          <a:p>
            <a:r>
              <a:rPr lang="en-US" dirty="0"/>
              <a:t>Manage using </a:t>
            </a:r>
            <a:r>
              <a:rPr lang="en-US" dirty="0" err="1"/>
              <a:t>IaC</a:t>
            </a:r>
            <a:r>
              <a:rPr lang="en-US" dirty="0"/>
              <a:t> with Terraform</a:t>
            </a:r>
          </a:p>
        </p:txBody>
      </p:sp>
      <p:sp>
        <p:nvSpPr>
          <p:cNvPr id="8" name="Rounded Rectangle 7">
            <a:extLst>
              <a:ext uri="{FF2B5EF4-FFF2-40B4-BE49-F238E27FC236}">
                <a16:creationId xmlns:a16="http://schemas.microsoft.com/office/drawing/2014/main" xmlns="" id="{E27CF545-2F6F-944B-8A24-C4F90440E905}"/>
              </a:ext>
            </a:extLst>
          </p:cNvPr>
          <p:cNvSpPr/>
          <p:nvPr/>
        </p:nvSpPr>
        <p:spPr>
          <a:xfrm>
            <a:off x="251209" y="1678075"/>
            <a:ext cx="2622620" cy="813916"/>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Visibility</a:t>
            </a:r>
          </a:p>
        </p:txBody>
      </p:sp>
      <p:sp>
        <p:nvSpPr>
          <p:cNvPr id="9" name="Rounded Rectangle 8">
            <a:extLst>
              <a:ext uri="{FF2B5EF4-FFF2-40B4-BE49-F238E27FC236}">
                <a16:creationId xmlns:a16="http://schemas.microsoft.com/office/drawing/2014/main" xmlns="" id="{C5811D54-EB7E-5E46-BCB4-592E1FDBE761}"/>
              </a:ext>
            </a:extLst>
          </p:cNvPr>
          <p:cNvSpPr/>
          <p:nvPr/>
        </p:nvSpPr>
        <p:spPr>
          <a:xfrm>
            <a:off x="3096567" y="1678075"/>
            <a:ext cx="11282624" cy="813916"/>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t>IaC</a:t>
            </a:r>
            <a:r>
              <a:rPr lang="en-US" dirty="0"/>
              <a:t> serves as a very </a:t>
            </a:r>
            <a:r>
              <a:rPr lang="en-US" dirty="0">
                <a:solidFill>
                  <a:srgbClr val="FFFF00"/>
                </a:solidFill>
              </a:rPr>
              <a:t>clear reference </a:t>
            </a:r>
            <a:r>
              <a:rPr lang="en-US" dirty="0"/>
              <a:t>of what resources we created, and what their settings are. We don’t have to </a:t>
            </a:r>
            <a:r>
              <a:rPr lang="en-US" dirty="0">
                <a:solidFill>
                  <a:srgbClr val="FFFF00"/>
                </a:solidFill>
              </a:rPr>
              <a:t>navigate</a:t>
            </a:r>
            <a:r>
              <a:rPr lang="en-US" dirty="0"/>
              <a:t> to the web console to check the parameters.</a:t>
            </a:r>
          </a:p>
        </p:txBody>
      </p:sp>
      <p:sp>
        <p:nvSpPr>
          <p:cNvPr id="10" name="Rounded Rectangle 9">
            <a:extLst>
              <a:ext uri="{FF2B5EF4-FFF2-40B4-BE49-F238E27FC236}">
                <a16:creationId xmlns:a16="http://schemas.microsoft.com/office/drawing/2014/main" xmlns="" id="{A604048F-C4AC-EA46-954A-15E0384D754B}"/>
              </a:ext>
            </a:extLst>
          </p:cNvPr>
          <p:cNvSpPr/>
          <p:nvPr/>
        </p:nvSpPr>
        <p:spPr>
          <a:xfrm>
            <a:off x="251209" y="2708408"/>
            <a:ext cx="2622620" cy="1029578"/>
          </a:xfrm>
          <a:prstGeom prst="roundRect">
            <a:avLst/>
          </a:prstGeom>
          <a:solidFill>
            <a:srgbClr val="246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Stability</a:t>
            </a:r>
          </a:p>
        </p:txBody>
      </p:sp>
      <p:sp>
        <p:nvSpPr>
          <p:cNvPr id="11" name="Rounded Rectangle 10">
            <a:extLst>
              <a:ext uri="{FF2B5EF4-FFF2-40B4-BE49-F238E27FC236}">
                <a16:creationId xmlns:a16="http://schemas.microsoft.com/office/drawing/2014/main" xmlns="" id="{DE34DCC3-8D57-D04B-B9FA-216FAE65E1A5}"/>
              </a:ext>
            </a:extLst>
          </p:cNvPr>
          <p:cNvSpPr/>
          <p:nvPr/>
        </p:nvSpPr>
        <p:spPr>
          <a:xfrm>
            <a:off x="3096567" y="2708407"/>
            <a:ext cx="11282624" cy="1029579"/>
          </a:xfrm>
          <a:prstGeom prst="roundRect">
            <a:avLst/>
          </a:prstGeom>
          <a:solidFill>
            <a:srgbClr val="246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If you </a:t>
            </a:r>
            <a:r>
              <a:rPr lang="en-IN" dirty="0">
                <a:solidFill>
                  <a:srgbClr val="FF0000"/>
                </a:solidFill>
              </a:rPr>
              <a:t>accidentally</a:t>
            </a:r>
            <a:r>
              <a:rPr lang="en-IN" dirty="0"/>
              <a:t> change the </a:t>
            </a:r>
            <a:r>
              <a:rPr lang="en-IN" dirty="0">
                <a:solidFill>
                  <a:srgbClr val="FF0000"/>
                </a:solidFill>
              </a:rPr>
              <a:t>wrong</a:t>
            </a:r>
            <a:r>
              <a:rPr lang="en-IN" dirty="0"/>
              <a:t> setting or delete the </a:t>
            </a:r>
            <a:r>
              <a:rPr lang="en-IN" dirty="0">
                <a:solidFill>
                  <a:srgbClr val="FF0000"/>
                </a:solidFill>
              </a:rPr>
              <a:t>wrong</a:t>
            </a:r>
            <a:r>
              <a:rPr lang="en-IN" dirty="0"/>
              <a:t> resource in the web console you can </a:t>
            </a:r>
            <a:r>
              <a:rPr lang="en-IN" dirty="0">
                <a:solidFill>
                  <a:srgbClr val="FF0000"/>
                </a:solidFill>
              </a:rPr>
              <a:t>break things</a:t>
            </a:r>
            <a:r>
              <a:rPr lang="en-IN" dirty="0"/>
              <a:t>. </a:t>
            </a:r>
            <a:r>
              <a:rPr lang="en-IN" dirty="0" err="1"/>
              <a:t>IaC</a:t>
            </a:r>
            <a:r>
              <a:rPr lang="en-IN" dirty="0"/>
              <a:t> helps </a:t>
            </a:r>
            <a:r>
              <a:rPr lang="en-IN" dirty="0">
                <a:solidFill>
                  <a:srgbClr val="FFFF00"/>
                </a:solidFill>
              </a:rPr>
              <a:t>solve this</a:t>
            </a:r>
            <a:r>
              <a:rPr lang="en-IN" dirty="0"/>
              <a:t>, especially when it is combined with </a:t>
            </a:r>
            <a:r>
              <a:rPr lang="en-IN" dirty="0">
                <a:solidFill>
                  <a:srgbClr val="FFFF00"/>
                </a:solidFill>
              </a:rPr>
              <a:t>version control, </a:t>
            </a:r>
            <a:r>
              <a:rPr lang="en-IN" dirty="0"/>
              <a:t>such as Git.</a:t>
            </a:r>
            <a:endParaRPr lang="en-US" dirty="0"/>
          </a:p>
        </p:txBody>
      </p:sp>
      <p:sp>
        <p:nvSpPr>
          <p:cNvPr id="12" name="Rounded Rectangle 11">
            <a:extLst>
              <a:ext uri="{FF2B5EF4-FFF2-40B4-BE49-F238E27FC236}">
                <a16:creationId xmlns:a16="http://schemas.microsoft.com/office/drawing/2014/main" xmlns="" id="{433E34FA-623E-1B41-AB06-D693719D4E12}"/>
              </a:ext>
            </a:extLst>
          </p:cNvPr>
          <p:cNvSpPr/>
          <p:nvPr/>
        </p:nvSpPr>
        <p:spPr>
          <a:xfrm>
            <a:off x="251209" y="3955743"/>
            <a:ext cx="2622620" cy="1029578"/>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Scalability</a:t>
            </a:r>
          </a:p>
        </p:txBody>
      </p:sp>
      <p:sp>
        <p:nvSpPr>
          <p:cNvPr id="13" name="Rounded Rectangle 12">
            <a:extLst>
              <a:ext uri="{FF2B5EF4-FFF2-40B4-BE49-F238E27FC236}">
                <a16:creationId xmlns:a16="http://schemas.microsoft.com/office/drawing/2014/main" xmlns="" id="{E29D9E82-F461-A144-9A68-AB14CF476637}"/>
              </a:ext>
            </a:extLst>
          </p:cNvPr>
          <p:cNvSpPr/>
          <p:nvPr/>
        </p:nvSpPr>
        <p:spPr>
          <a:xfrm>
            <a:off x="3096567" y="3954402"/>
            <a:ext cx="11282624" cy="1029579"/>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With </a:t>
            </a:r>
            <a:r>
              <a:rPr lang="en-IN" dirty="0" err="1"/>
              <a:t>IaC</a:t>
            </a:r>
            <a:r>
              <a:rPr lang="en-IN" dirty="0"/>
              <a:t> we can </a:t>
            </a:r>
            <a:r>
              <a:rPr lang="en-IN" dirty="0">
                <a:solidFill>
                  <a:srgbClr val="FFFF00"/>
                </a:solidFill>
              </a:rPr>
              <a:t>write it once </a:t>
            </a:r>
            <a:r>
              <a:rPr lang="en-IN" dirty="0"/>
              <a:t>and then </a:t>
            </a:r>
            <a:r>
              <a:rPr lang="en-IN" dirty="0">
                <a:solidFill>
                  <a:srgbClr val="FFFF00"/>
                </a:solidFill>
              </a:rPr>
              <a:t>reuse it many times</a:t>
            </a:r>
            <a:r>
              <a:rPr lang="en-IN" dirty="0"/>
              <a:t>. This means that one well written template can be used as the </a:t>
            </a:r>
            <a:r>
              <a:rPr lang="en-IN" dirty="0">
                <a:solidFill>
                  <a:srgbClr val="FFFF00"/>
                </a:solidFill>
              </a:rPr>
              <a:t>basis for multiple services</a:t>
            </a:r>
            <a:r>
              <a:rPr lang="en-IN" dirty="0"/>
              <a:t>, in multiple regions around the world, making it much easier to horizontally scale.</a:t>
            </a:r>
            <a:endParaRPr lang="en-US" dirty="0"/>
          </a:p>
        </p:txBody>
      </p:sp>
      <p:sp>
        <p:nvSpPr>
          <p:cNvPr id="14" name="Rounded Rectangle 13">
            <a:extLst>
              <a:ext uri="{FF2B5EF4-FFF2-40B4-BE49-F238E27FC236}">
                <a16:creationId xmlns:a16="http://schemas.microsoft.com/office/drawing/2014/main" xmlns="" id="{AE86B4E0-8323-4745-8BF1-A5386365F346}"/>
              </a:ext>
            </a:extLst>
          </p:cNvPr>
          <p:cNvSpPr/>
          <p:nvPr/>
        </p:nvSpPr>
        <p:spPr>
          <a:xfrm>
            <a:off x="251209" y="5203078"/>
            <a:ext cx="2622620" cy="1029578"/>
          </a:xfrm>
          <a:prstGeom prst="roundRect">
            <a:avLst/>
          </a:prstGeom>
          <a:solidFill>
            <a:srgbClr val="246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Security</a:t>
            </a:r>
          </a:p>
        </p:txBody>
      </p:sp>
      <p:sp>
        <p:nvSpPr>
          <p:cNvPr id="16" name="Rounded Rectangle 15">
            <a:extLst>
              <a:ext uri="{FF2B5EF4-FFF2-40B4-BE49-F238E27FC236}">
                <a16:creationId xmlns:a16="http://schemas.microsoft.com/office/drawing/2014/main" xmlns="" id="{B27C22AC-1ED9-E14B-B826-78AB19F1C473}"/>
              </a:ext>
            </a:extLst>
          </p:cNvPr>
          <p:cNvSpPr/>
          <p:nvPr/>
        </p:nvSpPr>
        <p:spPr>
          <a:xfrm>
            <a:off x="3096567" y="5185324"/>
            <a:ext cx="11282624" cy="1029579"/>
          </a:xfrm>
          <a:prstGeom prst="roundRect">
            <a:avLst/>
          </a:prstGeom>
          <a:solidFill>
            <a:srgbClr val="246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Once again </a:t>
            </a:r>
            <a:r>
              <a:rPr lang="en-IN" dirty="0" err="1"/>
              <a:t>IaC</a:t>
            </a:r>
            <a:r>
              <a:rPr lang="en-IN" dirty="0"/>
              <a:t> gives you a </a:t>
            </a:r>
            <a:r>
              <a:rPr lang="en-IN" dirty="0">
                <a:solidFill>
                  <a:srgbClr val="FFFF00"/>
                </a:solidFill>
              </a:rPr>
              <a:t>unified template </a:t>
            </a:r>
            <a:r>
              <a:rPr lang="en-IN" dirty="0"/>
              <a:t>for how to deploy our architecture. If we create one well </a:t>
            </a:r>
            <a:r>
              <a:rPr lang="en-IN" dirty="0">
                <a:solidFill>
                  <a:srgbClr val="FFFF00"/>
                </a:solidFill>
              </a:rPr>
              <a:t>secured architecture </a:t>
            </a:r>
            <a:r>
              <a:rPr lang="en-IN" dirty="0"/>
              <a:t>we can reuse it multiple times, and know that each deployed version is following the same settings.</a:t>
            </a:r>
            <a:endParaRPr lang="en-US" dirty="0"/>
          </a:p>
        </p:txBody>
      </p:sp>
      <p:sp>
        <p:nvSpPr>
          <p:cNvPr id="17" name="Rounded Rectangle 16">
            <a:extLst>
              <a:ext uri="{FF2B5EF4-FFF2-40B4-BE49-F238E27FC236}">
                <a16:creationId xmlns:a16="http://schemas.microsoft.com/office/drawing/2014/main" xmlns="" id="{9453332F-02DD-144C-8F6C-908A5592C22F}"/>
              </a:ext>
            </a:extLst>
          </p:cNvPr>
          <p:cNvSpPr/>
          <p:nvPr/>
        </p:nvSpPr>
        <p:spPr>
          <a:xfrm>
            <a:off x="251209" y="6450413"/>
            <a:ext cx="2622620" cy="1029578"/>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Audit</a:t>
            </a:r>
          </a:p>
        </p:txBody>
      </p:sp>
      <p:sp>
        <p:nvSpPr>
          <p:cNvPr id="18" name="Rounded Rectangle 17">
            <a:extLst>
              <a:ext uri="{FF2B5EF4-FFF2-40B4-BE49-F238E27FC236}">
                <a16:creationId xmlns:a16="http://schemas.microsoft.com/office/drawing/2014/main" xmlns="" id="{CF13A99E-2442-234B-8CCB-DD4AE10F4FF8}"/>
              </a:ext>
            </a:extLst>
          </p:cNvPr>
          <p:cNvSpPr/>
          <p:nvPr/>
        </p:nvSpPr>
        <p:spPr>
          <a:xfrm>
            <a:off x="3096567" y="6416246"/>
            <a:ext cx="11282624" cy="1029579"/>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Terraform not only creates resources it also </a:t>
            </a:r>
            <a:r>
              <a:rPr lang="en-IN" dirty="0">
                <a:solidFill>
                  <a:srgbClr val="FFFF00"/>
                </a:solidFill>
              </a:rPr>
              <a:t>maintains the record </a:t>
            </a:r>
            <a:r>
              <a:rPr lang="en-IN" dirty="0"/>
              <a:t>of what is created in real world cloud environments using its State files. </a:t>
            </a:r>
            <a:endParaRPr lang="en-US" dirty="0"/>
          </a:p>
        </p:txBody>
      </p:sp>
    </p:spTree>
    <p:extLst>
      <p:ext uri="{BB962C8B-B14F-4D97-AF65-F5344CB8AC3E}">
        <p14:creationId xmlns:p14="http://schemas.microsoft.com/office/powerpoint/2010/main" val="333675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down)">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down)">
                                      <p:cBhvr>
                                        <p:cTn id="15" dur="500"/>
                                        <p:tgtEl>
                                          <p:spTgt spid="10"/>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wipe(down)">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wipe(down)">
                                      <p:cBhvr>
                                        <p:cTn id="23" dur="500"/>
                                        <p:tgtEl>
                                          <p:spTgt spid="12"/>
                                        </p:tgtEl>
                                      </p:cBhvr>
                                    </p:animEffect>
                                  </p:childTnLst>
                                </p:cTn>
                              </p:par>
                              <p:par>
                                <p:cTn id="24" presetID="22" presetClass="entr" presetSubtype="4" fill="hold" grpId="0" nodeType="with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wipe(down)">
                                      <p:cBhvr>
                                        <p:cTn id="26" dur="500"/>
                                        <p:tgtEl>
                                          <p:spTgt spid="13"/>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wipe(down)">
                                      <p:cBhvr>
                                        <p:cTn id="31" dur="500"/>
                                        <p:tgtEl>
                                          <p:spTgt spid="14"/>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wipe(down)">
                                      <p:cBhvr>
                                        <p:cTn id="34" dur="500"/>
                                        <p:tgtEl>
                                          <p:spTgt spid="16"/>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grpId="0" nodeType="click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wipe(down)">
                                      <p:cBhvr>
                                        <p:cTn id="39" dur="500"/>
                                        <p:tgtEl>
                                          <p:spTgt spid="17"/>
                                        </p:tgtEl>
                                      </p:cBhvr>
                                    </p:animEffect>
                                  </p:childTnLst>
                                </p:cTn>
                              </p:par>
                              <p:par>
                                <p:cTn id="40" presetID="22" presetClass="entr" presetSubtype="4" fill="hold" grpId="0" nodeType="withEffect">
                                  <p:stCondLst>
                                    <p:cond delay="0"/>
                                  </p:stCondLst>
                                  <p:childTnLst>
                                    <p:set>
                                      <p:cBhvr>
                                        <p:cTn id="41" dur="1" fill="hold">
                                          <p:stCondLst>
                                            <p:cond delay="0"/>
                                          </p:stCondLst>
                                        </p:cTn>
                                        <p:tgtEl>
                                          <p:spTgt spid="18"/>
                                        </p:tgtEl>
                                        <p:attrNameLst>
                                          <p:attrName>style.visibility</p:attrName>
                                        </p:attrNameLst>
                                      </p:cBhvr>
                                      <p:to>
                                        <p:strVal val="visible"/>
                                      </p:to>
                                    </p:set>
                                    <p:animEffect transition="in" filter="wipe(down)">
                                      <p:cBhvr>
                                        <p:cTn id="4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13" grpId="0" animBg="1"/>
      <p:bldP spid="14" grpId="0" animBg="1"/>
      <p:bldP spid="16" grpId="0" animBg="1"/>
      <p:bldP spid="17" grpId="0" animBg="1"/>
      <p:bldP spid="18"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FD92FB17-A2B7-6049-8050-633D987EF0C4}"/>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4" name="Title 3">
            <a:extLst>
              <a:ext uri="{FF2B5EF4-FFF2-40B4-BE49-F238E27FC236}">
                <a16:creationId xmlns:a16="http://schemas.microsoft.com/office/drawing/2014/main" xmlns="" id="{A6CD2852-D01E-B44D-BD7C-3D5C9D463D75}"/>
              </a:ext>
            </a:extLst>
          </p:cNvPr>
          <p:cNvSpPr>
            <a:spLocks noGrp="1"/>
          </p:cNvSpPr>
          <p:nvPr>
            <p:ph type="title"/>
          </p:nvPr>
        </p:nvSpPr>
        <p:spPr>
          <a:xfrm>
            <a:off x="501804" y="0"/>
            <a:ext cx="13637941" cy="2420150"/>
          </a:xfrm>
        </p:spPr>
        <p:txBody>
          <a:bodyPr>
            <a:normAutofit/>
          </a:bodyPr>
          <a:lstStyle/>
          <a:p>
            <a:r>
              <a:rPr lang="en-US" dirty="0"/>
              <a:t>Terraform Variables </a:t>
            </a:r>
            <a:r>
              <a:rPr lang="en-US" dirty="0">
                <a:solidFill>
                  <a:srgbClr val="00B050"/>
                </a:solidFill>
              </a:rPr>
              <a:t>Output Values</a:t>
            </a:r>
            <a:br>
              <a:rPr lang="en-US" dirty="0">
                <a:solidFill>
                  <a:srgbClr val="00B050"/>
                </a:solidFill>
              </a:rPr>
            </a:br>
            <a:r>
              <a:rPr lang="en-US" dirty="0">
                <a:solidFill>
                  <a:srgbClr val="00B050"/>
                </a:solidFill>
              </a:rPr>
              <a:t> </a:t>
            </a:r>
            <a:r>
              <a:rPr lang="en-US" dirty="0" err="1">
                <a:solidFill>
                  <a:srgbClr val="C00000"/>
                </a:solidFill>
              </a:rPr>
              <a:t>for_each</a:t>
            </a:r>
            <a:r>
              <a:rPr lang="en-US" dirty="0">
                <a:solidFill>
                  <a:srgbClr val="C00000"/>
                </a:solidFill>
              </a:rPr>
              <a:t> and for loops with </a:t>
            </a:r>
            <a:br>
              <a:rPr lang="en-US" dirty="0">
                <a:solidFill>
                  <a:srgbClr val="C00000"/>
                </a:solidFill>
              </a:rPr>
            </a:br>
            <a:r>
              <a:rPr lang="en-US" dirty="0">
                <a:solidFill>
                  <a:srgbClr val="C00000"/>
                </a:solidFill>
              </a:rPr>
              <a:t>keys() and values() functions</a:t>
            </a:r>
          </a:p>
        </p:txBody>
      </p:sp>
      <p:pic>
        <p:nvPicPr>
          <p:cNvPr id="3" name="Picture 2">
            <a:extLst>
              <a:ext uri="{FF2B5EF4-FFF2-40B4-BE49-F238E27FC236}">
                <a16:creationId xmlns:a16="http://schemas.microsoft.com/office/drawing/2014/main" xmlns="" id="{5B28927A-EC0B-A041-8D8C-ED6A90B9C68D}"/>
              </a:ext>
            </a:extLst>
          </p:cNvPr>
          <p:cNvPicPr>
            <a:picLocks noChangeAspect="1"/>
          </p:cNvPicPr>
          <p:nvPr/>
        </p:nvPicPr>
        <p:blipFill>
          <a:blip r:embed="rId2"/>
          <a:stretch>
            <a:fillRect/>
          </a:stretch>
        </p:blipFill>
        <p:spPr>
          <a:xfrm>
            <a:off x="501805" y="2777928"/>
            <a:ext cx="13852793" cy="4347700"/>
          </a:xfrm>
          <a:prstGeom prst="rect">
            <a:avLst/>
          </a:prstGeom>
        </p:spPr>
      </p:pic>
    </p:spTree>
    <p:extLst>
      <p:ext uri="{BB962C8B-B14F-4D97-AF65-F5344CB8AC3E}">
        <p14:creationId xmlns:p14="http://schemas.microsoft.com/office/powerpoint/2010/main" val="309479506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14EBBDAD-9566-6847-9330-DB6F7CFD5951}"/>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4" name="Title 3">
            <a:extLst>
              <a:ext uri="{FF2B5EF4-FFF2-40B4-BE49-F238E27FC236}">
                <a16:creationId xmlns:a16="http://schemas.microsoft.com/office/drawing/2014/main" xmlns="" id="{33050C20-8BDD-444C-A400-04E8E14BDB23}"/>
              </a:ext>
            </a:extLst>
          </p:cNvPr>
          <p:cNvSpPr>
            <a:spLocks noGrp="1"/>
          </p:cNvSpPr>
          <p:nvPr>
            <p:ph type="title"/>
          </p:nvPr>
        </p:nvSpPr>
        <p:spPr>
          <a:xfrm>
            <a:off x="178419" y="173933"/>
            <a:ext cx="14295863" cy="1188851"/>
          </a:xfrm>
        </p:spPr>
        <p:txBody>
          <a:bodyPr>
            <a:normAutofit fontScale="90000"/>
          </a:bodyPr>
          <a:lstStyle/>
          <a:p>
            <a:r>
              <a:rPr lang="en-US" dirty="0">
                <a:solidFill>
                  <a:srgbClr val="00B050"/>
                </a:solidFill>
              </a:rPr>
              <a:t>Practical Example </a:t>
            </a:r>
            <a:r>
              <a:rPr lang="en-US" dirty="0"/>
              <a:t>with </a:t>
            </a:r>
            <a:r>
              <a:rPr lang="en-US" dirty="0">
                <a:solidFill>
                  <a:srgbClr val="00B050"/>
                </a:solidFill>
              </a:rPr>
              <a:t>Step-by-Step </a:t>
            </a:r>
            <a:r>
              <a:rPr lang="en-US" dirty="0"/>
              <a:t>Documentation on </a:t>
            </a:r>
            <a:r>
              <a:rPr lang="en-US" dirty="0" err="1"/>
              <a:t>Github</a:t>
            </a:r>
            <a:endParaRPr lang="en-US" dirty="0"/>
          </a:p>
        </p:txBody>
      </p:sp>
      <p:pic>
        <p:nvPicPr>
          <p:cNvPr id="3" name="Picture 2">
            <a:extLst>
              <a:ext uri="{FF2B5EF4-FFF2-40B4-BE49-F238E27FC236}">
                <a16:creationId xmlns:a16="http://schemas.microsoft.com/office/drawing/2014/main" xmlns="" id="{9EC11C9A-879D-544B-913C-A407AB697B17}"/>
              </a:ext>
            </a:extLst>
          </p:cNvPr>
          <p:cNvPicPr>
            <a:picLocks noChangeAspect="1"/>
          </p:cNvPicPr>
          <p:nvPr/>
        </p:nvPicPr>
        <p:blipFill>
          <a:blip r:embed="rId2"/>
          <a:stretch>
            <a:fillRect/>
          </a:stretch>
        </p:blipFill>
        <p:spPr>
          <a:xfrm>
            <a:off x="178419" y="1789771"/>
            <a:ext cx="5270500" cy="5029200"/>
          </a:xfrm>
          <a:prstGeom prst="rect">
            <a:avLst/>
          </a:prstGeom>
        </p:spPr>
      </p:pic>
      <p:pic>
        <p:nvPicPr>
          <p:cNvPr id="9" name="Picture 8">
            <a:extLst>
              <a:ext uri="{FF2B5EF4-FFF2-40B4-BE49-F238E27FC236}">
                <a16:creationId xmlns:a16="http://schemas.microsoft.com/office/drawing/2014/main" xmlns="" id="{D175509A-FA3D-1A44-807C-58E35E0C44F7}"/>
              </a:ext>
            </a:extLst>
          </p:cNvPr>
          <p:cNvPicPr>
            <a:picLocks noChangeAspect="1"/>
          </p:cNvPicPr>
          <p:nvPr/>
        </p:nvPicPr>
        <p:blipFill>
          <a:blip r:embed="rId3"/>
          <a:stretch>
            <a:fillRect/>
          </a:stretch>
        </p:blipFill>
        <p:spPr>
          <a:xfrm>
            <a:off x="5802701" y="1789771"/>
            <a:ext cx="8671581" cy="5525429"/>
          </a:xfrm>
          <a:prstGeom prst="rect">
            <a:avLst/>
          </a:prstGeom>
        </p:spPr>
      </p:pic>
      <p:sp>
        <p:nvSpPr>
          <p:cNvPr id="10" name="Rounded Rectangle 9">
            <a:extLst>
              <a:ext uri="{FF2B5EF4-FFF2-40B4-BE49-F238E27FC236}">
                <a16:creationId xmlns:a16="http://schemas.microsoft.com/office/drawing/2014/main" xmlns="" id="{33E5F21D-5C39-004F-AC54-2F4861056668}"/>
              </a:ext>
            </a:extLst>
          </p:cNvPr>
          <p:cNvSpPr/>
          <p:nvPr/>
        </p:nvSpPr>
        <p:spPr>
          <a:xfrm>
            <a:off x="12511668" y="1789771"/>
            <a:ext cx="1828800" cy="618892"/>
          </a:xfrm>
          <a:prstGeom prst="roundRect">
            <a:avLst/>
          </a:prstGeom>
          <a:noFill/>
          <a:ln w="730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8551936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A0A0BD00-D8DC-45C9-9C82-0E8430B96A5E}"/>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8" name="Content Placeholder 2">
            <a:extLst>
              <a:ext uri="{FF2B5EF4-FFF2-40B4-BE49-F238E27FC236}">
                <a16:creationId xmlns:a16="http://schemas.microsoft.com/office/drawing/2014/main" xmlns="" id="{09329F3B-B988-4BA0-9BEA-4847C35EA442}"/>
              </a:ext>
            </a:extLst>
          </p:cNvPr>
          <p:cNvSpPr>
            <a:spLocks noGrp="1"/>
          </p:cNvSpPr>
          <p:nvPr>
            <p:ph idx="1"/>
          </p:nvPr>
        </p:nvSpPr>
        <p:spPr>
          <a:xfrm>
            <a:off x="2599932" y="2545268"/>
            <a:ext cx="8489371" cy="2321286"/>
          </a:xfrm>
        </p:spPr>
        <p:txBody>
          <a:bodyPr>
            <a:noAutofit/>
          </a:bodyPr>
          <a:lstStyle/>
          <a:p>
            <a:pPr marL="0" indent="0" algn="ctr">
              <a:buNone/>
            </a:pPr>
            <a:r>
              <a:rPr lang="en-US" sz="7000" b="1" dirty="0">
                <a:solidFill>
                  <a:schemeClr val="accent6">
                    <a:lumMod val="75000"/>
                  </a:schemeClr>
                </a:solidFill>
              </a:rPr>
              <a:t>Terraform</a:t>
            </a:r>
          </a:p>
          <a:p>
            <a:pPr marL="0" indent="0" algn="ctr">
              <a:buNone/>
            </a:pPr>
            <a:r>
              <a:rPr lang="en-US" sz="7000" b="1" dirty="0">
                <a:solidFill>
                  <a:srgbClr val="00B050"/>
                </a:solidFill>
              </a:rPr>
              <a:t>Variables</a:t>
            </a:r>
          </a:p>
          <a:p>
            <a:pPr marL="0" indent="0" algn="ctr">
              <a:buNone/>
            </a:pPr>
            <a:r>
              <a:rPr lang="en-US" sz="7000" b="1" dirty="0">
                <a:solidFill>
                  <a:srgbClr val="0070C0"/>
                </a:solidFill>
              </a:rPr>
              <a:t>Local Values</a:t>
            </a:r>
          </a:p>
        </p:txBody>
      </p:sp>
      <p:pic>
        <p:nvPicPr>
          <p:cNvPr id="3" name="Picture 2" descr="HashiCorp Terraform">
            <a:extLst>
              <a:ext uri="{FF2B5EF4-FFF2-40B4-BE49-F238E27FC236}">
                <a16:creationId xmlns:a16="http://schemas.microsoft.com/office/drawing/2014/main" xmlns=""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67353" y="1503218"/>
            <a:ext cx="4918363" cy="4918363"/>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xmlns=""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xmlns=""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xmlns=""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xmlns="" id="{1E197344-5627-A245-B2F0-D978F41CA4E1}"/>
              </a:ext>
            </a:extLst>
          </p:cNvPr>
          <p:cNvPicPr>
            <a:picLocks noChangeAspect="1"/>
          </p:cNvPicPr>
          <p:nvPr/>
        </p:nvPicPr>
        <p:blipFill>
          <a:blip r:embed="rId3"/>
          <a:stretch>
            <a:fillRect/>
          </a:stretch>
        </p:blipFill>
        <p:spPr>
          <a:xfrm>
            <a:off x="78270" y="2545269"/>
            <a:ext cx="3339911" cy="3221684"/>
          </a:xfrm>
          <a:prstGeom prst="rect">
            <a:avLst/>
          </a:prstGeom>
        </p:spPr>
      </p:pic>
    </p:spTree>
    <p:extLst>
      <p:ext uri="{BB962C8B-B14F-4D97-AF65-F5344CB8AC3E}">
        <p14:creationId xmlns:p14="http://schemas.microsoft.com/office/powerpoint/2010/main" val="322876389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734912E9-AE74-C64F-A85F-1105D930D8C9}"/>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5" name="Oval 4">
            <a:extLst>
              <a:ext uri="{FF2B5EF4-FFF2-40B4-BE49-F238E27FC236}">
                <a16:creationId xmlns:a16="http://schemas.microsoft.com/office/drawing/2014/main" xmlns="" id="{C7E227BA-774A-A54B-A3C7-3F0F1B8AF174}"/>
              </a:ext>
            </a:extLst>
          </p:cNvPr>
          <p:cNvSpPr/>
          <p:nvPr/>
        </p:nvSpPr>
        <p:spPr>
          <a:xfrm>
            <a:off x="4215283" y="1451987"/>
            <a:ext cx="6742444" cy="2662813"/>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t>DRY Principle</a:t>
            </a:r>
          </a:p>
        </p:txBody>
      </p:sp>
      <p:sp>
        <p:nvSpPr>
          <p:cNvPr id="6" name="Rounded Rectangle 5">
            <a:extLst>
              <a:ext uri="{FF2B5EF4-FFF2-40B4-BE49-F238E27FC236}">
                <a16:creationId xmlns:a16="http://schemas.microsoft.com/office/drawing/2014/main" xmlns="" id="{A078246D-430C-F94A-876B-7007934C1D0C}"/>
              </a:ext>
            </a:extLst>
          </p:cNvPr>
          <p:cNvSpPr/>
          <p:nvPr/>
        </p:nvSpPr>
        <p:spPr>
          <a:xfrm>
            <a:off x="1537397" y="4833257"/>
            <a:ext cx="12289134" cy="1396721"/>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t>Don’t Repeat Yourself</a:t>
            </a:r>
          </a:p>
        </p:txBody>
      </p:sp>
    </p:spTree>
    <p:extLst>
      <p:ext uri="{BB962C8B-B14F-4D97-AF65-F5344CB8AC3E}">
        <p14:creationId xmlns:p14="http://schemas.microsoft.com/office/powerpoint/2010/main" val="1025654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52B317F1-BA7D-FF4D-BCD0-73C77A081E00}"/>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4" name="Title 3">
            <a:extLst>
              <a:ext uri="{FF2B5EF4-FFF2-40B4-BE49-F238E27FC236}">
                <a16:creationId xmlns:a16="http://schemas.microsoft.com/office/drawing/2014/main" xmlns="" id="{DA65744F-3216-E643-89A2-AED941F60530}"/>
              </a:ext>
            </a:extLst>
          </p:cNvPr>
          <p:cNvSpPr>
            <a:spLocks noGrp="1"/>
          </p:cNvSpPr>
          <p:nvPr>
            <p:ph type="title"/>
          </p:nvPr>
        </p:nvSpPr>
        <p:spPr>
          <a:xfrm>
            <a:off x="354511" y="-45349"/>
            <a:ext cx="9404253" cy="1188851"/>
          </a:xfrm>
        </p:spPr>
        <p:txBody>
          <a:bodyPr/>
          <a:lstStyle/>
          <a:p>
            <a:pPr algn="l"/>
            <a:r>
              <a:rPr lang="en-US" dirty="0"/>
              <a:t>Terraform Variables – </a:t>
            </a:r>
            <a:r>
              <a:rPr lang="en-US" dirty="0">
                <a:solidFill>
                  <a:srgbClr val="00B050"/>
                </a:solidFill>
              </a:rPr>
              <a:t>Local Values</a:t>
            </a:r>
          </a:p>
        </p:txBody>
      </p:sp>
      <p:sp>
        <p:nvSpPr>
          <p:cNvPr id="6" name="Rectangle 5">
            <a:extLst>
              <a:ext uri="{FF2B5EF4-FFF2-40B4-BE49-F238E27FC236}">
                <a16:creationId xmlns:a16="http://schemas.microsoft.com/office/drawing/2014/main" xmlns="" id="{91D97EDC-1BF7-144E-99E4-8A8D00914A1D}"/>
              </a:ext>
            </a:extLst>
          </p:cNvPr>
          <p:cNvSpPr/>
          <p:nvPr/>
        </p:nvSpPr>
        <p:spPr>
          <a:xfrm>
            <a:off x="260754" y="1513509"/>
            <a:ext cx="7737231" cy="789237"/>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 local value assigns a </a:t>
            </a:r>
            <a:r>
              <a:rPr lang="en-US" dirty="0">
                <a:solidFill>
                  <a:srgbClr val="FFFF00"/>
                </a:solidFill>
              </a:rPr>
              <a:t>name to an expression</a:t>
            </a:r>
            <a:r>
              <a:rPr lang="en-US" dirty="0"/>
              <a:t>, so you can use that </a:t>
            </a:r>
            <a:r>
              <a:rPr lang="en-US" dirty="0">
                <a:solidFill>
                  <a:srgbClr val="FFFF00"/>
                </a:solidFill>
              </a:rPr>
              <a:t>name</a:t>
            </a:r>
            <a:r>
              <a:rPr lang="en-US" dirty="0"/>
              <a:t> multiple times within a module without repeating it.</a:t>
            </a:r>
          </a:p>
        </p:txBody>
      </p:sp>
      <p:sp>
        <p:nvSpPr>
          <p:cNvPr id="8" name="Rectangle 7">
            <a:extLst>
              <a:ext uri="{FF2B5EF4-FFF2-40B4-BE49-F238E27FC236}">
                <a16:creationId xmlns:a16="http://schemas.microsoft.com/office/drawing/2014/main" xmlns="" id="{A30030B2-291F-D049-9C29-876235BF8647}"/>
              </a:ext>
            </a:extLst>
          </p:cNvPr>
          <p:cNvSpPr/>
          <p:nvPr/>
        </p:nvSpPr>
        <p:spPr>
          <a:xfrm>
            <a:off x="260754" y="2440500"/>
            <a:ext cx="7737231" cy="63601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Local values are like a </a:t>
            </a:r>
            <a:r>
              <a:rPr lang="en-US" dirty="0">
                <a:solidFill>
                  <a:srgbClr val="FFFF00"/>
                </a:solidFill>
              </a:rPr>
              <a:t>function's temporary local variables</a:t>
            </a:r>
            <a:r>
              <a:rPr lang="en-US" dirty="0"/>
              <a:t>.</a:t>
            </a:r>
          </a:p>
        </p:txBody>
      </p:sp>
      <p:pic>
        <p:nvPicPr>
          <p:cNvPr id="9" name="Picture 8">
            <a:extLst>
              <a:ext uri="{FF2B5EF4-FFF2-40B4-BE49-F238E27FC236}">
                <a16:creationId xmlns:a16="http://schemas.microsoft.com/office/drawing/2014/main" xmlns="" id="{5F472F9F-F9A2-4445-9259-9B957F0B4D54}"/>
              </a:ext>
            </a:extLst>
          </p:cNvPr>
          <p:cNvPicPr>
            <a:picLocks noChangeAspect="1"/>
          </p:cNvPicPr>
          <p:nvPr/>
        </p:nvPicPr>
        <p:blipFill>
          <a:blip r:embed="rId2"/>
          <a:stretch>
            <a:fillRect/>
          </a:stretch>
        </p:blipFill>
        <p:spPr>
          <a:xfrm>
            <a:off x="8499622" y="878362"/>
            <a:ext cx="5969000" cy="2032000"/>
          </a:xfrm>
          <a:prstGeom prst="rect">
            <a:avLst/>
          </a:prstGeom>
        </p:spPr>
      </p:pic>
      <p:pic>
        <p:nvPicPr>
          <p:cNvPr id="3" name="Picture 2">
            <a:extLst>
              <a:ext uri="{FF2B5EF4-FFF2-40B4-BE49-F238E27FC236}">
                <a16:creationId xmlns:a16="http://schemas.microsoft.com/office/drawing/2014/main" xmlns="" id="{71CD6100-896F-E247-A7C2-EFE839AAED14}"/>
              </a:ext>
            </a:extLst>
          </p:cNvPr>
          <p:cNvPicPr>
            <a:picLocks noChangeAspect="1"/>
          </p:cNvPicPr>
          <p:nvPr/>
        </p:nvPicPr>
        <p:blipFill>
          <a:blip r:embed="rId3"/>
          <a:stretch>
            <a:fillRect/>
          </a:stretch>
        </p:blipFill>
        <p:spPr>
          <a:xfrm>
            <a:off x="7553542" y="5851501"/>
            <a:ext cx="4634299" cy="1796973"/>
          </a:xfrm>
          <a:prstGeom prst="rect">
            <a:avLst/>
          </a:prstGeom>
        </p:spPr>
      </p:pic>
      <p:pic>
        <p:nvPicPr>
          <p:cNvPr id="7" name="Picture 6">
            <a:extLst>
              <a:ext uri="{FF2B5EF4-FFF2-40B4-BE49-F238E27FC236}">
                <a16:creationId xmlns:a16="http://schemas.microsoft.com/office/drawing/2014/main" xmlns="" id="{06E41A94-1E01-134F-AF0D-148CEEA1D927}"/>
              </a:ext>
            </a:extLst>
          </p:cNvPr>
          <p:cNvPicPr>
            <a:picLocks noChangeAspect="1"/>
          </p:cNvPicPr>
          <p:nvPr/>
        </p:nvPicPr>
        <p:blipFill>
          <a:blip r:embed="rId4"/>
          <a:stretch>
            <a:fillRect/>
          </a:stretch>
        </p:blipFill>
        <p:spPr>
          <a:xfrm>
            <a:off x="7553542" y="2934119"/>
            <a:ext cx="6915080" cy="2893625"/>
          </a:xfrm>
          <a:prstGeom prst="rect">
            <a:avLst/>
          </a:prstGeom>
        </p:spPr>
      </p:pic>
      <p:sp>
        <p:nvSpPr>
          <p:cNvPr id="11" name="Rectangle 10">
            <a:extLst>
              <a:ext uri="{FF2B5EF4-FFF2-40B4-BE49-F238E27FC236}">
                <a16:creationId xmlns:a16="http://schemas.microsoft.com/office/drawing/2014/main" xmlns="" id="{BD6C641B-965D-9D4C-B3C0-B2154E187267}"/>
              </a:ext>
            </a:extLst>
          </p:cNvPr>
          <p:cNvSpPr/>
          <p:nvPr/>
        </p:nvSpPr>
        <p:spPr>
          <a:xfrm>
            <a:off x="260755" y="3284071"/>
            <a:ext cx="7142062" cy="63601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Once a local value is declared, you can reference it in expressions as </a:t>
            </a:r>
            <a:r>
              <a:rPr lang="en-US" dirty="0">
                <a:solidFill>
                  <a:srgbClr val="FFFF00"/>
                </a:solidFill>
              </a:rPr>
              <a:t>local.&lt;NAME&gt;.</a:t>
            </a:r>
          </a:p>
        </p:txBody>
      </p:sp>
      <p:sp>
        <p:nvSpPr>
          <p:cNvPr id="12" name="Rectangle 11">
            <a:extLst>
              <a:ext uri="{FF2B5EF4-FFF2-40B4-BE49-F238E27FC236}">
                <a16:creationId xmlns:a16="http://schemas.microsoft.com/office/drawing/2014/main" xmlns="" id="{99C8B4AF-373D-AD4D-B4DE-20B9B0943C6B}"/>
              </a:ext>
            </a:extLst>
          </p:cNvPr>
          <p:cNvSpPr/>
          <p:nvPr/>
        </p:nvSpPr>
        <p:spPr>
          <a:xfrm>
            <a:off x="260755" y="4070271"/>
            <a:ext cx="7142062" cy="63601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Local values can be helpful to </a:t>
            </a:r>
            <a:r>
              <a:rPr lang="en-IN" dirty="0">
                <a:solidFill>
                  <a:srgbClr val="FFFF00"/>
                </a:solidFill>
              </a:rPr>
              <a:t>avoid repeating </a:t>
            </a:r>
            <a:r>
              <a:rPr lang="en-IN" dirty="0"/>
              <a:t>the same values or expressions </a:t>
            </a:r>
            <a:r>
              <a:rPr lang="en-IN" dirty="0">
                <a:solidFill>
                  <a:srgbClr val="FFFF00"/>
                </a:solidFill>
              </a:rPr>
              <a:t>multiple times </a:t>
            </a:r>
            <a:r>
              <a:rPr lang="en-IN" dirty="0"/>
              <a:t>in a configuration</a:t>
            </a:r>
            <a:endParaRPr lang="en-US" dirty="0">
              <a:solidFill>
                <a:srgbClr val="FFFF00"/>
              </a:solidFill>
            </a:endParaRPr>
          </a:p>
        </p:txBody>
      </p:sp>
      <p:sp>
        <p:nvSpPr>
          <p:cNvPr id="13" name="Rectangle 12">
            <a:extLst>
              <a:ext uri="{FF2B5EF4-FFF2-40B4-BE49-F238E27FC236}">
                <a16:creationId xmlns:a16="http://schemas.microsoft.com/office/drawing/2014/main" xmlns="" id="{BF873209-4026-5B47-964C-9B80471006A2}"/>
              </a:ext>
            </a:extLst>
          </p:cNvPr>
          <p:cNvSpPr/>
          <p:nvPr/>
        </p:nvSpPr>
        <p:spPr>
          <a:xfrm>
            <a:off x="260754" y="4827928"/>
            <a:ext cx="7142062" cy="63601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If </a:t>
            </a:r>
            <a:r>
              <a:rPr lang="en-IN" dirty="0">
                <a:solidFill>
                  <a:srgbClr val="FFFF00"/>
                </a:solidFill>
              </a:rPr>
              <a:t>overused</a:t>
            </a:r>
            <a:r>
              <a:rPr lang="en-IN" dirty="0"/>
              <a:t> they can also make a configuration </a:t>
            </a:r>
            <a:r>
              <a:rPr lang="en-IN" dirty="0">
                <a:solidFill>
                  <a:srgbClr val="FFFF00"/>
                </a:solidFill>
              </a:rPr>
              <a:t>hard to read </a:t>
            </a:r>
            <a:r>
              <a:rPr lang="en-IN" dirty="0"/>
              <a:t>by future maintainers </a:t>
            </a:r>
            <a:r>
              <a:rPr lang="en-IN" dirty="0">
                <a:solidFill>
                  <a:srgbClr val="FFFF00"/>
                </a:solidFill>
              </a:rPr>
              <a:t>by hiding </a:t>
            </a:r>
            <a:r>
              <a:rPr lang="en-IN" dirty="0"/>
              <a:t>the actual values used</a:t>
            </a:r>
            <a:endParaRPr lang="en-US" dirty="0">
              <a:solidFill>
                <a:srgbClr val="FFFF00"/>
              </a:solidFill>
            </a:endParaRPr>
          </a:p>
        </p:txBody>
      </p:sp>
      <p:sp>
        <p:nvSpPr>
          <p:cNvPr id="14" name="Rectangle 13">
            <a:extLst>
              <a:ext uri="{FF2B5EF4-FFF2-40B4-BE49-F238E27FC236}">
                <a16:creationId xmlns:a16="http://schemas.microsoft.com/office/drawing/2014/main" xmlns="" id="{FAF870EC-B157-FC4B-B493-60C51218AF96}"/>
              </a:ext>
            </a:extLst>
          </p:cNvPr>
          <p:cNvSpPr/>
          <p:nvPr/>
        </p:nvSpPr>
        <p:spPr>
          <a:xfrm>
            <a:off x="260754" y="5633280"/>
            <a:ext cx="7142062" cy="63601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The ability to easily change the value in a central place is the </a:t>
            </a:r>
            <a:r>
              <a:rPr lang="en-IN" dirty="0">
                <a:solidFill>
                  <a:srgbClr val="FFFF00"/>
                </a:solidFill>
              </a:rPr>
              <a:t>key advantage </a:t>
            </a:r>
            <a:r>
              <a:rPr lang="en-IN" dirty="0"/>
              <a:t>of local values.</a:t>
            </a:r>
            <a:endParaRPr lang="en-US" dirty="0">
              <a:solidFill>
                <a:srgbClr val="FFFF00"/>
              </a:solidFill>
            </a:endParaRPr>
          </a:p>
        </p:txBody>
      </p:sp>
      <p:sp>
        <p:nvSpPr>
          <p:cNvPr id="15" name="Oval 14">
            <a:extLst>
              <a:ext uri="{FF2B5EF4-FFF2-40B4-BE49-F238E27FC236}">
                <a16:creationId xmlns:a16="http://schemas.microsoft.com/office/drawing/2014/main" xmlns="" id="{D9711A86-07EB-3940-8428-F76C6C643DE9}"/>
              </a:ext>
            </a:extLst>
          </p:cNvPr>
          <p:cNvSpPr/>
          <p:nvPr/>
        </p:nvSpPr>
        <p:spPr>
          <a:xfrm>
            <a:off x="354511" y="6465030"/>
            <a:ext cx="6722348" cy="1075174"/>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 short, Use local values only in </a:t>
            </a:r>
            <a:r>
              <a:rPr lang="en-US" dirty="0">
                <a:solidFill>
                  <a:srgbClr val="FFFF00"/>
                </a:solidFill>
              </a:rPr>
              <a:t>moderation</a:t>
            </a:r>
            <a:r>
              <a:rPr lang="en-US" dirty="0"/>
              <a:t> </a:t>
            </a:r>
          </a:p>
        </p:txBody>
      </p:sp>
    </p:spTree>
    <p:extLst>
      <p:ext uri="{BB962C8B-B14F-4D97-AF65-F5344CB8AC3E}">
        <p14:creationId xmlns:p14="http://schemas.microsoft.com/office/powerpoint/2010/main" val="839875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down)">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down)">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down)">
                                      <p:cBhvr>
                                        <p:cTn id="22" dur="500"/>
                                        <p:tgtEl>
                                          <p:spTgt spid="7"/>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wipe(down)">
                                      <p:cBhvr>
                                        <p:cTn id="25" dur="500"/>
                                        <p:tgtEl>
                                          <p:spTgt spid="11"/>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nodeType="clickEffect">
                                  <p:stCondLst>
                                    <p:cond delay="0"/>
                                  </p:stCondLst>
                                  <p:childTnLst>
                                    <p:set>
                                      <p:cBhvr>
                                        <p:cTn id="29" dur="1" fill="hold">
                                          <p:stCondLst>
                                            <p:cond delay="0"/>
                                          </p:stCondLst>
                                        </p:cTn>
                                        <p:tgtEl>
                                          <p:spTgt spid="3"/>
                                        </p:tgtEl>
                                        <p:attrNameLst>
                                          <p:attrName>style.visibility</p:attrName>
                                        </p:attrNameLst>
                                      </p:cBhvr>
                                      <p:to>
                                        <p:strVal val="visible"/>
                                      </p:to>
                                    </p:set>
                                    <p:animEffect transition="in" filter="wipe(down)">
                                      <p:cBhvr>
                                        <p:cTn id="30" dur="500"/>
                                        <p:tgtEl>
                                          <p:spTgt spid="3"/>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grpId="0" nodeType="click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wipe(down)">
                                      <p:cBhvr>
                                        <p:cTn id="35" dur="500"/>
                                        <p:tgtEl>
                                          <p:spTgt spid="12"/>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grpId="0" nodeType="clickEffect">
                                  <p:stCondLst>
                                    <p:cond delay="0"/>
                                  </p:stCondLst>
                                  <p:childTnLst>
                                    <p:set>
                                      <p:cBhvr>
                                        <p:cTn id="39" dur="1" fill="hold">
                                          <p:stCondLst>
                                            <p:cond delay="0"/>
                                          </p:stCondLst>
                                        </p:cTn>
                                        <p:tgtEl>
                                          <p:spTgt spid="13"/>
                                        </p:tgtEl>
                                        <p:attrNameLst>
                                          <p:attrName>style.visibility</p:attrName>
                                        </p:attrNameLst>
                                      </p:cBhvr>
                                      <p:to>
                                        <p:strVal val="visible"/>
                                      </p:to>
                                    </p:set>
                                    <p:animEffect transition="in" filter="wipe(down)">
                                      <p:cBhvr>
                                        <p:cTn id="40" dur="500"/>
                                        <p:tgtEl>
                                          <p:spTgt spid="13"/>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grpId="0" nodeType="clickEffect">
                                  <p:stCondLst>
                                    <p:cond delay="0"/>
                                  </p:stCondLst>
                                  <p:childTnLst>
                                    <p:set>
                                      <p:cBhvr>
                                        <p:cTn id="44" dur="1" fill="hold">
                                          <p:stCondLst>
                                            <p:cond delay="0"/>
                                          </p:stCondLst>
                                        </p:cTn>
                                        <p:tgtEl>
                                          <p:spTgt spid="14"/>
                                        </p:tgtEl>
                                        <p:attrNameLst>
                                          <p:attrName>style.visibility</p:attrName>
                                        </p:attrNameLst>
                                      </p:cBhvr>
                                      <p:to>
                                        <p:strVal val="visible"/>
                                      </p:to>
                                    </p:set>
                                    <p:animEffect transition="in" filter="wipe(down)">
                                      <p:cBhvr>
                                        <p:cTn id="45" dur="500"/>
                                        <p:tgtEl>
                                          <p:spTgt spid="14"/>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4" fill="hold" grpId="0" nodeType="clickEffect">
                                  <p:stCondLst>
                                    <p:cond delay="0"/>
                                  </p:stCondLst>
                                  <p:childTnLst>
                                    <p:set>
                                      <p:cBhvr>
                                        <p:cTn id="49" dur="1" fill="hold">
                                          <p:stCondLst>
                                            <p:cond delay="0"/>
                                          </p:stCondLst>
                                        </p:cTn>
                                        <p:tgtEl>
                                          <p:spTgt spid="15"/>
                                        </p:tgtEl>
                                        <p:attrNameLst>
                                          <p:attrName>style.visibility</p:attrName>
                                        </p:attrNameLst>
                                      </p:cBhvr>
                                      <p:to>
                                        <p:strVal val="visible"/>
                                      </p:to>
                                    </p:set>
                                    <p:animEffect transition="in" filter="wipe(down)">
                                      <p:cBhvr>
                                        <p:cTn id="5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11" grpId="0" animBg="1"/>
      <p:bldP spid="12" grpId="0" animBg="1"/>
      <p:bldP spid="13" grpId="0" animBg="1"/>
      <p:bldP spid="14" grpId="0" animBg="1"/>
      <p:bldP spid="15"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A8A68268-0362-734D-BA0E-5AE858B195B7}"/>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4" name="Title 3">
            <a:extLst>
              <a:ext uri="{FF2B5EF4-FFF2-40B4-BE49-F238E27FC236}">
                <a16:creationId xmlns:a16="http://schemas.microsoft.com/office/drawing/2014/main" xmlns="" id="{AA4BCFEB-8D82-D04E-A012-DA604DB2AF98}"/>
              </a:ext>
            </a:extLst>
          </p:cNvPr>
          <p:cNvSpPr>
            <a:spLocks noGrp="1"/>
          </p:cNvSpPr>
          <p:nvPr>
            <p:ph type="title"/>
          </p:nvPr>
        </p:nvSpPr>
        <p:spPr>
          <a:xfrm>
            <a:off x="1005840" y="50243"/>
            <a:ext cx="12618720" cy="1188851"/>
          </a:xfrm>
        </p:spPr>
        <p:txBody>
          <a:bodyPr/>
          <a:lstStyle/>
          <a:p>
            <a:r>
              <a:rPr lang="en-US" dirty="0"/>
              <a:t>Terraform Variables – </a:t>
            </a:r>
            <a:r>
              <a:rPr lang="en-US" dirty="0">
                <a:solidFill>
                  <a:srgbClr val="00B050"/>
                </a:solidFill>
              </a:rPr>
              <a:t>Local Values</a:t>
            </a:r>
            <a:endParaRPr lang="en-US" dirty="0"/>
          </a:p>
        </p:txBody>
      </p:sp>
      <p:pic>
        <p:nvPicPr>
          <p:cNvPr id="3" name="Picture 2">
            <a:extLst>
              <a:ext uri="{FF2B5EF4-FFF2-40B4-BE49-F238E27FC236}">
                <a16:creationId xmlns:a16="http://schemas.microsoft.com/office/drawing/2014/main" xmlns="" id="{224437A6-DB0A-F748-A7B5-8EEB0281DA50}"/>
              </a:ext>
            </a:extLst>
          </p:cNvPr>
          <p:cNvPicPr>
            <a:picLocks noChangeAspect="1"/>
          </p:cNvPicPr>
          <p:nvPr/>
        </p:nvPicPr>
        <p:blipFill>
          <a:blip r:embed="rId2"/>
          <a:stretch>
            <a:fillRect/>
          </a:stretch>
        </p:blipFill>
        <p:spPr>
          <a:xfrm>
            <a:off x="1635836" y="1103970"/>
            <a:ext cx="11188067" cy="6508542"/>
          </a:xfrm>
          <a:prstGeom prst="rect">
            <a:avLst/>
          </a:prstGeom>
        </p:spPr>
      </p:pic>
    </p:spTree>
    <p:extLst>
      <p:ext uri="{BB962C8B-B14F-4D97-AF65-F5344CB8AC3E}">
        <p14:creationId xmlns:p14="http://schemas.microsoft.com/office/powerpoint/2010/main" val="91658170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14EBBDAD-9566-6847-9330-DB6F7CFD5951}"/>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4" name="Title 3">
            <a:extLst>
              <a:ext uri="{FF2B5EF4-FFF2-40B4-BE49-F238E27FC236}">
                <a16:creationId xmlns:a16="http://schemas.microsoft.com/office/drawing/2014/main" xmlns="" id="{33050C20-8BDD-444C-A400-04E8E14BDB23}"/>
              </a:ext>
            </a:extLst>
          </p:cNvPr>
          <p:cNvSpPr>
            <a:spLocks noGrp="1"/>
          </p:cNvSpPr>
          <p:nvPr>
            <p:ph type="title"/>
          </p:nvPr>
        </p:nvSpPr>
        <p:spPr>
          <a:xfrm>
            <a:off x="1005840" y="173933"/>
            <a:ext cx="12618720" cy="1188851"/>
          </a:xfrm>
        </p:spPr>
        <p:txBody>
          <a:bodyPr>
            <a:normAutofit fontScale="90000"/>
          </a:bodyPr>
          <a:lstStyle/>
          <a:p>
            <a:r>
              <a:rPr lang="en-US" dirty="0">
                <a:solidFill>
                  <a:srgbClr val="00B050"/>
                </a:solidFill>
              </a:rPr>
              <a:t>Practical Example </a:t>
            </a:r>
            <a:r>
              <a:rPr lang="en-US" dirty="0"/>
              <a:t>with </a:t>
            </a:r>
            <a:r>
              <a:rPr lang="en-US" dirty="0">
                <a:solidFill>
                  <a:srgbClr val="00B050"/>
                </a:solidFill>
              </a:rPr>
              <a:t>Step-by-Step </a:t>
            </a:r>
            <a:r>
              <a:rPr lang="en-US" dirty="0"/>
              <a:t>Documentation on </a:t>
            </a:r>
            <a:r>
              <a:rPr lang="en-US" dirty="0" err="1"/>
              <a:t>Github</a:t>
            </a:r>
            <a:endParaRPr lang="en-US" dirty="0"/>
          </a:p>
        </p:txBody>
      </p:sp>
      <p:pic>
        <p:nvPicPr>
          <p:cNvPr id="5" name="Picture 4">
            <a:extLst>
              <a:ext uri="{FF2B5EF4-FFF2-40B4-BE49-F238E27FC236}">
                <a16:creationId xmlns:a16="http://schemas.microsoft.com/office/drawing/2014/main" xmlns="" id="{32F7243D-08AB-F14B-841A-1E985C88AD51}"/>
              </a:ext>
            </a:extLst>
          </p:cNvPr>
          <p:cNvPicPr>
            <a:picLocks noChangeAspect="1"/>
          </p:cNvPicPr>
          <p:nvPr/>
        </p:nvPicPr>
        <p:blipFill>
          <a:blip r:embed="rId2"/>
          <a:stretch>
            <a:fillRect/>
          </a:stretch>
        </p:blipFill>
        <p:spPr>
          <a:xfrm>
            <a:off x="4937760" y="1875178"/>
            <a:ext cx="9086541" cy="5353635"/>
          </a:xfrm>
          <a:prstGeom prst="rect">
            <a:avLst/>
          </a:prstGeom>
        </p:spPr>
      </p:pic>
      <p:pic>
        <p:nvPicPr>
          <p:cNvPr id="6" name="Picture 5">
            <a:extLst>
              <a:ext uri="{FF2B5EF4-FFF2-40B4-BE49-F238E27FC236}">
                <a16:creationId xmlns:a16="http://schemas.microsoft.com/office/drawing/2014/main" xmlns="" id="{DBF4EA05-09AB-DA48-B61F-6C958E22147F}"/>
              </a:ext>
            </a:extLst>
          </p:cNvPr>
          <p:cNvPicPr>
            <a:picLocks noChangeAspect="1"/>
          </p:cNvPicPr>
          <p:nvPr/>
        </p:nvPicPr>
        <p:blipFill>
          <a:blip r:embed="rId3"/>
          <a:stretch>
            <a:fillRect/>
          </a:stretch>
        </p:blipFill>
        <p:spPr>
          <a:xfrm>
            <a:off x="157356" y="2056446"/>
            <a:ext cx="4368800" cy="4991100"/>
          </a:xfrm>
          <a:prstGeom prst="rect">
            <a:avLst/>
          </a:prstGeom>
        </p:spPr>
      </p:pic>
      <p:sp>
        <p:nvSpPr>
          <p:cNvPr id="7" name="Rounded Rectangle 6">
            <a:extLst>
              <a:ext uri="{FF2B5EF4-FFF2-40B4-BE49-F238E27FC236}">
                <a16:creationId xmlns:a16="http://schemas.microsoft.com/office/drawing/2014/main" xmlns="" id="{9215E677-A15E-CC46-912D-87CED787156C}"/>
              </a:ext>
            </a:extLst>
          </p:cNvPr>
          <p:cNvSpPr/>
          <p:nvPr/>
        </p:nvSpPr>
        <p:spPr>
          <a:xfrm>
            <a:off x="5475249" y="1875178"/>
            <a:ext cx="2854712" cy="667300"/>
          </a:xfrm>
          <a:prstGeom prst="roundRect">
            <a:avLst/>
          </a:prstGeom>
          <a:noFill/>
          <a:ln w="730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xmlns="" id="{41EF07E9-754B-0946-909E-7633E5E21243}"/>
              </a:ext>
            </a:extLst>
          </p:cNvPr>
          <p:cNvSpPr/>
          <p:nvPr/>
        </p:nvSpPr>
        <p:spPr>
          <a:xfrm>
            <a:off x="5475248" y="3911619"/>
            <a:ext cx="3958683" cy="667300"/>
          </a:xfrm>
          <a:prstGeom prst="roundRect">
            <a:avLst/>
          </a:prstGeom>
          <a:noFill/>
          <a:ln w="730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8255824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A0A0BD00-D8DC-45C9-9C82-0E8430B96A5E}"/>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8" name="Content Placeholder 2">
            <a:extLst>
              <a:ext uri="{FF2B5EF4-FFF2-40B4-BE49-F238E27FC236}">
                <a16:creationId xmlns:a16="http://schemas.microsoft.com/office/drawing/2014/main" xmlns="" id="{09329F3B-B988-4BA0-9BEA-4847C35EA442}"/>
              </a:ext>
            </a:extLst>
          </p:cNvPr>
          <p:cNvSpPr>
            <a:spLocks noGrp="1"/>
          </p:cNvSpPr>
          <p:nvPr>
            <p:ph idx="1"/>
          </p:nvPr>
        </p:nvSpPr>
        <p:spPr>
          <a:xfrm>
            <a:off x="2130137" y="2995468"/>
            <a:ext cx="8489371" cy="2321286"/>
          </a:xfrm>
        </p:spPr>
        <p:txBody>
          <a:bodyPr>
            <a:noAutofit/>
          </a:bodyPr>
          <a:lstStyle/>
          <a:p>
            <a:pPr marL="0" indent="0" algn="ctr">
              <a:buNone/>
            </a:pPr>
            <a:r>
              <a:rPr lang="en-US" sz="7000" b="1" dirty="0">
                <a:solidFill>
                  <a:schemeClr val="accent6">
                    <a:lumMod val="75000"/>
                  </a:schemeClr>
                </a:solidFill>
              </a:rPr>
              <a:t>Terraform</a:t>
            </a:r>
          </a:p>
          <a:p>
            <a:pPr marL="0" indent="0" algn="ctr">
              <a:buNone/>
            </a:pPr>
            <a:r>
              <a:rPr lang="en-US" sz="7000" b="1" dirty="0" err="1">
                <a:solidFill>
                  <a:srgbClr val="00B050"/>
                </a:solidFill>
              </a:rPr>
              <a:t>Datasources</a:t>
            </a:r>
            <a:endParaRPr lang="en-US" sz="7000" b="1" dirty="0">
              <a:solidFill>
                <a:srgbClr val="00B050"/>
              </a:solidFill>
            </a:endParaRPr>
          </a:p>
        </p:txBody>
      </p:sp>
      <p:pic>
        <p:nvPicPr>
          <p:cNvPr id="3" name="Picture 2" descr="HashiCorp Terraform">
            <a:extLst>
              <a:ext uri="{FF2B5EF4-FFF2-40B4-BE49-F238E27FC236}">
                <a16:creationId xmlns:a16="http://schemas.microsoft.com/office/drawing/2014/main" xmlns=""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67353" y="1503218"/>
            <a:ext cx="4918363" cy="4918363"/>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xmlns=""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xmlns=""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xmlns=""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xmlns="" id="{B2D5EC93-5B57-D941-8C1B-9B1F11A4F085}"/>
              </a:ext>
            </a:extLst>
          </p:cNvPr>
          <p:cNvPicPr>
            <a:picLocks noChangeAspect="1"/>
          </p:cNvPicPr>
          <p:nvPr/>
        </p:nvPicPr>
        <p:blipFill>
          <a:blip r:embed="rId3"/>
          <a:stretch>
            <a:fillRect/>
          </a:stretch>
        </p:blipFill>
        <p:spPr>
          <a:xfrm>
            <a:off x="78270" y="2545269"/>
            <a:ext cx="3339911" cy="3221684"/>
          </a:xfrm>
          <a:prstGeom prst="rect">
            <a:avLst/>
          </a:prstGeom>
        </p:spPr>
      </p:pic>
    </p:spTree>
    <p:extLst>
      <p:ext uri="{BB962C8B-B14F-4D97-AF65-F5344CB8AC3E}">
        <p14:creationId xmlns:p14="http://schemas.microsoft.com/office/powerpoint/2010/main" val="20990985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204EDB94-2EA5-9D46-A5D5-0756AA4D411B}"/>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4" name="Title 3">
            <a:extLst>
              <a:ext uri="{FF2B5EF4-FFF2-40B4-BE49-F238E27FC236}">
                <a16:creationId xmlns:a16="http://schemas.microsoft.com/office/drawing/2014/main" xmlns="" id="{E0D64BAB-8D2D-4944-9560-30719A09081C}"/>
              </a:ext>
            </a:extLst>
          </p:cNvPr>
          <p:cNvSpPr>
            <a:spLocks noGrp="1"/>
          </p:cNvSpPr>
          <p:nvPr>
            <p:ph type="title"/>
          </p:nvPr>
        </p:nvSpPr>
        <p:spPr>
          <a:xfrm>
            <a:off x="4274467" y="-11889"/>
            <a:ext cx="7012745" cy="1188851"/>
          </a:xfrm>
        </p:spPr>
        <p:txBody>
          <a:bodyPr/>
          <a:lstStyle/>
          <a:p>
            <a:r>
              <a:rPr lang="en-US" dirty="0"/>
              <a:t>Terraform </a:t>
            </a:r>
            <a:r>
              <a:rPr lang="en-US" dirty="0" err="1"/>
              <a:t>Datasources</a:t>
            </a:r>
            <a:endParaRPr lang="en-US" dirty="0"/>
          </a:p>
        </p:txBody>
      </p:sp>
      <p:sp>
        <p:nvSpPr>
          <p:cNvPr id="5" name="Rounded Rectangle 4">
            <a:extLst>
              <a:ext uri="{FF2B5EF4-FFF2-40B4-BE49-F238E27FC236}">
                <a16:creationId xmlns:a16="http://schemas.microsoft.com/office/drawing/2014/main" xmlns="" id="{F51CA3FF-FC23-8847-A5B0-BB1C339A77E2}"/>
              </a:ext>
            </a:extLst>
          </p:cNvPr>
          <p:cNvSpPr/>
          <p:nvPr/>
        </p:nvSpPr>
        <p:spPr>
          <a:xfrm>
            <a:off x="190919" y="1215851"/>
            <a:ext cx="8189405" cy="713433"/>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i="1" dirty="0"/>
              <a:t>Data sources</a:t>
            </a:r>
            <a:r>
              <a:rPr lang="en-IN" dirty="0"/>
              <a:t> allow data to be </a:t>
            </a:r>
            <a:r>
              <a:rPr lang="en-IN" dirty="0">
                <a:solidFill>
                  <a:srgbClr val="FFFF00"/>
                </a:solidFill>
              </a:rPr>
              <a:t>fetched or computed </a:t>
            </a:r>
            <a:r>
              <a:rPr lang="en-IN" dirty="0"/>
              <a:t>for use elsewhere in Terraform configuration.</a:t>
            </a:r>
            <a:endParaRPr lang="en-US" dirty="0"/>
          </a:p>
        </p:txBody>
      </p:sp>
      <p:sp>
        <p:nvSpPr>
          <p:cNvPr id="6" name="Rounded Rectangle 5">
            <a:extLst>
              <a:ext uri="{FF2B5EF4-FFF2-40B4-BE49-F238E27FC236}">
                <a16:creationId xmlns:a16="http://schemas.microsoft.com/office/drawing/2014/main" xmlns="" id="{D7EB9625-9145-594E-BC2E-8B81A94290D9}"/>
              </a:ext>
            </a:extLst>
          </p:cNvPr>
          <p:cNvSpPr/>
          <p:nvPr/>
        </p:nvSpPr>
        <p:spPr>
          <a:xfrm>
            <a:off x="190917" y="2155607"/>
            <a:ext cx="8189405" cy="1140110"/>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Use of data sources allows a Terraform configuration to make use of information defined </a:t>
            </a:r>
            <a:r>
              <a:rPr lang="en-IN" dirty="0">
                <a:solidFill>
                  <a:srgbClr val="FFFF00"/>
                </a:solidFill>
              </a:rPr>
              <a:t>outside of Terraform</a:t>
            </a:r>
            <a:r>
              <a:rPr lang="en-IN" dirty="0"/>
              <a:t>, or defined by </a:t>
            </a:r>
            <a:r>
              <a:rPr lang="en-IN" dirty="0">
                <a:solidFill>
                  <a:srgbClr val="FFFF00"/>
                </a:solidFill>
              </a:rPr>
              <a:t>another separate Terraform configuration</a:t>
            </a:r>
            <a:r>
              <a:rPr lang="en-IN" dirty="0"/>
              <a:t>.</a:t>
            </a:r>
            <a:endParaRPr lang="en-US" dirty="0"/>
          </a:p>
        </p:txBody>
      </p:sp>
      <p:sp>
        <p:nvSpPr>
          <p:cNvPr id="7" name="Rounded Rectangle 6">
            <a:extLst>
              <a:ext uri="{FF2B5EF4-FFF2-40B4-BE49-F238E27FC236}">
                <a16:creationId xmlns:a16="http://schemas.microsoft.com/office/drawing/2014/main" xmlns="" id="{C49DDCF7-062B-7749-A1FA-3E4A58645894}"/>
              </a:ext>
            </a:extLst>
          </p:cNvPr>
          <p:cNvSpPr/>
          <p:nvPr/>
        </p:nvSpPr>
        <p:spPr>
          <a:xfrm>
            <a:off x="190917" y="3522040"/>
            <a:ext cx="8189405" cy="757226"/>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A data source is accessed via a special kind of resource known as a </a:t>
            </a:r>
            <a:r>
              <a:rPr lang="en-IN" i="1" dirty="0">
                <a:solidFill>
                  <a:srgbClr val="FFFF00"/>
                </a:solidFill>
              </a:rPr>
              <a:t>data resource</a:t>
            </a:r>
            <a:r>
              <a:rPr lang="en-IN" dirty="0"/>
              <a:t>, declared using a </a:t>
            </a:r>
            <a:r>
              <a:rPr lang="en-IN" dirty="0">
                <a:solidFill>
                  <a:srgbClr val="FFFF00"/>
                </a:solidFill>
              </a:rPr>
              <a:t>data block</a:t>
            </a:r>
            <a:endParaRPr lang="en-US" dirty="0">
              <a:solidFill>
                <a:srgbClr val="FFFF00"/>
              </a:solidFill>
            </a:endParaRPr>
          </a:p>
        </p:txBody>
      </p:sp>
      <p:sp>
        <p:nvSpPr>
          <p:cNvPr id="10" name="Rounded Rectangle 9">
            <a:extLst>
              <a:ext uri="{FF2B5EF4-FFF2-40B4-BE49-F238E27FC236}">
                <a16:creationId xmlns:a16="http://schemas.microsoft.com/office/drawing/2014/main" xmlns="" id="{88257484-CABE-3B43-B7AE-827442691772}"/>
              </a:ext>
            </a:extLst>
          </p:cNvPr>
          <p:cNvSpPr/>
          <p:nvPr/>
        </p:nvSpPr>
        <p:spPr>
          <a:xfrm>
            <a:off x="190917" y="4524718"/>
            <a:ext cx="8189405" cy="993744"/>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Each data resource is associated with a </a:t>
            </a:r>
            <a:r>
              <a:rPr lang="en-IN" dirty="0">
                <a:solidFill>
                  <a:srgbClr val="FFFF00"/>
                </a:solidFill>
              </a:rPr>
              <a:t>single data source</a:t>
            </a:r>
            <a:r>
              <a:rPr lang="en-IN" dirty="0"/>
              <a:t>, which determines the </a:t>
            </a:r>
            <a:r>
              <a:rPr lang="en-IN" dirty="0">
                <a:solidFill>
                  <a:srgbClr val="FFFF00"/>
                </a:solidFill>
              </a:rPr>
              <a:t>kind of object (or objects) </a:t>
            </a:r>
            <a:r>
              <a:rPr lang="en-IN" dirty="0"/>
              <a:t>it reads and what </a:t>
            </a:r>
            <a:r>
              <a:rPr lang="en-IN" dirty="0">
                <a:solidFill>
                  <a:srgbClr val="FFFF00"/>
                </a:solidFill>
              </a:rPr>
              <a:t>query constraint arguments</a:t>
            </a:r>
            <a:r>
              <a:rPr lang="en-IN" dirty="0"/>
              <a:t> are available</a:t>
            </a:r>
            <a:endParaRPr lang="en-US" dirty="0"/>
          </a:p>
        </p:txBody>
      </p:sp>
      <p:sp>
        <p:nvSpPr>
          <p:cNvPr id="11" name="Rounded Rectangle 10">
            <a:extLst>
              <a:ext uri="{FF2B5EF4-FFF2-40B4-BE49-F238E27FC236}">
                <a16:creationId xmlns:a16="http://schemas.microsoft.com/office/drawing/2014/main" xmlns="" id="{61CC570C-32C6-8B41-8EA8-8F28C22DC80B}"/>
              </a:ext>
            </a:extLst>
          </p:cNvPr>
          <p:cNvSpPr/>
          <p:nvPr/>
        </p:nvSpPr>
        <p:spPr>
          <a:xfrm>
            <a:off x="190916" y="5763913"/>
            <a:ext cx="8189405" cy="1571383"/>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Data resources have the </a:t>
            </a:r>
            <a:r>
              <a:rPr lang="en-IN" dirty="0">
                <a:solidFill>
                  <a:srgbClr val="FFFF00"/>
                </a:solidFill>
              </a:rPr>
              <a:t>same dependency resolution </a:t>
            </a:r>
            <a:r>
              <a:rPr lang="en-IN" dirty="0" err="1">
                <a:solidFill>
                  <a:srgbClr val="FFFF00"/>
                </a:solidFill>
              </a:rPr>
              <a:t>behavior</a:t>
            </a:r>
            <a:r>
              <a:rPr lang="en-IN" dirty="0">
                <a:solidFill>
                  <a:srgbClr val="FFFF00"/>
                </a:solidFill>
              </a:rPr>
              <a:t> </a:t>
            </a:r>
            <a:r>
              <a:rPr lang="en-IN" dirty="0"/>
              <a:t>as defined for managed resources. Setting the </a:t>
            </a:r>
            <a:r>
              <a:rPr lang="en-IN" dirty="0" err="1">
                <a:solidFill>
                  <a:srgbClr val="FFFF00"/>
                </a:solidFill>
              </a:rPr>
              <a:t>depends_on</a:t>
            </a:r>
            <a:r>
              <a:rPr lang="en-IN" dirty="0">
                <a:solidFill>
                  <a:srgbClr val="FFFF00"/>
                </a:solidFill>
              </a:rPr>
              <a:t> meta-argument </a:t>
            </a:r>
            <a:r>
              <a:rPr lang="en-IN" dirty="0"/>
              <a:t>within data blocks </a:t>
            </a:r>
            <a:r>
              <a:rPr lang="en-IN" dirty="0">
                <a:solidFill>
                  <a:srgbClr val="FF0000"/>
                </a:solidFill>
              </a:rPr>
              <a:t>defers</a:t>
            </a:r>
            <a:r>
              <a:rPr lang="en-IN" dirty="0"/>
              <a:t> reading of the data source until after all changes to the dependencies have been </a:t>
            </a:r>
            <a:r>
              <a:rPr lang="en-IN" dirty="0">
                <a:solidFill>
                  <a:srgbClr val="FFFF00"/>
                </a:solidFill>
              </a:rPr>
              <a:t>applied</a:t>
            </a:r>
            <a:r>
              <a:rPr lang="en-IN" dirty="0"/>
              <a:t>.</a:t>
            </a:r>
            <a:endParaRPr lang="en-US" dirty="0"/>
          </a:p>
        </p:txBody>
      </p:sp>
      <p:pic>
        <p:nvPicPr>
          <p:cNvPr id="3" name="Picture 2">
            <a:extLst>
              <a:ext uri="{FF2B5EF4-FFF2-40B4-BE49-F238E27FC236}">
                <a16:creationId xmlns:a16="http://schemas.microsoft.com/office/drawing/2014/main" xmlns="" id="{3240D9EC-C815-7441-B765-1250B3C188F3}"/>
              </a:ext>
            </a:extLst>
          </p:cNvPr>
          <p:cNvPicPr>
            <a:picLocks noChangeAspect="1"/>
          </p:cNvPicPr>
          <p:nvPr/>
        </p:nvPicPr>
        <p:blipFill>
          <a:blip r:embed="rId2"/>
          <a:stretch>
            <a:fillRect/>
          </a:stretch>
        </p:blipFill>
        <p:spPr>
          <a:xfrm>
            <a:off x="8552822" y="1693909"/>
            <a:ext cx="5886659" cy="5170714"/>
          </a:xfrm>
          <a:prstGeom prst="rect">
            <a:avLst/>
          </a:prstGeom>
        </p:spPr>
      </p:pic>
      <p:sp>
        <p:nvSpPr>
          <p:cNvPr id="9" name="Rounded Rectangle 8">
            <a:extLst>
              <a:ext uri="{FF2B5EF4-FFF2-40B4-BE49-F238E27FC236}">
                <a16:creationId xmlns:a16="http://schemas.microsoft.com/office/drawing/2014/main" xmlns="" id="{C8668B75-54EC-854F-A982-2DB306B26751}"/>
              </a:ext>
            </a:extLst>
          </p:cNvPr>
          <p:cNvSpPr/>
          <p:nvPr/>
        </p:nvSpPr>
        <p:spPr>
          <a:xfrm>
            <a:off x="8586439" y="2155607"/>
            <a:ext cx="4092498" cy="966734"/>
          </a:xfrm>
          <a:prstGeom prst="roundRect">
            <a:avLst>
              <a:gd name="adj" fmla="val 6286"/>
            </a:avLst>
          </a:prstGeom>
          <a:noFill/>
          <a:ln w="635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50644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down)">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down)">
                                      <p:cBhvr>
                                        <p:cTn id="15" dur="500"/>
                                        <p:tgtEl>
                                          <p:spTgt spid="6"/>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wipe(down)">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wipe(down)">
                                      <p:cBhvr>
                                        <p:cTn id="23" dur="500"/>
                                        <p:tgtEl>
                                          <p:spTgt spid="10"/>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grpId="0" nodeType="click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wipe(down)">
                                      <p:cBhvr>
                                        <p:cTn id="2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10" grpId="0" animBg="1"/>
      <p:bldP spid="11" grpId="0" animBg="1"/>
      <p:bldP spid="9"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625C6D80-DA37-E84C-A818-22C0861210FD}"/>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4" name="Title 3">
            <a:extLst>
              <a:ext uri="{FF2B5EF4-FFF2-40B4-BE49-F238E27FC236}">
                <a16:creationId xmlns:a16="http://schemas.microsoft.com/office/drawing/2014/main" xmlns="" id="{737102F8-D451-AD47-9A3F-086CC062A572}"/>
              </a:ext>
            </a:extLst>
          </p:cNvPr>
          <p:cNvSpPr>
            <a:spLocks noGrp="1"/>
          </p:cNvSpPr>
          <p:nvPr>
            <p:ph type="title"/>
          </p:nvPr>
        </p:nvSpPr>
        <p:spPr>
          <a:xfrm>
            <a:off x="3608092" y="102697"/>
            <a:ext cx="6439989" cy="1188851"/>
          </a:xfrm>
        </p:spPr>
        <p:txBody>
          <a:bodyPr/>
          <a:lstStyle/>
          <a:p>
            <a:r>
              <a:rPr lang="en-US" dirty="0"/>
              <a:t>Terraform </a:t>
            </a:r>
            <a:r>
              <a:rPr lang="en-US" dirty="0" err="1"/>
              <a:t>Datasources</a:t>
            </a:r>
            <a:endParaRPr lang="en-US" dirty="0"/>
          </a:p>
        </p:txBody>
      </p:sp>
      <p:sp>
        <p:nvSpPr>
          <p:cNvPr id="10" name="Rounded Rectangle 9">
            <a:extLst>
              <a:ext uri="{FF2B5EF4-FFF2-40B4-BE49-F238E27FC236}">
                <a16:creationId xmlns:a16="http://schemas.microsoft.com/office/drawing/2014/main" xmlns="" id="{6C773F4F-3FAE-E745-9345-F0829482A279}"/>
              </a:ext>
            </a:extLst>
          </p:cNvPr>
          <p:cNvSpPr/>
          <p:nvPr/>
        </p:nvSpPr>
        <p:spPr>
          <a:xfrm>
            <a:off x="180870" y="5152488"/>
            <a:ext cx="14258611" cy="1630329"/>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Data resources support </a:t>
            </a:r>
            <a:r>
              <a:rPr lang="en-IN" dirty="0">
                <a:solidFill>
                  <a:srgbClr val="FFFF00"/>
                </a:solidFill>
              </a:rPr>
              <a:t>count</a:t>
            </a:r>
            <a:r>
              <a:rPr lang="en-IN" dirty="0"/>
              <a:t> and </a:t>
            </a:r>
            <a:r>
              <a:rPr lang="en-IN" dirty="0" err="1">
                <a:solidFill>
                  <a:srgbClr val="FFFF00"/>
                </a:solidFill>
              </a:rPr>
              <a:t>for_each</a:t>
            </a:r>
            <a:r>
              <a:rPr lang="en-IN" dirty="0">
                <a:solidFill>
                  <a:srgbClr val="FFFF00"/>
                </a:solidFill>
              </a:rPr>
              <a:t> </a:t>
            </a:r>
            <a:r>
              <a:rPr lang="en-IN" dirty="0"/>
              <a:t>meta-arguments as defined for managed resources, with the </a:t>
            </a:r>
            <a:r>
              <a:rPr lang="en-IN" dirty="0">
                <a:solidFill>
                  <a:srgbClr val="FFFF00"/>
                </a:solidFill>
              </a:rPr>
              <a:t>same syntax and </a:t>
            </a:r>
            <a:r>
              <a:rPr lang="en-IN" dirty="0" err="1">
                <a:solidFill>
                  <a:srgbClr val="FFFF00"/>
                </a:solidFill>
              </a:rPr>
              <a:t>behavior</a:t>
            </a:r>
            <a:r>
              <a:rPr lang="en-IN" dirty="0">
                <a:solidFill>
                  <a:srgbClr val="FFFF00"/>
                </a:solidFill>
              </a:rPr>
              <a:t>.</a:t>
            </a:r>
          </a:p>
          <a:p>
            <a:r>
              <a:rPr lang="en-IN" dirty="0"/>
              <a:t>Each instance will </a:t>
            </a:r>
            <a:r>
              <a:rPr lang="en-IN" dirty="0">
                <a:solidFill>
                  <a:srgbClr val="FFFF00"/>
                </a:solidFill>
              </a:rPr>
              <a:t>separately read </a:t>
            </a:r>
            <a:r>
              <a:rPr lang="en-IN" dirty="0"/>
              <a:t>from its data source with its own variant of the constraint arguments, producing an </a:t>
            </a:r>
            <a:r>
              <a:rPr lang="en-IN" dirty="0">
                <a:solidFill>
                  <a:srgbClr val="FFFF00"/>
                </a:solidFill>
              </a:rPr>
              <a:t>indexed result</a:t>
            </a:r>
            <a:r>
              <a:rPr lang="en-IN" dirty="0"/>
              <a:t>.</a:t>
            </a:r>
            <a:endParaRPr lang="en-US" dirty="0"/>
          </a:p>
        </p:txBody>
      </p:sp>
      <p:sp>
        <p:nvSpPr>
          <p:cNvPr id="11" name="Rounded Rectangle 10">
            <a:extLst>
              <a:ext uri="{FF2B5EF4-FFF2-40B4-BE49-F238E27FC236}">
                <a16:creationId xmlns:a16="http://schemas.microsoft.com/office/drawing/2014/main" xmlns="" id="{04433B7E-8BC0-B548-B97E-7A1A5D0463CC}"/>
              </a:ext>
            </a:extLst>
          </p:cNvPr>
          <p:cNvSpPr/>
          <p:nvPr/>
        </p:nvSpPr>
        <p:spPr>
          <a:xfrm>
            <a:off x="185894" y="3458950"/>
            <a:ext cx="14258611" cy="65585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Data resources support the </a:t>
            </a:r>
            <a:r>
              <a:rPr lang="en-US" dirty="0">
                <a:solidFill>
                  <a:srgbClr val="FFFF00"/>
                </a:solidFill>
              </a:rPr>
              <a:t>provider</a:t>
            </a:r>
            <a:r>
              <a:rPr lang="en-US" dirty="0"/>
              <a:t> meta-argument as defined for managed resources, with the </a:t>
            </a:r>
            <a:r>
              <a:rPr lang="en-US" dirty="0">
                <a:solidFill>
                  <a:srgbClr val="FFFF00"/>
                </a:solidFill>
              </a:rPr>
              <a:t>same syntax and behavior</a:t>
            </a:r>
            <a:r>
              <a:rPr lang="en-US" dirty="0"/>
              <a:t>.</a:t>
            </a:r>
          </a:p>
        </p:txBody>
      </p:sp>
      <p:sp>
        <p:nvSpPr>
          <p:cNvPr id="12" name="Rounded Rectangle 11">
            <a:extLst>
              <a:ext uri="{FF2B5EF4-FFF2-40B4-BE49-F238E27FC236}">
                <a16:creationId xmlns:a16="http://schemas.microsoft.com/office/drawing/2014/main" xmlns="" id="{C2C5A00E-746E-D443-92D8-08AAB4DEBDB6}"/>
              </a:ext>
            </a:extLst>
          </p:cNvPr>
          <p:cNvSpPr/>
          <p:nvPr/>
        </p:nvSpPr>
        <p:spPr>
          <a:xfrm>
            <a:off x="185894" y="4305719"/>
            <a:ext cx="14258611" cy="65585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Data resources </a:t>
            </a:r>
            <a:r>
              <a:rPr lang="en-IN" dirty="0">
                <a:solidFill>
                  <a:srgbClr val="FF0000"/>
                </a:solidFill>
              </a:rPr>
              <a:t>do not currently have </a:t>
            </a:r>
            <a:r>
              <a:rPr lang="en-IN" dirty="0"/>
              <a:t>any customization settings available for their </a:t>
            </a:r>
            <a:r>
              <a:rPr lang="en-IN" dirty="0">
                <a:solidFill>
                  <a:srgbClr val="FFFF00"/>
                </a:solidFill>
              </a:rPr>
              <a:t>lifecycle</a:t>
            </a:r>
            <a:r>
              <a:rPr lang="en-IN" dirty="0"/>
              <a:t>, but the lifecycle nested block is </a:t>
            </a:r>
            <a:r>
              <a:rPr lang="en-IN" dirty="0">
                <a:solidFill>
                  <a:srgbClr val="FFFF00"/>
                </a:solidFill>
              </a:rPr>
              <a:t>reserved</a:t>
            </a:r>
            <a:r>
              <a:rPr lang="en-IN" dirty="0"/>
              <a:t> in case any are added in future versions.</a:t>
            </a:r>
            <a:endParaRPr lang="en-US" dirty="0"/>
          </a:p>
        </p:txBody>
      </p:sp>
      <p:sp>
        <p:nvSpPr>
          <p:cNvPr id="13" name="Oval 12">
            <a:extLst>
              <a:ext uri="{FF2B5EF4-FFF2-40B4-BE49-F238E27FC236}">
                <a16:creationId xmlns:a16="http://schemas.microsoft.com/office/drawing/2014/main" xmlns="" id="{B57F0EE3-F654-7949-A720-0BE81C8B1BBA}"/>
              </a:ext>
            </a:extLst>
          </p:cNvPr>
          <p:cNvSpPr/>
          <p:nvPr/>
        </p:nvSpPr>
        <p:spPr>
          <a:xfrm>
            <a:off x="3050532" y="1446783"/>
            <a:ext cx="8134142" cy="1410348"/>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Meta-Arguments for </a:t>
            </a:r>
            <a:r>
              <a:rPr lang="en-US" sz="3000" dirty="0" err="1"/>
              <a:t>Datasources</a:t>
            </a:r>
            <a:endParaRPr lang="en-US" sz="3000" dirty="0"/>
          </a:p>
        </p:txBody>
      </p:sp>
    </p:spTree>
    <p:extLst>
      <p:ext uri="{BB962C8B-B14F-4D97-AF65-F5344CB8AC3E}">
        <p14:creationId xmlns:p14="http://schemas.microsoft.com/office/powerpoint/2010/main" val="166075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down)">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down)">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wipe(down)">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wipe(down)">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A0A0BD00-D8DC-45C9-9C82-0E8430B96A5E}"/>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8" name="Content Placeholder 2">
            <a:extLst>
              <a:ext uri="{FF2B5EF4-FFF2-40B4-BE49-F238E27FC236}">
                <a16:creationId xmlns:a16="http://schemas.microsoft.com/office/drawing/2014/main" xmlns="" id="{09329F3B-B988-4BA0-9BEA-4847C35EA442}"/>
              </a:ext>
            </a:extLst>
          </p:cNvPr>
          <p:cNvSpPr>
            <a:spLocks noGrp="1"/>
          </p:cNvSpPr>
          <p:nvPr>
            <p:ph idx="1"/>
          </p:nvPr>
        </p:nvSpPr>
        <p:spPr>
          <a:xfrm>
            <a:off x="3134543" y="2877957"/>
            <a:ext cx="7198685" cy="2321286"/>
          </a:xfrm>
        </p:spPr>
        <p:txBody>
          <a:bodyPr>
            <a:noAutofit/>
          </a:bodyPr>
          <a:lstStyle/>
          <a:p>
            <a:pPr marL="0" indent="0" algn="ctr">
              <a:buNone/>
            </a:pPr>
            <a:r>
              <a:rPr lang="en-US" sz="7000" b="1" dirty="0">
                <a:solidFill>
                  <a:schemeClr val="accent6">
                    <a:lumMod val="75000"/>
                  </a:schemeClr>
                </a:solidFill>
              </a:rPr>
              <a:t>Terraform</a:t>
            </a:r>
          </a:p>
          <a:p>
            <a:pPr marL="0" indent="0" algn="ctr">
              <a:buNone/>
            </a:pPr>
            <a:r>
              <a:rPr lang="en-US" sz="7000" b="1" dirty="0">
                <a:solidFill>
                  <a:srgbClr val="00B050"/>
                </a:solidFill>
              </a:rPr>
              <a:t>Installation</a:t>
            </a:r>
          </a:p>
        </p:txBody>
      </p:sp>
      <p:pic>
        <p:nvPicPr>
          <p:cNvPr id="3" name="Picture 2" descr="HashiCorp Terraform">
            <a:extLst>
              <a:ext uri="{FF2B5EF4-FFF2-40B4-BE49-F238E27FC236}">
                <a16:creationId xmlns:a16="http://schemas.microsoft.com/office/drawing/2014/main" xmlns=""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70631" y="2047973"/>
            <a:ext cx="4743253" cy="4743253"/>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xmlns=""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xmlns=""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xmlns=""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a:extLst>
              <a:ext uri="{FF2B5EF4-FFF2-40B4-BE49-F238E27FC236}">
                <a16:creationId xmlns:a16="http://schemas.microsoft.com/office/drawing/2014/main" xmlns="" id="{526EC852-D37C-5245-8B75-67A615A1551C}"/>
              </a:ext>
            </a:extLst>
          </p:cNvPr>
          <p:cNvPicPr>
            <a:picLocks noChangeAspect="1"/>
          </p:cNvPicPr>
          <p:nvPr/>
        </p:nvPicPr>
        <p:blipFill>
          <a:blip r:embed="rId3"/>
          <a:stretch>
            <a:fillRect/>
          </a:stretch>
        </p:blipFill>
        <p:spPr>
          <a:xfrm>
            <a:off x="160618" y="2521128"/>
            <a:ext cx="3304309" cy="3187342"/>
          </a:xfrm>
          <a:prstGeom prst="rect">
            <a:avLst/>
          </a:prstGeom>
        </p:spPr>
      </p:pic>
    </p:spTree>
    <p:extLst>
      <p:ext uri="{BB962C8B-B14F-4D97-AF65-F5344CB8AC3E}">
        <p14:creationId xmlns:p14="http://schemas.microsoft.com/office/powerpoint/2010/main" val="2768427762"/>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A0A0BD00-D8DC-45C9-9C82-0E8430B96A5E}"/>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8" name="Content Placeholder 2">
            <a:extLst>
              <a:ext uri="{FF2B5EF4-FFF2-40B4-BE49-F238E27FC236}">
                <a16:creationId xmlns:a16="http://schemas.microsoft.com/office/drawing/2014/main" xmlns="" id="{09329F3B-B988-4BA0-9BEA-4847C35EA442}"/>
              </a:ext>
            </a:extLst>
          </p:cNvPr>
          <p:cNvSpPr>
            <a:spLocks noGrp="1"/>
          </p:cNvSpPr>
          <p:nvPr>
            <p:ph idx="1"/>
          </p:nvPr>
        </p:nvSpPr>
        <p:spPr>
          <a:xfrm>
            <a:off x="3222914" y="2265008"/>
            <a:ext cx="8489371" cy="2321286"/>
          </a:xfrm>
        </p:spPr>
        <p:txBody>
          <a:bodyPr>
            <a:noAutofit/>
          </a:bodyPr>
          <a:lstStyle/>
          <a:p>
            <a:pPr marL="0" indent="0" algn="ctr">
              <a:buNone/>
            </a:pPr>
            <a:r>
              <a:rPr lang="en-US" sz="7000" b="1" dirty="0">
                <a:solidFill>
                  <a:schemeClr val="accent6">
                    <a:lumMod val="75000"/>
                  </a:schemeClr>
                </a:solidFill>
              </a:rPr>
              <a:t>Terraform</a:t>
            </a:r>
          </a:p>
          <a:p>
            <a:pPr marL="0" indent="0" algn="ctr">
              <a:buNone/>
            </a:pPr>
            <a:r>
              <a:rPr lang="en-US" sz="7000" b="1" dirty="0">
                <a:solidFill>
                  <a:srgbClr val="00B050"/>
                </a:solidFill>
              </a:rPr>
              <a:t>Backend</a:t>
            </a:r>
          </a:p>
          <a:p>
            <a:pPr marL="0" indent="0" algn="ctr">
              <a:buNone/>
            </a:pPr>
            <a:r>
              <a:rPr lang="en-US" sz="7000" b="1" dirty="0">
                <a:solidFill>
                  <a:srgbClr val="0070C0"/>
                </a:solidFill>
              </a:rPr>
              <a:t>Remote State Storage</a:t>
            </a:r>
          </a:p>
        </p:txBody>
      </p:sp>
      <p:pic>
        <p:nvPicPr>
          <p:cNvPr id="3" name="Picture 2" descr="HashiCorp Terraform">
            <a:extLst>
              <a:ext uri="{FF2B5EF4-FFF2-40B4-BE49-F238E27FC236}">
                <a16:creationId xmlns:a16="http://schemas.microsoft.com/office/drawing/2014/main" xmlns=""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90287" y="1808019"/>
            <a:ext cx="4627072" cy="4627072"/>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xmlns=""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xmlns=""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xmlns=""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xmlns="" id="{D45ED4F7-FBAA-1C4E-AD26-42A096A7DD92}"/>
              </a:ext>
            </a:extLst>
          </p:cNvPr>
          <p:cNvPicPr>
            <a:picLocks noChangeAspect="1"/>
          </p:cNvPicPr>
          <p:nvPr/>
        </p:nvPicPr>
        <p:blipFill>
          <a:blip r:embed="rId3"/>
          <a:stretch>
            <a:fillRect/>
          </a:stretch>
        </p:blipFill>
        <p:spPr>
          <a:xfrm>
            <a:off x="78270" y="2545269"/>
            <a:ext cx="3339911" cy="3221684"/>
          </a:xfrm>
          <a:prstGeom prst="rect">
            <a:avLst/>
          </a:prstGeom>
        </p:spPr>
      </p:pic>
    </p:spTree>
    <p:extLst>
      <p:ext uri="{BB962C8B-B14F-4D97-AF65-F5344CB8AC3E}">
        <p14:creationId xmlns:p14="http://schemas.microsoft.com/office/powerpoint/2010/main" val="408677223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D5DAE8E0-B796-FB44-B0BE-7E36D76CF8F7}"/>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4" name="Title 3">
            <a:extLst>
              <a:ext uri="{FF2B5EF4-FFF2-40B4-BE49-F238E27FC236}">
                <a16:creationId xmlns:a16="http://schemas.microsoft.com/office/drawing/2014/main" xmlns="" id="{F53F95D0-5D06-8A40-80ED-68C076056187}"/>
              </a:ext>
            </a:extLst>
          </p:cNvPr>
          <p:cNvSpPr>
            <a:spLocks noGrp="1"/>
          </p:cNvSpPr>
          <p:nvPr>
            <p:ph type="title"/>
          </p:nvPr>
        </p:nvSpPr>
        <p:spPr>
          <a:xfrm>
            <a:off x="1005840" y="0"/>
            <a:ext cx="12618720" cy="1188851"/>
          </a:xfrm>
        </p:spPr>
        <p:txBody>
          <a:bodyPr/>
          <a:lstStyle/>
          <a:p>
            <a:r>
              <a:rPr lang="en-US" dirty="0"/>
              <a:t>What is Terraform Backend ?</a:t>
            </a:r>
          </a:p>
        </p:txBody>
      </p:sp>
      <p:sp>
        <p:nvSpPr>
          <p:cNvPr id="5" name="Rounded Rectangle 4">
            <a:extLst>
              <a:ext uri="{FF2B5EF4-FFF2-40B4-BE49-F238E27FC236}">
                <a16:creationId xmlns:a16="http://schemas.microsoft.com/office/drawing/2014/main" xmlns="" id="{9FF95D12-1A24-9D4A-996E-1E2AFB28BD77}"/>
              </a:ext>
            </a:extLst>
          </p:cNvPr>
          <p:cNvSpPr/>
          <p:nvPr/>
        </p:nvSpPr>
        <p:spPr>
          <a:xfrm>
            <a:off x="582804" y="1587640"/>
            <a:ext cx="13314066" cy="783771"/>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100" dirty="0"/>
              <a:t>Backends are responsible for storing state and providing an API for state locking. </a:t>
            </a:r>
          </a:p>
        </p:txBody>
      </p:sp>
      <p:sp>
        <p:nvSpPr>
          <p:cNvPr id="6" name="Oval 5">
            <a:extLst>
              <a:ext uri="{FF2B5EF4-FFF2-40B4-BE49-F238E27FC236}">
                <a16:creationId xmlns:a16="http://schemas.microsoft.com/office/drawing/2014/main" xmlns="" id="{CD03A193-4FE0-9048-AC56-FF339D98B722}"/>
              </a:ext>
            </a:extLst>
          </p:cNvPr>
          <p:cNvSpPr/>
          <p:nvPr/>
        </p:nvSpPr>
        <p:spPr>
          <a:xfrm>
            <a:off x="1033349" y="2957686"/>
            <a:ext cx="4611189" cy="2359689"/>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Terraform State Storage</a:t>
            </a:r>
          </a:p>
        </p:txBody>
      </p:sp>
      <p:sp>
        <p:nvSpPr>
          <p:cNvPr id="7" name="Oval 6">
            <a:extLst>
              <a:ext uri="{FF2B5EF4-FFF2-40B4-BE49-F238E27FC236}">
                <a16:creationId xmlns:a16="http://schemas.microsoft.com/office/drawing/2014/main" xmlns="" id="{E9A140C2-1415-1943-B530-66CCD03AF48E}"/>
              </a:ext>
            </a:extLst>
          </p:cNvPr>
          <p:cNvSpPr/>
          <p:nvPr/>
        </p:nvSpPr>
        <p:spPr>
          <a:xfrm>
            <a:off x="8390417" y="2838780"/>
            <a:ext cx="4611189" cy="2359689"/>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Terraform State Locking</a:t>
            </a:r>
          </a:p>
        </p:txBody>
      </p:sp>
      <p:sp>
        <p:nvSpPr>
          <p:cNvPr id="9" name="TextBox 8">
            <a:extLst>
              <a:ext uri="{FF2B5EF4-FFF2-40B4-BE49-F238E27FC236}">
                <a16:creationId xmlns:a16="http://schemas.microsoft.com/office/drawing/2014/main" xmlns="" id="{3C2A2968-E569-8643-BD1C-15B79BE68C24}"/>
              </a:ext>
            </a:extLst>
          </p:cNvPr>
          <p:cNvSpPr txBox="1"/>
          <p:nvPr/>
        </p:nvSpPr>
        <p:spPr>
          <a:xfrm>
            <a:off x="5644538" y="6996996"/>
            <a:ext cx="2773388" cy="430887"/>
          </a:xfrm>
          <a:prstGeom prst="rect">
            <a:avLst/>
          </a:prstGeom>
          <a:noFill/>
        </p:spPr>
        <p:txBody>
          <a:bodyPr wrap="none" rtlCol="0">
            <a:spAutoFit/>
          </a:bodyPr>
          <a:lstStyle/>
          <a:p>
            <a:r>
              <a:rPr lang="en-US" dirty="0"/>
              <a:t>Azure Storage Account</a:t>
            </a:r>
          </a:p>
        </p:txBody>
      </p:sp>
      <p:pic>
        <p:nvPicPr>
          <p:cNvPr id="12" name="Graphic 11">
            <a:extLst>
              <a:ext uri="{FF2B5EF4-FFF2-40B4-BE49-F238E27FC236}">
                <a16:creationId xmlns:a16="http://schemas.microsoft.com/office/drawing/2014/main" xmlns="" id="{54E276AB-D9F3-B448-8ACC-46C964D1227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6247535" y="5630698"/>
            <a:ext cx="1495223" cy="1495223"/>
          </a:xfrm>
          <a:prstGeom prst="rect">
            <a:avLst/>
          </a:prstGeom>
        </p:spPr>
      </p:pic>
      <p:cxnSp>
        <p:nvCxnSpPr>
          <p:cNvPr id="14" name="Straight Arrow Connector 13">
            <a:extLst>
              <a:ext uri="{FF2B5EF4-FFF2-40B4-BE49-F238E27FC236}">
                <a16:creationId xmlns:a16="http://schemas.microsoft.com/office/drawing/2014/main" xmlns="" id="{2BB20780-2257-6548-8A2E-6AF6C29B2292}"/>
              </a:ext>
            </a:extLst>
          </p:cNvPr>
          <p:cNvCxnSpPr>
            <a:stCxn id="6" idx="4"/>
            <a:endCxn id="12" idx="1"/>
          </p:cNvCxnSpPr>
          <p:nvPr/>
        </p:nvCxnSpPr>
        <p:spPr>
          <a:xfrm>
            <a:off x="3338944" y="5317375"/>
            <a:ext cx="2908591" cy="1060935"/>
          </a:xfrm>
          <a:prstGeom prst="straightConnector1">
            <a:avLst/>
          </a:prstGeom>
          <a:ln w="5080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xmlns="" id="{803AC4A3-C96E-8641-B9AE-877AF3E3A5FE}"/>
              </a:ext>
            </a:extLst>
          </p:cNvPr>
          <p:cNvCxnSpPr>
            <a:stCxn id="7" idx="4"/>
            <a:endCxn id="12" idx="3"/>
          </p:cNvCxnSpPr>
          <p:nvPr/>
        </p:nvCxnSpPr>
        <p:spPr>
          <a:xfrm flipH="1">
            <a:off x="7742758" y="5198469"/>
            <a:ext cx="2953254" cy="1179841"/>
          </a:xfrm>
          <a:prstGeom prst="straightConnector1">
            <a:avLst/>
          </a:prstGeom>
          <a:ln w="50800">
            <a:solidFill>
              <a:srgbClr val="00206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11489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down)">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down)">
                                      <p:cBhvr>
                                        <p:cTn id="15" dur="500"/>
                                        <p:tgtEl>
                                          <p:spTgt spid="12"/>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wipe(down)">
                                      <p:cBhvr>
                                        <p:cTn id="18" dur="500"/>
                                        <p:tgtEl>
                                          <p:spTgt spid="9"/>
                                        </p:tgtEl>
                                      </p:cBhvr>
                                    </p:animEffect>
                                  </p:childTnLst>
                                </p:cTn>
                              </p:par>
                              <p:par>
                                <p:cTn id="19" presetID="22" presetClass="entr" presetSubtype="4"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wipe(down)">
                                      <p:cBhvr>
                                        <p:cTn id="21" dur="500"/>
                                        <p:tgtEl>
                                          <p:spTgt spid="14"/>
                                        </p:tgtEl>
                                      </p:cBhvr>
                                    </p:animEffect>
                                  </p:childTnLst>
                                </p:cTn>
                              </p:par>
                              <p:par>
                                <p:cTn id="22" presetID="22" presetClass="entr" presetSubtype="4" fill="hold" nodeType="with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wipe(down)">
                                      <p:cBhvr>
                                        <p:cTn id="24"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9"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C64EB89B-58F7-F240-8421-EAA1C049EC0D}"/>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4" name="Title 3">
            <a:extLst>
              <a:ext uri="{FF2B5EF4-FFF2-40B4-BE49-F238E27FC236}">
                <a16:creationId xmlns:a16="http://schemas.microsoft.com/office/drawing/2014/main" xmlns="" id="{076E409C-3222-2F4B-A8D9-F3BA9CC02A48}"/>
              </a:ext>
            </a:extLst>
          </p:cNvPr>
          <p:cNvSpPr>
            <a:spLocks noGrp="1"/>
          </p:cNvSpPr>
          <p:nvPr>
            <p:ph type="title"/>
          </p:nvPr>
        </p:nvSpPr>
        <p:spPr>
          <a:xfrm>
            <a:off x="1561478" y="-229661"/>
            <a:ext cx="4738205" cy="1188851"/>
          </a:xfrm>
        </p:spPr>
        <p:txBody>
          <a:bodyPr>
            <a:normAutofit/>
          </a:bodyPr>
          <a:lstStyle/>
          <a:p>
            <a:r>
              <a:rPr lang="en-US" dirty="0"/>
              <a:t>Local State File</a:t>
            </a:r>
          </a:p>
        </p:txBody>
      </p:sp>
      <p:pic>
        <p:nvPicPr>
          <p:cNvPr id="6" name="Graphic 5" descr="User with solid fill">
            <a:extLst>
              <a:ext uri="{FF2B5EF4-FFF2-40B4-BE49-F238E27FC236}">
                <a16:creationId xmlns:a16="http://schemas.microsoft.com/office/drawing/2014/main" xmlns="" id="{33C26C28-9282-2B45-BF6A-A02A61B93AC4}"/>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286437" y="1240156"/>
            <a:ext cx="914400" cy="914400"/>
          </a:xfrm>
          <a:prstGeom prst="rect">
            <a:avLst/>
          </a:prstGeom>
        </p:spPr>
      </p:pic>
      <p:pic>
        <p:nvPicPr>
          <p:cNvPr id="7" name="Graphic 6" descr="User with solid fill">
            <a:extLst>
              <a:ext uri="{FF2B5EF4-FFF2-40B4-BE49-F238E27FC236}">
                <a16:creationId xmlns:a16="http://schemas.microsoft.com/office/drawing/2014/main" xmlns="" id="{F77721F3-BE2E-7747-8884-688B3099877C}"/>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p:blipFill>
        <p:spPr>
          <a:xfrm>
            <a:off x="1664736" y="1240156"/>
            <a:ext cx="914400" cy="914400"/>
          </a:xfrm>
          <a:prstGeom prst="rect">
            <a:avLst/>
          </a:prstGeom>
        </p:spPr>
      </p:pic>
      <p:pic>
        <p:nvPicPr>
          <p:cNvPr id="8" name="Graphic 7" descr="User with solid fill">
            <a:extLst>
              <a:ext uri="{FF2B5EF4-FFF2-40B4-BE49-F238E27FC236}">
                <a16:creationId xmlns:a16="http://schemas.microsoft.com/office/drawing/2014/main" xmlns="" id="{5AF00589-6FD2-1D45-8A09-11099DFD89A5}"/>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xmlns="" r:embed="rId7"/>
              </a:ext>
            </a:extLst>
          </a:blip>
          <a:stretch>
            <a:fillRect/>
          </a:stretch>
        </p:blipFill>
        <p:spPr>
          <a:xfrm>
            <a:off x="2811922" y="1240156"/>
            <a:ext cx="914400" cy="914400"/>
          </a:xfrm>
          <a:prstGeom prst="rect">
            <a:avLst/>
          </a:prstGeom>
        </p:spPr>
      </p:pic>
      <p:pic>
        <p:nvPicPr>
          <p:cNvPr id="10" name="Graphic 9" descr="Computer with solid fill">
            <a:extLst>
              <a:ext uri="{FF2B5EF4-FFF2-40B4-BE49-F238E27FC236}">
                <a16:creationId xmlns:a16="http://schemas.microsoft.com/office/drawing/2014/main" xmlns="" id="{AFF1AAF3-2076-8041-87B0-93E1199BE1DC}"/>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xmlns="" r:embed="rId9"/>
              </a:ext>
            </a:extLst>
          </a:blip>
          <a:stretch>
            <a:fillRect/>
          </a:stretch>
        </p:blipFill>
        <p:spPr>
          <a:xfrm>
            <a:off x="451240" y="3637066"/>
            <a:ext cx="914400" cy="914400"/>
          </a:xfrm>
          <a:prstGeom prst="rect">
            <a:avLst/>
          </a:prstGeom>
        </p:spPr>
      </p:pic>
      <p:pic>
        <p:nvPicPr>
          <p:cNvPr id="12" name="Graphic 11" descr="Document with solid fill">
            <a:extLst>
              <a:ext uri="{FF2B5EF4-FFF2-40B4-BE49-F238E27FC236}">
                <a16:creationId xmlns:a16="http://schemas.microsoft.com/office/drawing/2014/main" xmlns="" id="{F3EF801A-CB36-9344-A63F-37BE9F3EFC8D}"/>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xmlns="" r:embed="rId11"/>
              </a:ext>
            </a:extLst>
          </a:blip>
          <a:stretch>
            <a:fillRect/>
          </a:stretch>
        </p:blipFill>
        <p:spPr>
          <a:xfrm>
            <a:off x="2577957" y="3769369"/>
            <a:ext cx="801880" cy="801880"/>
          </a:xfrm>
          <a:prstGeom prst="rect">
            <a:avLst/>
          </a:prstGeom>
        </p:spPr>
      </p:pic>
      <p:sp>
        <p:nvSpPr>
          <p:cNvPr id="13" name="Rectangle 12">
            <a:extLst>
              <a:ext uri="{FF2B5EF4-FFF2-40B4-BE49-F238E27FC236}">
                <a16:creationId xmlns:a16="http://schemas.microsoft.com/office/drawing/2014/main" xmlns="" id="{BD54DB66-A91B-6745-A6C2-F7EB7C66046B}"/>
              </a:ext>
            </a:extLst>
          </p:cNvPr>
          <p:cNvSpPr/>
          <p:nvPr/>
        </p:nvSpPr>
        <p:spPr>
          <a:xfrm>
            <a:off x="120639" y="3577489"/>
            <a:ext cx="3908808" cy="1396721"/>
          </a:xfrm>
          <a:prstGeom prst="rect">
            <a:avLst/>
          </a:prstGeom>
          <a:noFill/>
          <a:ln w="603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xmlns="" id="{0ABABE95-3702-0E49-92CA-FA34A9EF6D2F}"/>
              </a:ext>
            </a:extLst>
          </p:cNvPr>
          <p:cNvSpPr txBox="1"/>
          <p:nvPr/>
        </p:nvSpPr>
        <p:spPr>
          <a:xfrm>
            <a:off x="411393" y="4427835"/>
            <a:ext cx="954243" cy="584775"/>
          </a:xfrm>
          <a:prstGeom prst="rect">
            <a:avLst/>
          </a:prstGeom>
          <a:noFill/>
        </p:spPr>
        <p:txBody>
          <a:bodyPr wrap="square" rtlCol="0">
            <a:spAutoFit/>
          </a:bodyPr>
          <a:lstStyle/>
          <a:p>
            <a:r>
              <a:rPr lang="en-US" sz="1600" dirty="0">
                <a:solidFill>
                  <a:srgbClr val="00B050"/>
                </a:solidFill>
              </a:rPr>
              <a:t>Admin1</a:t>
            </a:r>
          </a:p>
          <a:p>
            <a:r>
              <a:rPr lang="en-US" sz="1600" dirty="0">
                <a:solidFill>
                  <a:srgbClr val="00B050"/>
                </a:solidFill>
              </a:rPr>
              <a:t>Desktop</a:t>
            </a:r>
          </a:p>
        </p:txBody>
      </p:sp>
      <p:sp>
        <p:nvSpPr>
          <p:cNvPr id="15" name="TextBox 14">
            <a:extLst>
              <a:ext uri="{FF2B5EF4-FFF2-40B4-BE49-F238E27FC236}">
                <a16:creationId xmlns:a16="http://schemas.microsoft.com/office/drawing/2014/main" xmlns="" id="{E70346C7-F88B-0848-8340-7F3799285DEF}"/>
              </a:ext>
            </a:extLst>
          </p:cNvPr>
          <p:cNvSpPr txBox="1"/>
          <p:nvPr/>
        </p:nvSpPr>
        <p:spPr>
          <a:xfrm>
            <a:off x="2077225" y="4498343"/>
            <a:ext cx="1880292" cy="369332"/>
          </a:xfrm>
          <a:prstGeom prst="rect">
            <a:avLst/>
          </a:prstGeom>
          <a:noFill/>
        </p:spPr>
        <p:txBody>
          <a:bodyPr wrap="square" rtlCol="0">
            <a:spAutoFit/>
          </a:bodyPr>
          <a:lstStyle/>
          <a:p>
            <a:r>
              <a:rPr lang="en-US" sz="1800" dirty="0" err="1"/>
              <a:t>terraform.tfstate</a:t>
            </a:r>
            <a:endParaRPr lang="en-US" sz="1800" dirty="0"/>
          </a:p>
        </p:txBody>
      </p:sp>
      <p:sp>
        <p:nvSpPr>
          <p:cNvPr id="17" name="Rectangle 16">
            <a:extLst>
              <a:ext uri="{FF2B5EF4-FFF2-40B4-BE49-F238E27FC236}">
                <a16:creationId xmlns:a16="http://schemas.microsoft.com/office/drawing/2014/main" xmlns="" id="{F5CA5FBB-1F26-9F4D-AAFC-374D7E5B17D1}"/>
              </a:ext>
            </a:extLst>
          </p:cNvPr>
          <p:cNvSpPr/>
          <p:nvPr/>
        </p:nvSpPr>
        <p:spPr>
          <a:xfrm>
            <a:off x="753685" y="5998094"/>
            <a:ext cx="2733152" cy="1396721"/>
          </a:xfrm>
          <a:prstGeom prst="rect">
            <a:avLst/>
          </a:prstGeom>
          <a:no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xmlns="" id="{1BB3A687-1BF1-5740-A228-9BD198415C61}"/>
              </a:ext>
            </a:extLst>
          </p:cNvPr>
          <p:cNvSpPr txBox="1"/>
          <p:nvPr/>
        </p:nvSpPr>
        <p:spPr>
          <a:xfrm>
            <a:off x="273458" y="923187"/>
            <a:ext cx="940358" cy="369332"/>
          </a:xfrm>
          <a:prstGeom prst="rect">
            <a:avLst/>
          </a:prstGeom>
          <a:noFill/>
        </p:spPr>
        <p:txBody>
          <a:bodyPr wrap="square" rtlCol="0">
            <a:spAutoFit/>
          </a:bodyPr>
          <a:lstStyle/>
          <a:p>
            <a:r>
              <a:rPr lang="en-US" sz="1800" dirty="0">
                <a:solidFill>
                  <a:srgbClr val="00B050"/>
                </a:solidFill>
              </a:rPr>
              <a:t>Admin1</a:t>
            </a:r>
          </a:p>
        </p:txBody>
      </p:sp>
      <p:sp>
        <p:nvSpPr>
          <p:cNvPr id="19" name="TextBox 18">
            <a:extLst>
              <a:ext uri="{FF2B5EF4-FFF2-40B4-BE49-F238E27FC236}">
                <a16:creationId xmlns:a16="http://schemas.microsoft.com/office/drawing/2014/main" xmlns="" id="{B6FD2F5F-02AA-DF4C-BA55-BE463C61C835}"/>
              </a:ext>
            </a:extLst>
          </p:cNvPr>
          <p:cNvSpPr txBox="1"/>
          <p:nvPr/>
        </p:nvSpPr>
        <p:spPr>
          <a:xfrm>
            <a:off x="1637599" y="923187"/>
            <a:ext cx="940358" cy="369332"/>
          </a:xfrm>
          <a:prstGeom prst="rect">
            <a:avLst/>
          </a:prstGeom>
          <a:noFill/>
        </p:spPr>
        <p:txBody>
          <a:bodyPr wrap="square" rtlCol="0">
            <a:spAutoFit/>
          </a:bodyPr>
          <a:lstStyle/>
          <a:p>
            <a:r>
              <a:rPr lang="en-US" sz="1800" dirty="0">
                <a:solidFill>
                  <a:srgbClr val="0070C0"/>
                </a:solidFill>
              </a:rPr>
              <a:t>Admin2</a:t>
            </a:r>
          </a:p>
        </p:txBody>
      </p:sp>
      <p:sp>
        <p:nvSpPr>
          <p:cNvPr id="20" name="TextBox 19">
            <a:extLst>
              <a:ext uri="{FF2B5EF4-FFF2-40B4-BE49-F238E27FC236}">
                <a16:creationId xmlns:a16="http://schemas.microsoft.com/office/drawing/2014/main" xmlns="" id="{529E9B91-DE1B-664F-AD2F-7CBB7302AB9A}"/>
              </a:ext>
            </a:extLst>
          </p:cNvPr>
          <p:cNvSpPr txBox="1"/>
          <p:nvPr/>
        </p:nvSpPr>
        <p:spPr>
          <a:xfrm>
            <a:off x="2877943" y="923187"/>
            <a:ext cx="940358" cy="369332"/>
          </a:xfrm>
          <a:prstGeom prst="rect">
            <a:avLst/>
          </a:prstGeom>
          <a:noFill/>
        </p:spPr>
        <p:txBody>
          <a:bodyPr wrap="square" rtlCol="0">
            <a:spAutoFit/>
          </a:bodyPr>
          <a:lstStyle/>
          <a:p>
            <a:r>
              <a:rPr lang="en-US" sz="1800" dirty="0">
                <a:solidFill>
                  <a:schemeClr val="accent3">
                    <a:lumMod val="75000"/>
                  </a:schemeClr>
                </a:solidFill>
              </a:rPr>
              <a:t>Admin3</a:t>
            </a:r>
          </a:p>
        </p:txBody>
      </p:sp>
      <p:sp>
        <p:nvSpPr>
          <p:cNvPr id="21" name="Title 3">
            <a:extLst>
              <a:ext uri="{FF2B5EF4-FFF2-40B4-BE49-F238E27FC236}">
                <a16:creationId xmlns:a16="http://schemas.microsoft.com/office/drawing/2014/main" xmlns="" id="{62691079-EB55-D54F-BC70-0351F2D88255}"/>
              </a:ext>
            </a:extLst>
          </p:cNvPr>
          <p:cNvSpPr txBox="1">
            <a:spLocks/>
          </p:cNvSpPr>
          <p:nvPr/>
        </p:nvSpPr>
        <p:spPr>
          <a:xfrm>
            <a:off x="9053698" y="-229662"/>
            <a:ext cx="4738205" cy="1188851"/>
          </a:xfrm>
          <a:prstGeom prst="rect">
            <a:avLst/>
          </a:prstGeom>
        </p:spPr>
        <p:txBody>
          <a:bodyPr vert="horz" lIns="109728" tIns="54864" rIns="109728" bIns="54864" rtlCol="0" anchor="ctr">
            <a:normAutofit fontScale="92500"/>
          </a:bodyPr>
          <a:lstStyle>
            <a:lvl1pPr algn="ctr" defTabSz="1097280" rtl="0" eaLnBrk="1" latinLnBrk="0" hangingPunct="1">
              <a:lnSpc>
                <a:spcPct val="90000"/>
              </a:lnSpc>
              <a:spcBef>
                <a:spcPct val="0"/>
              </a:spcBef>
              <a:buNone/>
              <a:defRPr sz="5300" kern="1200">
                <a:solidFill>
                  <a:schemeClr val="accent6">
                    <a:lumMod val="75000"/>
                  </a:schemeClr>
                </a:solidFill>
                <a:latin typeface="+mj-lt"/>
                <a:ea typeface="+mj-ea"/>
                <a:cs typeface="+mj-cs"/>
              </a:defRPr>
            </a:lvl1pPr>
          </a:lstStyle>
          <a:p>
            <a:r>
              <a:rPr lang="en-US" dirty="0"/>
              <a:t>Remote State File</a:t>
            </a:r>
          </a:p>
        </p:txBody>
      </p:sp>
      <p:cxnSp>
        <p:nvCxnSpPr>
          <p:cNvPr id="23" name="Straight Connector 22">
            <a:extLst>
              <a:ext uri="{FF2B5EF4-FFF2-40B4-BE49-F238E27FC236}">
                <a16:creationId xmlns:a16="http://schemas.microsoft.com/office/drawing/2014/main" xmlns="" id="{0DAA2D39-BA32-A241-83FC-78752717C7FD}"/>
              </a:ext>
            </a:extLst>
          </p:cNvPr>
          <p:cNvCxnSpPr/>
          <p:nvPr/>
        </p:nvCxnSpPr>
        <p:spPr>
          <a:xfrm>
            <a:off x="7214716" y="150725"/>
            <a:ext cx="0" cy="7405635"/>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xmlns="" id="{B4458243-A492-5344-94C2-A36423346240}"/>
              </a:ext>
            </a:extLst>
          </p:cNvPr>
          <p:cNvSpPr txBox="1"/>
          <p:nvPr/>
        </p:nvSpPr>
        <p:spPr>
          <a:xfrm>
            <a:off x="1292745" y="7017160"/>
            <a:ext cx="1564595" cy="430887"/>
          </a:xfrm>
          <a:prstGeom prst="rect">
            <a:avLst/>
          </a:prstGeom>
          <a:noFill/>
        </p:spPr>
        <p:txBody>
          <a:bodyPr wrap="none" rtlCol="0">
            <a:spAutoFit/>
          </a:bodyPr>
          <a:lstStyle/>
          <a:p>
            <a:r>
              <a:rPr lang="en-US" dirty="0">
                <a:solidFill>
                  <a:srgbClr val="00B0F0"/>
                </a:solidFill>
              </a:rPr>
              <a:t>Azure Cloud</a:t>
            </a:r>
          </a:p>
        </p:txBody>
      </p:sp>
      <p:sp>
        <p:nvSpPr>
          <p:cNvPr id="28" name="TextBox 27">
            <a:extLst>
              <a:ext uri="{FF2B5EF4-FFF2-40B4-BE49-F238E27FC236}">
                <a16:creationId xmlns:a16="http://schemas.microsoft.com/office/drawing/2014/main" xmlns="" id="{BB7E861F-E8DE-9A4C-BA33-CAF4CA3E1D59}"/>
              </a:ext>
            </a:extLst>
          </p:cNvPr>
          <p:cNvSpPr txBox="1"/>
          <p:nvPr/>
        </p:nvSpPr>
        <p:spPr>
          <a:xfrm>
            <a:off x="1900318" y="6175738"/>
            <a:ext cx="1370632" cy="769441"/>
          </a:xfrm>
          <a:prstGeom prst="rect">
            <a:avLst/>
          </a:prstGeom>
          <a:noFill/>
        </p:spPr>
        <p:txBody>
          <a:bodyPr wrap="none" rtlCol="0">
            <a:spAutoFit/>
          </a:bodyPr>
          <a:lstStyle/>
          <a:p>
            <a:r>
              <a:rPr lang="en-US" dirty="0"/>
              <a:t>Azure VM </a:t>
            </a:r>
          </a:p>
          <a:p>
            <a:r>
              <a:rPr lang="en-US" dirty="0"/>
              <a:t>Instance</a:t>
            </a:r>
          </a:p>
        </p:txBody>
      </p:sp>
      <p:cxnSp>
        <p:nvCxnSpPr>
          <p:cNvPr id="30" name="Straight Arrow Connector 29">
            <a:extLst>
              <a:ext uri="{FF2B5EF4-FFF2-40B4-BE49-F238E27FC236}">
                <a16:creationId xmlns:a16="http://schemas.microsoft.com/office/drawing/2014/main" xmlns="" id="{5DD37A13-D48C-444C-9203-60E51A314266}"/>
              </a:ext>
            </a:extLst>
          </p:cNvPr>
          <p:cNvCxnSpPr>
            <a:stCxn id="6" idx="2"/>
          </p:cNvCxnSpPr>
          <p:nvPr/>
        </p:nvCxnSpPr>
        <p:spPr>
          <a:xfrm>
            <a:off x="743637" y="2154556"/>
            <a:ext cx="0" cy="1422933"/>
          </a:xfrm>
          <a:prstGeom prst="straightConnector1">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xmlns="" id="{546B68C8-FD34-3646-9FAF-07CE870280FD}"/>
              </a:ext>
            </a:extLst>
          </p:cNvPr>
          <p:cNvCxnSpPr/>
          <p:nvPr/>
        </p:nvCxnSpPr>
        <p:spPr>
          <a:xfrm>
            <a:off x="2086767" y="2154555"/>
            <a:ext cx="0" cy="1422933"/>
          </a:xfrm>
          <a:prstGeom prst="straightConnector1">
            <a:avLst/>
          </a:prstGeom>
          <a:ln w="508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xmlns="" id="{2CCBF87E-C4B4-354D-9E49-B8A1829A7D4F}"/>
              </a:ext>
            </a:extLst>
          </p:cNvPr>
          <p:cNvCxnSpPr/>
          <p:nvPr/>
        </p:nvCxnSpPr>
        <p:spPr>
          <a:xfrm>
            <a:off x="3269122" y="2154554"/>
            <a:ext cx="0" cy="1422933"/>
          </a:xfrm>
          <a:prstGeom prst="straightConnector1">
            <a:avLst/>
          </a:prstGeom>
          <a:ln w="508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xmlns="" id="{D5B2F8A0-F7B4-624D-923D-A968DEB69B99}"/>
              </a:ext>
            </a:extLst>
          </p:cNvPr>
          <p:cNvCxnSpPr>
            <a:cxnSpLocks/>
          </p:cNvCxnSpPr>
          <p:nvPr/>
        </p:nvCxnSpPr>
        <p:spPr>
          <a:xfrm>
            <a:off x="1199163" y="4949075"/>
            <a:ext cx="0" cy="1049019"/>
          </a:xfrm>
          <a:prstGeom prst="straightConnector1">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xmlns="" id="{2423993A-C77C-4B42-B846-06198C4247AD}"/>
              </a:ext>
            </a:extLst>
          </p:cNvPr>
          <p:cNvCxnSpPr>
            <a:cxnSpLocks/>
          </p:cNvCxnSpPr>
          <p:nvPr/>
        </p:nvCxnSpPr>
        <p:spPr>
          <a:xfrm>
            <a:off x="1727126" y="2715452"/>
            <a:ext cx="786271" cy="502417"/>
          </a:xfrm>
          <a:prstGeom prst="line">
            <a:avLst/>
          </a:prstGeom>
          <a:ln w="444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xmlns="" id="{ED7B4EFE-1105-7A4B-ACFE-5C972A7855E5}"/>
              </a:ext>
            </a:extLst>
          </p:cNvPr>
          <p:cNvCxnSpPr>
            <a:cxnSpLocks/>
          </p:cNvCxnSpPr>
          <p:nvPr/>
        </p:nvCxnSpPr>
        <p:spPr>
          <a:xfrm flipV="1">
            <a:off x="1727126" y="2725501"/>
            <a:ext cx="786271" cy="452176"/>
          </a:xfrm>
          <a:prstGeom prst="line">
            <a:avLst/>
          </a:prstGeom>
          <a:ln w="444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xmlns="" id="{BAAAE02D-BB46-D54B-80AC-EFC0ADBBAEFA}"/>
              </a:ext>
            </a:extLst>
          </p:cNvPr>
          <p:cNvCxnSpPr>
            <a:cxnSpLocks/>
          </p:cNvCxnSpPr>
          <p:nvPr/>
        </p:nvCxnSpPr>
        <p:spPr>
          <a:xfrm>
            <a:off x="2909482" y="2735043"/>
            <a:ext cx="786271" cy="502417"/>
          </a:xfrm>
          <a:prstGeom prst="line">
            <a:avLst/>
          </a:prstGeom>
          <a:ln w="444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xmlns="" id="{3BC541A0-C6A0-B448-81B1-76B1D2174271}"/>
              </a:ext>
            </a:extLst>
          </p:cNvPr>
          <p:cNvCxnSpPr>
            <a:cxnSpLocks/>
          </p:cNvCxnSpPr>
          <p:nvPr/>
        </p:nvCxnSpPr>
        <p:spPr>
          <a:xfrm flipV="1">
            <a:off x="2909482" y="2745092"/>
            <a:ext cx="786271" cy="452176"/>
          </a:xfrm>
          <a:prstGeom prst="line">
            <a:avLst/>
          </a:prstGeom>
          <a:ln w="44450">
            <a:solidFill>
              <a:srgbClr val="C00000"/>
            </a:solidFill>
          </a:ln>
        </p:spPr>
        <p:style>
          <a:lnRef idx="1">
            <a:schemeClr val="accent1"/>
          </a:lnRef>
          <a:fillRef idx="0">
            <a:schemeClr val="accent1"/>
          </a:fillRef>
          <a:effectRef idx="0">
            <a:schemeClr val="accent1"/>
          </a:effectRef>
          <a:fontRef idx="minor">
            <a:schemeClr val="tx1"/>
          </a:fontRef>
        </p:style>
      </p:cxnSp>
      <p:pic>
        <p:nvPicPr>
          <p:cNvPr id="44" name="Graphic 43" descr="User with solid fill">
            <a:extLst>
              <a:ext uri="{FF2B5EF4-FFF2-40B4-BE49-F238E27FC236}">
                <a16:creationId xmlns:a16="http://schemas.microsoft.com/office/drawing/2014/main" xmlns="" id="{A86FCF13-1F1D-FC47-90B7-DEE09106E803}"/>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10622188" y="1276158"/>
            <a:ext cx="914400" cy="914400"/>
          </a:xfrm>
          <a:prstGeom prst="rect">
            <a:avLst/>
          </a:prstGeom>
        </p:spPr>
      </p:pic>
      <p:pic>
        <p:nvPicPr>
          <p:cNvPr id="45" name="Graphic 44" descr="User with solid fill">
            <a:extLst>
              <a:ext uri="{FF2B5EF4-FFF2-40B4-BE49-F238E27FC236}">
                <a16:creationId xmlns:a16="http://schemas.microsoft.com/office/drawing/2014/main" xmlns="" id="{863347B7-8DD3-0740-A233-BB43F1FE9EAC}"/>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p:blipFill>
        <p:spPr>
          <a:xfrm>
            <a:off x="12000487" y="1276158"/>
            <a:ext cx="914400" cy="914400"/>
          </a:xfrm>
          <a:prstGeom prst="rect">
            <a:avLst/>
          </a:prstGeom>
        </p:spPr>
      </p:pic>
      <p:pic>
        <p:nvPicPr>
          <p:cNvPr id="46" name="Graphic 45" descr="User with solid fill">
            <a:extLst>
              <a:ext uri="{FF2B5EF4-FFF2-40B4-BE49-F238E27FC236}">
                <a16:creationId xmlns:a16="http://schemas.microsoft.com/office/drawing/2014/main" xmlns="" id="{7D89CE3A-8BCD-DB47-9189-F123A81E5DFC}"/>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xmlns="" r:embed="rId7"/>
              </a:ext>
            </a:extLst>
          </a:blip>
          <a:stretch>
            <a:fillRect/>
          </a:stretch>
        </p:blipFill>
        <p:spPr>
          <a:xfrm>
            <a:off x="13147673" y="1276158"/>
            <a:ext cx="914400" cy="914400"/>
          </a:xfrm>
          <a:prstGeom prst="rect">
            <a:avLst/>
          </a:prstGeom>
        </p:spPr>
      </p:pic>
      <p:pic>
        <p:nvPicPr>
          <p:cNvPr id="47" name="Graphic 46" descr="Computer with solid fill">
            <a:extLst>
              <a:ext uri="{FF2B5EF4-FFF2-40B4-BE49-F238E27FC236}">
                <a16:creationId xmlns:a16="http://schemas.microsoft.com/office/drawing/2014/main" xmlns="" id="{194981EC-AEE2-F445-BD4A-D4F7F70F3D1F}"/>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xmlns="" r:embed="rId9"/>
              </a:ext>
            </a:extLst>
          </a:blip>
          <a:stretch>
            <a:fillRect/>
          </a:stretch>
        </p:blipFill>
        <p:spPr>
          <a:xfrm>
            <a:off x="10788660" y="2392459"/>
            <a:ext cx="914400" cy="914400"/>
          </a:xfrm>
          <a:prstGeom prst="rect">
            <a:avLst/>
          </a:prstGeom>
        </p:spPr>
      </p:pic>
      <p:pic>
        <p:nvPicPr>
          <p:cNvPr id="48" name="Graphic 47" descr="Document with solid fill">
            <a:extLst>
              <a:ext uri="{FF2B5EF4-FFF2-40B4-BE49-F238E27FC236}">
                <a16:creationId xmlns:a16="http://schemas.microsoft.com/office/drawing/2014/main" xmlns="" id="{E58001CC-E33C-DD46-9400-7ED5075F074B}"/>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xmlns="" r:embed="rId13"/>
              </a:ext>
            </a:extLst>
          </a:blip>
          <a:stretch>
            <a:fillRect/>
          </a:stretch>
        </p:blipFill>
        <p:spPr>
          <a:xfrm>
            <a:off x="12913708" y="3805371"/>
            <a:ext cx="801880" cy="801880"/>
          </a:xfrm>
          <a:prstGeom prst="rect">
            <a:avLst/>
          </a:prstGeom>
        </p:spPr>
      </p:pic>
      <p:sp>
        <p:nvSpPr>
          <p:cNvPr id="49" name="Rectangle 48">
            <a:extLst>
              <a:ext uri="{FF2B5EF4-FFF2-40B4-BE49-F238E27FC236}">
                <a16:creationId xmlns:a16="http://schemas.microsoft.com/office/drawing/2014/main" xmlns="" id="{7A016AC6-23D1-6F40-B7C3-F4F61F650740}"/>
              </a:ext>
            </a:extLst>
          </p:cNvPr>
          <p:cNvSpPr/>
          <p:nvPr/>
        </p:nvSpPr>
        <p:spPr>
          <a:xfrm>
            <a:off x="10456390" y="3613491"/>
            <a:ext cx="3908808" cy="1396721"/>
          </a:xfrm>
          <a:prstGeom prst="rect">
            <a:avLst/>
          </a:prstGeom>
          <a:noFill/>
          <a:ln w="603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xmlns="" id="{90A62A89-EB09-5B4B-B330-8CAF4358CDB2}"/>
              </a:ext>
            </a:extLst>
          </p:cNvPr>
          <p:cNvSpPr txBox="1"/>
          <p:nvPr/>
        </p:nvSpPr>
        <p:spPr>
          <a:xfrm>
            <a:off x="10167176" y="2066400"/>
            <a:ext cx="954243" cy="584775"/>
          </a:xfrm>
          <a:prstGeom prst="rect">
            <a:avLst/>
          </a:prstGeom>
          <a:noFill/>
        </p:spPr>
        <p:txBody>
          <a:bodyPr wrap="square" rtlCol="0">
            <a:spAutoFit/>
          </a:bodyPr>
          <a:lstStyle/>
          <a:p>
            <a:r>
              <a:rPr lang="en-US" sz="1600" dirty="0">
                <a:solidFill>
                  <a:srgbClr val="00B050"/>
                </a:solidFill>
              </a:rPr>
              <a:t>Admin1</a:t>
            </a:r>
          </a:p>
          <a:p>
            <a:r>
              <a:rPr lang="en-US" sz="1600" dirty="0">
                <a:solidFill>
                  <a:srgbClr val="00B050"/>
                </a:solidFill>
              </a:rPr>
              <a:t>Desktop</a:t>
            </a:r>
          </a:p>
        </p:txBody>
      </p:sp>
      <p:sp>
        <p:nvSpPr>
          <p:cNvPr id="51" name="TextBox 50">
            <a:extLst>
              <a:ext uri="{FF2B5EF4-FFF2-40B4-BE49-F238E27FC236}">
                <a16:creationId xmlns:a16="http://schemas.microsoft.com/office/drawing/2014/main" xmlns="" id="{2B2377D1-9855-B34F-BED3-7A6675335D31}"/>
              </a:ext>
            </a:extLst>
          </p:cNvPr>
          <p:cNvSpPr txBox="1"/>
          <p:nvPr/>
        </p:nvSpPr>
        <p:spPr>
          <a:xfrm>
            <a:off x="12484327" y="4534135"/>
            <a:ext cx="1969529" cy="369332"/>
          </a:xfrm>
          <a:prstGeom prst="rect">
            <a:avLst/>
          </a:prstGeom>
          <a:noFill/>
        </p:spPr>
        <p:txBody>
          <a:bodyPr wrap="square" rtlCol="0">
            <a:spAutoFit/>
          </a:bodyPr>
          <a:lstStyle/>
          <a:p>
            <a:r>
              <a:rPr lang="en-US" sz="1800" dirty="0" err="1"/>
              <a:t>terraform.tfstate</a:t>
            </a:r>
            <a:endParaRPr lang="en-US" sz="1800" dirty="0"/>
          </a:p>
        </p:txBody>
      </p:sp>
      <p:sp>
        <p:nvSpPr>
          <p:cNvPr id="52" name="Rectangle 51">
            <a:extLst>
              <a:ext uri="{FF2B5EF4-FFF2-40B4-BE49-F238E27FC236}">
                <a16:creationId xmlns:a16="http://schemas.microsoft.com/office/drawing/2014/main" xmlns="" id="{81C3CFBF-C672-764F-AE1C-1945F1E9A180}"/>
              </a:ext>
            </a:extLst>
          </p:cNvPr>
          <p:cNvSpPr/>
          <p:nvPr/>
        </p:nvSpPr>
        <p:spPr>
          <a:xfrm>
            <a:off x="11089436" y="6034096"/>
            <a:ext cx="2733152" cy="1396721"/>
          </a:xfrm>
          <a:prstGeom prst="rect">
            <a:avLst/>
          </a:prstGeom>
          <a:no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xmlns="" id="{C78A2E04-2AB4-944C-9172-A98B1DFDDEAD}"/>
              </a:ext>
            </a:extLst>
          </p:cNvPr>
          <p:cNvSpPr txBox="1"/>
          <p:nvPr/>
        </p:nvSpPr>
        <p:spPr>
          <a:xfrm>
            <a:off x="10609209" y="959189"/>
            <a:ext cx="940358" cy="369332"/>
          </a:xfrm>
          <a:prstGeom prst="rect">
            <a:avLst/>
          </a:prstGeom>
          <a:noFill/>
        </p:spPr>
        <p:txBody>
          <a:bodyPr wrap="square" rtlCol="0">
            <a:spAutoFit/>
          </a:bodyPr>
          <a:lstStyle/>
          <a:p>
            <a:r>
              <a:rPr lang="en-US" sz="1800" dirty="0">
                <a:solidFill>
                  <a:srgbClr val="00B050"/>
                </a:solidFill>
              </a:rPr>
              <a:t>Admin1</a:t>
            </a:r>
          </a:p>
        </p:txBody>
      </p:sp>
      <p:sp>
        <p:nvSpPr>
          <p:cNvPr id="54" name="TextBox 53">
            <a:extLst>
              <a:ext uri="{FF2B5EF4-FFF2-40B4-BE49-F238E27FC236}">
                <a16:creationId xmlns:a16="http://schemas.microsoft.com/office/drawing/2014/main" xmlns="" id="{96CE0BEC-109B-4241-B23E-A96C6EC4A073}"/>
              </a:ext>
            </a:extLst>
          </p:cNvPr>
          <p:cNvSpPr txBox="1"/>
          <p:nvPr/>
        </p:nvSpPr>
        <p:spPr>
          <a:xfrm>
            <a:off x="11973350" y="959189"/>
            <a:ext cx="940358" cy="369332"/>
          </a:xfrm>
          <a:prstGeom prst="rect">
            <a:avLst/>
          </a:prstGeom>
          <a:noFill/>
        </p:spPr>
        <p:txBody>
          <a:bodyPr wrap="square" rtlCol="0">
            <a:spAutoFit/>
          </a:bodyPr>
          <a:lstStyle/>
          <a:p>
            <a:r>
              <a:rPr lang="en-US" sz="1800" dirty="0">
                <a:solidFill>
                  <a:srgbClr val="0070C0"/>
                </a:solidFill>
              </a:rPr>
              <a:t>Admin2</a:t>
            </a:r>
          </a:p>
        </p:txBody>
      </p:sp>
      <p:sp>
        <p:nvSpPr>
          <p:cNvPr id="55" name="TextBox 54">
            <a:extLst>
              <a:ext uri="{FF2B5EF4-FFF2-40B4-BE49-F238E27FC236}">
                <a16:creationId xmlns:a16="http://schemas.microsoft.com/office/drawing/2014/main" xmlns="" id="{49FC1F7D-2B25-1842-B6F3-5A09C50D8F57}"/>
              </a:ext>
            </a:extLst>
          </p:cNvPr>
          <p:cNvSpPr txBox="1"/>
          <p:nvPr/>
        </p:nvSpPr>
        <p:spPr>
          <a:xfrm>
            <a:off x="13213694" y="959189"/>
            <a:ext cx="940358" cy="369332"/>
          </a:xfrm>
          <a:prstGeom prst="rect">
            <a:avLst/>
          </a:prstGeom>
          <a:noFill/>
        </p:spPr>
        <p:txBody>
          <a:bodyPr wrap="square" rtlCol="0">
            <a:spAutoFit/>
          </a:bodyPr>
          <a:lstStyle/>
          <a:p>
            <a:r>
              <a:rPr lang="en-US" sz="1800" dirty="0">
                <a:solidFill>
                  <a:schemeClr val="accent3">
                    <a:lumMod val="75000"/>
                  </a:schemeClr>
                </a:solidFill>
              </a:rPr>
              <a:t>Admin3</a:t>
            </a:r>
          </a:p>
        </p:txBody>
      </p:sp>
      <p:sp>
        <p:nvSpPr>
          <p:cNvPr id="56" name="TextBox 55">
            <a:extLst>
              <a:ext uri="{FF2B5EF4-FFF2-40B4-BE49-F238E27FC236}">
                <a16:creationId xmlns:a16="http://schemas.microsoft.com/office/drawing/2014/main" xmlns="" id="{1A35D402-70F0-EA4F-A588-20C287AFB240}"/>
              </a:ext>
            </a:extLst>
          </p:cNvPr>
          <p:cNvSpPr txBox="1"/>
          <p:nvPr/>
        </p:nvSpPr>
        <p:spPr>
          <a:xfrm>
            <a:off x="11620918" y="7027039"/>
            <a:ext cx="1564595" cy="430887"/>
          </a:xfrm>
          <a:prstGeom prst="rect">
            <a:avLst/>
          </a:prstGeom>
          <a:noFill/>
        </p:spPr>
        <p:txBody>
          <a:bodyPr wrap="none" rtlCol="0">
            <a:spAutoFit/>
          </a:bodyPr>
          <a:lstStyle/>
          <a:p>
            <a:r>
              <a:rPr lang="en-US" dirty="0">
                <a:solidFill>
                  <a:srgbClr val="00B0F0"/>
                </a:solidFill>
              </a:rPr>
              <a:t>Azure Cloud</a:t>
            </a:r>
          </a:p>
        </p:txBody>
      </p:sp>
      <p:sp>
        <p:nvSpPr>
          <p:cNvPr id="58" name="TextBox 57">
            <a:extLst>
              <a:ext uri="{FF2B5EF4-FFF2-40B4-BE49-F238E27FC236}">
                <a16:creationId xmlns:a16="http://schemas.microsoft.com/office/drawing/2014/main" xmlns="" id="{B33D1482-52E4-9C4F-BDCC-CE10A58BCAE2}"/>
              </a:ext>
            </a:extLst>
          </p:cNvPr>
          <p:cNvSpPr txBox="1"/>
          <p:nvPr/>
        </p:nvSpPr>
        <p:spPr>
          <a:xfrm>
            <a:off x="12236069" y="6211740"/>
            <a:ext cx="1370632" cy="769441"/>
          </a:xfrm>
          <a:prstGeom prst="rect">
            <a:avLst/>
          </a:prstGeom>
          <a:noFill/>
        </p:spPr>
        <p:txBody>
          <a:bodyPr wrap="none" rtlCol="0">
            <a:spAutoFit/>
          </a:bodyPr>
          <a:lstStyle/>
          <a:p>
            <a:r>
              <a:rPr lang="en-US" dirty="0"/>
              <a:t>Azure VM </a:t>
            </a:r>
          </a:p>
          <a:p>
            <a:r>
              <a:rPr lang="en-US" dirty="0"/>
              <a:t>Instance</a:t>
            </a:r>
          </a:p>
        </p:txBody>
      </p:sp>
      <p:cxnSp>
        <p:nvCxnSpPr>
          <p:cNvPr id="59" name="Straight Arrow Connector 58">
            <a:extLst>
              <a:ext uri="{FF2B5EF4-FFF2-40B4-BE49-F238E27FC236}">
                <a16:creationId xmlns:a16="http://schemas.microsoft.com/office/drawing/2014/main" xmlns="" id="{F3DD6F06-A42B-A047-AC73-83C9B03CAD09}"/>
              </a:ext>
            </a:extLst>
          </p:cNvPr>
          <p:cNvCxnSpPr>
            <a:cxnSpLocks/>
            <a:stCxn id="44" idx="2"/>
          </p:cNvCxnSpPr>
          <p:nvPr/>
        </p:nvCxnSpPr>
        <p:spPr>
          <a:xfrm>
            <a:off x="11079388" y="2190558"/>
            <a:ext cx="0" cy="405928"/>
          </a:xfrm>
          <a:prstGeom prst="straightConnector1">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xmlns="" id="{5A08BBF4-94BE-1F45-9BF5-7C7C72816DFA}"/>
              </a:ext>
            </a:extLst>
          </p:cNvPr>
          <p:cNvCxnSpPr>
            <a:cxnSpLocks/>
          </p:cNvCxnSpPr>
          <p:nvPr/>
        </p:nvCxnSpPr>
        <p:spPr>
          <a:xfrm>
            <a:off x="11534914" y="4985077"/>
            <a:ext cx="0" cy="1049019"/>
          </a:xfrm>
          <a:prstGeom prst="straightConnector1">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71" name="Graphic 70" descr="Computer with solid fill">
            <a:extLst>
              <a:ext uri="{FF2B5EF4-FFF2-40B4-BE49-F238E27FC236}">
                <a16:creationId xmlns:a16="http://schemas.microsoft.com/office/drawing/2014/main" xmlns="" id="{8FBEA617-089B-B348-95DA-FFE20FB8287B}"/>
              </a:ext>
            </a:extLst>
          </p:cNvPr>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xmlns="" r:embed="rId15"/>
              </a:ext>
            </a:extLst>
          </a:blip>
          <a:stretch>
            <a:fillRect/>
          </a:stretch>
        </p:blipFill>
        <p:spPr>
          <a:xfrm>
            <a:off x="12160260" y="2394500"/>
            <a:ext cx="914400" cy="914400"/>
          </a:xfrm>
          <a:prstGeom prst="rect">
            <a:avLst/>
          </a:prstGeom>
        </p:spPr>
      </p:pic>
      <p:sp>
        <p:nvSpPr>
          <p:cNvPr id="72" name="TextBox 71">
            <a:extLst>
              <a:ext uri="{FF2B5EF4-FFF2-40B4-BE49-F238E27FC236}">
                <a16:creationId xmlns:a16="http://schemas.microsoft.com/office/drawing/2014/main" xmlns="" id="{D63F5492-CE84-E245-9AF1-B45BC7152B4B}"/>
              </a:ext>
            </a:extLst>
          </p:cNvPr>
          <p:cNvSpPr txBox="1"/>
          <p:nvPr/>
        </p:nvSpPr>
        <p:spPr>
          <a:xfrm>
            <a:off x="11620918" y="2077143"/>
            <a:ext cx="954243" cy="584775"/>
          </a:xfrm>
          <a:prstGeom prst="rect">
            <a:avLst/>
          </a:prstGeom>
          <a:noFill/>
        </p:spPr>
        <p:txBody>
          <a:bodyPr wrap="square" rtlCol="0">
            <a:spAutoFit/>
          </a:bodyPr>
          <a:lstStyle/>
          <a:p>
            <a:r>
              <a:rPr lang="en-US" sz="1600" dirty="0">
                <a:solidFill>
                  <a:srgbClr val="0070C0"/>
                </a:solidFill>
              </a:rPr>
              <a:t>Admin2</a:t>
            </a:r>
          </a:p>
          <a:p>
            <a:r>
              <a:rPr lang="en-US" sz="1600" dirty="0">
                <a:solidFill>
                  <a:srgbClr val="0070C0"/>
                </a:solidFill>
              </a:rPr>
              <a:t>Desktop</a:t>
            </a:r>
          </a:p>
        </p:txBody>
      </p:sp>
      <p:cxnSp>
        <p:nvCxnSpPr>
          <p:cNvPr id="73" name="Straight Arrow Connector 72">
            <a:extLst>
              <a:ext uri="{FF2B5EF4-FFF2-40B4-BE49-F238E27FC236}">
                <a16:creationId xmlns:a16="http://schemas.microsoft.com/office/drawing/2014/main" xmlns="" id="{D0442913-D32F-FE40-BBC1-EF7A3D98477B}"/>
              </a:ext>
            </a:extLst>
          </p:cNvPr>
          <p:cNvCxnSpPr>
            <a:cxnSpLocks/>
          </p:cNvCxnSpPr>
          <p:nvPr/>
        </p:nvCxnSpPr>
        <p:spPr>
          <a:xfrm>
            <a:off x="12450988" y="2192599"/>
            <a:ext cx="0" cy="405928"/>
          </a:xfrm>
          <a:prstGeom prst="straightConnector1">
            <a:avLst/>
          </a:prstGeom>
          <a:ln w="50800">
            <a:solidFill>
              <a:srgbClr val="0070C0"/>
            </a:solidFill>
            <a:tailEnd type="triangle"/>
          </a:ln>
        </p:spPr>
        <p:style>
          <a:lnRef idx="1">
            <a:schemeClr val="accent1"/>
          </a:lnRef>
          <a:fillRef idx="0">
            <a:schemeClr val="accent1"/>
          </a:fillRef>
          <a:effectRef idx="0">
            <a:schemeClr val="accent1"/>
          </a:effectRef>
          <a:fontRef idx="minor">
            <a:schemeClr val="tx1"/>
          </a:fontRef>
        </p:style>
      </p:cxnSp>
      <p:pic>
        <p:nvPicPr>
          <p:cNvPr id="74" name="Graphic 73" descr="Computer with solid fill">
            <a:extLst>
              <a:ext uri="{FF2B5EF4-FFF2-40B4-BE49-F238E27FC236}">
                <a16:creationId xmlns:a16="http://schemas.microsoft.com/office/drawing/2014/main" xmlns="" id="{FF443480-0B14-584D-9E65-325180819751}"/>
              </a:ext>
            </a:extLst>
          </p:cNvPr>
          <p:cNvPicPr>
            <a:picLocks noChangeAspect="1"/>
          </p:cNvPicPr>
          <p:nvPr/>
        </p:nvPicPr>
        <p:blipFill>
          <a:blip r:embed="rId16" cstate="print">
            <a:extLst>
              <a:ext uri="{28A0092B-C50C-407E-A947-70E740481C1C}">
                <a14:useLocalDpi xmlns:a14="http://schemas.microsoft.com/office/drawing/2010/main" val="0"/>
              </a:ext>
              <a:ext uri="{96DAC541-7B7A-43D3-8B79-37D633B846F1}">
                <asvg:svgBlip xmlns:asvg="http://schemas.microsoft.com/office/drawing/2016/SVG/main" xmlns="" r:embed="rId17"/>
              </a:ext>
            </a:extLst>
          </a:blip>
          <a:stretch>
            <a:fillRect/>
          </a:stretch>
        </p:blipFill>
        <p:spPr>
          <a:xfrm>
            <a:off x="13325581" y="2394580"/>
            <a:ext cx="914400" cy="914400"/>
          </a:xfrm>
          <a:prstGeom prst="rect">
            <a:avLst/>
          </a:prstGeom>
        </p:spPr>
      </p:pic>
      <p:cxnSp>
        <p:nvCxnSpPr>
          <p:cNvPr id="75" name="Straight Arrow Connector 74">
            <a:extLst>
              <a:ext uri="{FF2B5EF4-FFF2-40B4-BE49-F238E27FC236}">
                <a16:creationId xmlns:a16="http://schemas.microsoft.com/office/drawing/2014/main" xmlns="" id="{9FF4E22B-F97E-D04A-BA55-AB5C75F14CC1}"/>
              </a:ext>
            </a:extLst>
          </p:cNvPr>
          <p:cNvCxnSpPr>
            <a:cxnSpLocks/>
          </p:cNvCxnSpPr>
          <p:nvPr/>
        </p:nvCxnSpPr>
        <p:spPr>
          <a:xfrm>
            <a:off x="13616309" y="2192679"/>
            <a:ext cx="0" cy="405928"/>
          </a:xfrm>
          <a:prstGeom prst="straightConnector1">
            <a:avLst/>
          </a:prstGeom>
          <a:ln w="5080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xmlns="" id="{C1A4A077-7F37-7449-A1CB-9A0868E9E845}"/>
              </a:ext>
            </a:extLst>
          </p:cNvPr>
          <p:cNvSpPr txBox="1"/>
          <p:nvPr/>
        </p:nvSpPr>
        <p:spPr>
          <a:xfrm>
            <a:off x="13835872" y="2088229"/>
            <a:ext cx="954243" cy="584775"/>
          </a:xfrm>
          <a:prstGeom prst="rect">
            <a:avLst/>
          </a:prstGeom>
          <a:noFill/>
        </p:spPr>
        <p:txBody>
          <a:bodyPr wrap="square" rtlCol="0">
            <a:spAutoFit/>
          </a:bodyPr>
          <a:lstStyle/>
          <a:p>
            <a:r>
              <a:rPr lang="en-US" sz="1600" dirty="0">
                <a:solidFill>
                  <a:schemeClr val="accent3">
                    <a:lumMod val="75000"/>
                  </a:schemeClr>
                </a:solidFill>
              </a:rPr>
              <a:t>Admin3</a:t>
            </a:r>
          </a:p>
          <a:p>
            <a:r>
              <a:rPr lang="en-US" sz="1600" dirty="0">
                <a:solidFill>
                  <a:schemeClr val="accent3">
                    <a:lumMod val="75000"/>
                  </a:schemeClr>
                </a:solidFill>
              </a:rPr>
              <a:t>Desktop</a:t>
            </a:r>
          </a:p>
        </p:txBody>
      </p:sp>
      <p:cxnSp>
        <p:nvCxnSpPr>
          <p:cNvPr id="80" name="Straight Arrow Connector 79">
            <a:extLst>
              <a:ext uri="{FF2B5EF4-FFF2-40B4-BE49-F238E27FC236}">
                <a16:creationId xmlns:a16="http://schemas.microsoft.com/office/drawing/2014/main" xmlns="" id="{5F08CCF4-7A5D-494C-A3B0-735656E29076}"/>
              </a:ext>
            </a:extLst>
          </p:cNvPr>
          <p:cNvCxnSpPr>
            <a:cxnSpLocks/>
          </p:cNvCxnSpPr>
          <p:nvPr/>
        </p:nvCxnSpPr>
        <p:spPr>
          <a:xfrm>
            <a:off x="11089436" y="3103895"/>
            <a:ext cx="0" cy="516810"/>
          </a:xfrm>
          <a:prstGeom prst="straightConnector1">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xmlns="" id="{8A94C356-7ED7-5F4C-9E85-3F048D9D486C}"/>
              </a:ext>
            </a:extLst>
          </p:cNvPr>
          <p:cNvCxnSpPr>
            <a:cxnSpLocks/>
          </p:cNvCxnSpPr>
          <p:nvPr/>
        </p:nvCxnSpPr>
        <p:spPr>
          <a:xfrm>
            <a:off x="12494603" y="3103895"/>
            <a:ext cx="5552" cy="516810"/>
          </a:xfrm>
          <a:prstGeom prst="straightConnector1">
            <a:avLst/>
          </a:prstGeom>
          <a:ln w="508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xmlns="" id="{7ECD4DE5-220C-4749-8A96-91ED4DDDBDBB}"/>
              </a:ext>
            </a:extLst>
          </p:cNvPr>
          <p:cNvCxnSpPr>
            <a:cxnSpLocks/>
          </p:cNvCxnSpPr>
          <p:nvPr/>
        </p:nvCxnSpPr>
        <p:spPr>
          <a:xfrm>
            <a:off x="13626357" y="3106016"/>
            <a:ext cx="0" cy="455110"/>
          </a:xfrm>
          <a:prstGeom prst="straightConnector1">
            <a:avLst/>
          </a:prstGeom>
          <a:ln w="5080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xmlns="" id="{B5F279B6-FC94-AF4E-8485-02DA33F5AB44}"/>
              </a:ext>
            </a:extLst>
          </p:cNvPr>
          <p:cNvCxnSpPr>
            <a:cxnSpLocks/>
          </p:cNvCxnSpPr>
          <p:nvPr/>
        </p:nvCxnSpPr>
        <p:spPr>
          <a:xfrm>
            <a:off x="12555087" y="5010212"/>
            <a:ext cx="0" cy="1050584"/>
          </a:xfrm>
          <a:prstGeom prst="straightConnector1">
            <a:avLst/>
          </a:prstGeom>
          <a:ln w="508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xmlns="" id="{76364FF6-3F7B-2643-A9AE-504E0A7B8FAA}"/>
              </a:ext>
            </a:extLst>
          </p:cNvPr>
          <p:cNvCxnSpPr>
            <a:cxnSpLocks/>
          </p:cNvCxnSpPr>
          <p:nvPr/>
        </p:nvCxnSpPr>
        <p:spPr>
          <a:xfrm>
            <a:off x="13469091" y="5010212"/>
            <a:ext cx="0" cy="1023884"/>
          </a:xfrm>
          <a:prstGeom prst="straightConnector1">
            <a:avLst/>
          </a:prstGeom>
          <a:ln w="5080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1" name="Rectangle 100">
            <a:extLst>
              <a:ext uri="{FF2B5EF4-FFF2-40B4-BE49-F238E27FC236}">
                <a16:creationId xmlns:a16="http://schemas.microsoft.com/office/drawing/2014/main" xmlns="" id="{F16FD2C7-3100-824C-8FE0-DFFCF6164AC6}"/>
              </a:ext>
            </a:extLst>
          </p:cNvPr>
          <p:cNvSpPr/>
          <p:nvPr/>
        </p:nvSpPr>
        <p:spPr>
          <a:xfrm>
            <a:off x="3984302" y="869302"/>
            <a:ext cx="3159611" cy="1684303"/>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Multiple Team members </a:t>
            </a:r>
          </a:p>
          <a:p>
            <a:r>
              <a:rPr lang="en-US" dirty="0">
                <a:solidFill>
                  <a:srgbClr val="FFFF00"/>
                </a:solidFill>
              </a:rPr>
              <a:t>cannot update </a:t>
            </a:r>
            <a:r>
              <a:rPr lang="en-US" dirty="0"/>
              <a:t>the infrastructure as they </a:t>
            </a:r>
            <a:r>
              <a:rPr lang="en-US" dirty="0">
                <a:solidFill>
                  <a:srgbClr val="FFFF00"/>
                </a:solidFill>
              </a:rPr>
              <a:t>don’t have access </a:t>
            </a:r>
            <a:r>
              <a:rPr lang="en-US" dirty="0"/>
              <a:t>to State File</a:t>
            </a:r>
          </a:p>
        </p:txBody>
      </p:sp>
      <p:sp>
        <p:nvSpPr>
          <p:cNvPr id="102" name="Rectangle 101">
            <a:extLst>
              <a:ext uri="{FF2B5EF4-FFF2-40B4-BE49-F238E27FC236}">
                <a16:creationId xmlns:a16="http://schemas.microsoft.com/office/drawing/2014/main" xmlns="" id="{CF75C303-D494-7645-8926-C49F25F8A4E2}"/>
              </a:ext>
            </a:extLst>
          </p:cNvPr>
          <p:cNvSpPr/>
          <p:nvPr/>
        </p:nvSpPr>
        <p:spPr>
          <a:xfrm>
            <a:off x="4298489" y="2888530"/>
            <a:ext cx="2809227" cy="1280327"/>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This means we need store the state file in a </a:t>
            </a:r>
            <a:r>
              <a:rPr lang="en-US" dirty="0">
                <a:solidFill>
                  <a:srgbClr val="FFFF00"/>
                </a:solidFill>
              </a:rPr>
              <a:t>shared location</a:t>
            </a:r>
            <a:r>
              <a:rPr lang="en-US" dirty="0"/>
              <a:t>.</a:t>
            </a:r>
          </a:p>
        </p:txBody>
      </p:sp>
      <p:sp>
        <p:nvSpPr>
          <p:cNvPr id="103" name="Rectangle 102">
            <a:extLst>
              <a:ext uri="{FF2B5EF4-FFF2-40B4-BE49-F238E27FC236}">
                <a16:creationId xmlns:a16="http://schemas.microsoft.com/office/drawing/2014/main" xmlns="" id="{9F43B3DC-6E84-F04D-BF3C-01EA16BF6E06}"/>
              </a:ext>
            </a:extLst>
          </p:cNvPr>
          <p:cNvSpPr/>
          <p:nvPr/>
        </p:nvSpPr>
        <p:spPr>
          <a:xfrm>
            <a:off x="7348041" y="879904"/>
            <a:ext cx="2809227" cy="182481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Using </a:t>
            </a:r>
            <a:r>
              <a:rPr lang="en-US" dirty="0">
                <a:solidFill>
                  <a:srgbClr val="FFFF00"/>
                </a:solidFill>
              </a:rPr>
              <a:t>Terraform Backend </a:t>
            </a:r>
            <a:r>
              <a:rPr lang="en-US" dirty="0"/>
              <a:t>concept we can use </a:t>
            </a:r>
            <a:r>
              <a:rPr lang="en-US" dirty="0">
                <a:solidFill>
                  <a:srgbClr val="FFFF00"/>
                </a:solidFill>
              </a:rPr>
              <a:t>Azure SA </a:t>
            </a:r>
            <a:r>
              <a:rPr lang="en-US" dirty="0"/>
              <a:t>as the shared storage for State Files</a:t>
            </a:r>
          </a:p>
        </p:txBody>
      </p:sp>
      <p:sp>
        <p:nvSpPr>
          <p:cNvPr id="104" name="Rectangle 103">
            <a:extLst>
              <a:ext uri="{FF2B5EF4-FFF2-40B4-BE49-F238E27FC236}">
                <a16:creationId xmlns:a16="http://schemas.microsoft.com/office/drawing/2014/main" xmlns="" id="{EE555613-9971-3C42-9AB8-DC1BCEDC43C5}"/>
              </a:ext>
            </a:extLst>
          </p:cNvPr>
          <p:cNvSpPr/>
          <p:nvPr/>
        </p:nvSpPr>
        <p:spPr>
          <a:xfrm>
            <a:off x="7348041" y="2871919"/>
            <a:ext cx="2809227" cy="4124792"/>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If two team members are running Terraform at the same time, you may run into </a:t>
            </a:r>
            <a:r>
              <a:rPr lang="en-IN" dirty="0">
                <a:solidFill>
                  <a:srgbClr val="C00000"/>
                </a:solidFill>
              </a:rPr>
              <a:t>race conditions</a:t>
            </a:r>
            <a:r>
              <a:rPr lang="en-IN" dirty="0"/>
              <a:t> as multiple Terraform processes make </a:t>
            </a:r>
            <a:r>
              <a:rPr lang="en-IN" dirty="0">
                <a:solidFill>
                  <a:srgbClr val="FFFF00"/>
                </a:solidFill>
              </a:rPr>
              <a:t>concurrent updates </a:t>
            </a:r>
            <a:r>
              <a:rPr lang="en-IN" dirty="0"/>
              <a:t>to the state files, leading to </a:t>
            </a:r>
            <a:r>
              <a:rPr lang="en-IN" dirty="0">
                <a:solidFill>
                  <a:srgbClr val="C00000"/>
                </a:solidFill>
              </a:rPr>
              <a:t>conflicts, data loss</a:t>
            </a:r>
            <a:r>
              <a:rPr lang="en-IN" dirty="0"/>
              <a:t>, and </a:t>
            </a:r>
            <a:r>
              <a:rPr lang="en-IN" dirty="0">
                <a:solidFill>
                  <a:srgbClr val="C00000"/>
                </a:solidFill>
              </a:rPr>
              <a:t>state file corruption</a:t>
            </a:r>
            <a:r>
              <a:rPr lang="en-IN" dirty="0"/>
              <a:t>.</a:t>
            </a:r>
            <a:endParaRPr lang="en-US" dirty="0"/>
          </a:p>
        </p:txBody>
      </p:sp>
      <p:sp>
        <p:nvSpPr>
          <p:cNvPr id="105" name="Rectangle 104">
            <a:extLst>
              <a:ext uri="{FF2B5EF4-FFF2-40B4-BE49-F238E27FC236}">
                <a16:creationId xmlns:a16="http://schemas.microsoft.com/office/drawing/2014/main" xmlns="" id="{57D08996-A624-C94A-BB44-C9EBF08EAD96}"/>
              </a:ext>
            </a:extLst>
          </p:cNvPr>
          <p:cNvSpPr/>
          <p:nvPr/>
        </p:nvSpPr>
        <p:spPr>
          <a:xfrm>
            <a:off x="7384906" y="7163914"/>
            <a:ext cx="2215626" cy="325774"/>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State Locking</a:t>
            </a:r>
          </a:p>
        </p:txBody>
      </p:sp>
      <p:pic>
        <p:nvPicPr>
          <p:cNvPr id="5" name="Graphic 4">
            <a:extLst>
              <a:ext uri="{FF2B5EF4-FFF2-40B4-BE49-F238E27FC236}">
                <a16:creationId xmlns:a16="http://schemas.microsoft.com/office/drawing/2014/main" xmlns="" id="{D8FD79D6-9DA4-424E-B1A6-57926104C5AB}"/>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xmlns="" r:embed="rId19"/>
              </a:ext>
            </a:extLst>
          </a:blip>
          <a:stretch>
            <a:fillRect/>
          </a:stretch>
        </p:blipFill>
        <p:spPr>
          <a:xfrm>
            <a:off x="860957" y="6114895"/>
            <a:ext cx="1049019" cy="1049019"/>
          </a:xfrm>
          <a:prstGeom prst="rect">
            <a:avLst/>
          </a:prstGeom>
        </p:spPr>
      </p:pic>
      <p:pic>
        <p:nvPicPr>
          <p:cNvPr id="66" name="Graphic 65">
            <a:extLst>
              <a:ext uri="{FF2B5EF4-FFF2-40B4-BE49-F238E27FC236}">
                <a16:creationId xmlns:a16="http://schemas.microsoft.com/office/drawing/2014/main" xmlns="" id="{1AF56EDE-B0D3-E745-9403-16CBE682B9DE}"/>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xmlns="" r:embed="rId19"/>
              </a:ext>
            </a:extLst>
          </a:blip>
          <a:stretch>
            <a:fillRect/>
          </a:stretch>
        </p:blipFill>
        <p:spPr>
          <a:xfrm>
            <a:off x="11187050" y="6171944"/>
            <a:ext cx="1049019" cy="1049019"/>
          </a:xfrm>
          <a:prstGeom prst="rect">
            <a:avLst/>
          </a:prstGeom>
        </p:spPr>
      </p:pic>
      <p:sp>
        <p:nvSpPr>
          <p:cNvPr id="67" name="TextBox 66">
            <a:extLst>
              <a:ext uri="{FF2B5EF4-FFF2-40B4-BE49-F238E27FC236}">
                <a16:creationId xmlns:a16="http://schemas.microsoft.com/office/drawing/2014/main" xmlns="" id="{FBECED5D-757A-DE4F-ADEC-788CF247491C}"/>
              </a:ext>
            </a:extLst>
          </p:cNvPr>
          <p:cNvSpPr txBox="1"/>
          <p:nvPr/>
        </p:nvSpPr>
        <p:spPr>
          <a:xfrm>
            <a:off x="10472736" y="4298288"/>
            <a:ext cx="2052293" cy="769441"/>
          </a:xfrm>
          <a:prstGeom prst="rect">
            <a:avLst/>
          </a:prstGeom>
          <a:noFill/>
        </p:spPr>
        <p:txBody>
          <a:bodyPr wrap="none" rtlCol="0">
            <a:spAutoFit/>
          </a:bodyPr>
          <a:lstStyle/>
          <a:p>
            <a:pPr algn="ctr"/>
            <a:r>
              <a:rPr lang="en-US" dirty="0"/>
              <a:t>Azure </a:t>
            </a:r>
          </a:p>
          <a:p>
            <a:pPr algn="ctr"/>
            <a:r>
              <a:rPr lang="en-US" dirty="0"/>
              <a:t>Storage Account</a:t>
            </a:r>
          </a:p>
        </p:txBody>
      </p:sp>
      <p:pic>
        <p:nvPicPr>
          <p:cNvPr id="68" name="Graphic 67">
            <a:extLst>
              <a:ext uri="{FF2B5EF4-FFF2-40B4-BE49-F238E27FC236}">
                <a16:creationId xmlns:a16="http://schemas.microsoft.com/office/drawing/2014/main" xmlns="" id="{600B4EEA-07E3-F140-9533-B2B6B70DCDC1}"/>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xmlns="" r:embed="rId21"/>
              </a:ext>
            </a:extLst>
          </a:blip>
          <a:stretch>
            <a:fillRect/>
          </a:stretch>
        </p:blipFill>
        <p:spPr>
          <a:xfrm>
            <a:off x="11054730" y="3629273"/>
            <a:ext cx="888303" cy="888303"/>
          </a:xfrm>
          <a:prstGeom prst="rect">
            <a:avLst/>
          </a:prstGeom>
        </p:spPr>
      </p:pic>
    </p:spTree>
    <p:extLst>
      <p:ext uri="{BB962C8B-B14F-4D97-AF65-F5344CB8AC3E}">
        <p14:creationId xmlns:p14="http://schemas.microsoft.com/office/powerpoint/2010/main" val="3067642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down)">
                                      <p:cBhvr>
                                        <p:cTn id="7" dur="500"/>
                                        <p:tgtEl>
                                          <p:spTgt spid="13"/>
                                        </p:tgtEl>
                                      </p:cBhvr>
                                    </p:animEffect>
                                  </p:childTnLst>
                                </p:cTn>
                              </p:par>
                              <p:par>
                                <p:cTn id="8" presetID="22" presetClass="entr" presetSubtype="4"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wipe(down)">
                                      <p:cBhvr>
                                        <p:cTn id="10" dur="500"/>
                                        <p:tgtEl>
                                          <p:spTgt spid="10"/>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wipe(down)">
                                      <p:cBhvr>
                                        <p:cTn id="13" dur="500"/>
                                        <p:tgtEl>
                                          <p:spTgt spid="14"/>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wipe(down)">
                                      <p:cBhvr>
                                        <p:cTn id="18" dur="500"/>
                                        <p:tgtEl>
                                          <p:spTgt spid="6"/>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wipe(down)">
                                      <p:cBhvr>
                                        <p:cTn id="21" dur="500"/>
                                        <p:tgtEl>
                                          <p:spTgt spid="18"/>
                                        </p:tgtEl>
                                      </p:cBhvr>
                                    </p:animEffect>
                                  </p:childTnLst>
                                </p:cTn>
                              </p:par>
                              <p:par>
                                <p:cTn id="22" presetID="22" presetClass="entr" presetSubtype="4" fill="hold" nodeType="withEffect">
                                  <p:stCondLst>
                                    <p:cond delay="0"/>
                                  </p:stCondLst>
                                  <p:childTnLst>
                                    <p:set>
                                      <p:cBhvr>
                                        <p:cTn id="23" dur="1" fill="hold">
                                          <p:stCondLst>
                                            <p:cond delay="0"/>
                                          </p:stCondLst>
                                        </p:cTn>
                                        <p:tgtEl>
                                          <p:spTgt spid="30"/>
                                        </p:tgtEl>
                                        <p:attrNameLst>
                                          <p:attrName>style.visibility</p:attrName>
                                        </p:attrNameLst>
                                      </p:cBhvr>
                                      <p:to>
                                        <p:strVal val="visible"/>
                                      </p:to>
                                    </p:set>
                                    <p:animEffect transition="in" filter="wipe(down)">
                                      <p:cBhvr>
                                        <p:cTn id="24" dur="500"/>
                                        <p:tgtEl>
                                          <p:spTgt spid="30"/>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nodeType="clickEffect">
                                  <p:stCondLst>
                                    <p:cond delay="0"/>
                                  </p:stCondLst>
                                  <p:childTnLst>
                                    <p:set>
                                      <p:cBhvr>
                                        <p:cTn id="28" dur="1" fill="hold">
                                          <p:stCondLst>
                                            <p:cond delay="0"/>
                                          </p:stCondLst>
                                        </p:cTn>
                                        <p:tgtEl>
                                          <p:spTgt spid="33"/>
                                        </p:tgtEl>
                                        <p:attrNameLst>
                                          <p:attrName>style.visibility</p:attrName>
                                        </p:attrNameLst>
                                      </p:cBhvr>
                                      <p:to>
                                        <p:strVal val="visible"/>
                                      </p:to>
                                    </p:set>
                                    <p:animEffect transition="in" filter="wipe(down)">
                                      <p:cBhvr>
                                        <p:cTn id="29" dur="500"/>
                                        <p:tgtEl>
                                          <p:spTgt spid="33"/>
                                        </p:tgtEl>
                                      </p:cBhvr>
                                    </p:animEffect>
                                  </p:childTnLst>
                                </p:cTn>
                              </p:par>
                              <p:par>
                                <p:cTn id="30" presetID="22" presetClass="entr" presetSubtype="4" fill="hold" grpId="0" nodeType="with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wipe(down)">
                                      <p:cBhvr>
                                        <p:cTn id="32" dur="500"/>
                                        <p:tgtEl>
                                          <p:spTgt spid="17"/>
                                        </p:tgtEl>
                                      </p:cBhvr>
                                    </p:animEffect>
                                  </p:childTnLst>
                                </p:cTn>
                              </p:par>
                              <p:par>
                                <p:cTn id="33" presetID="22" presetClass="entr" presetSubtype="4" fill="hold" nodeType="with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wipe(down)">
                                      <p:cBhvr>
                                        <p:cTn id="35" dur="500"/>
                                        <p:tgtEl>
                                          <p:spTgt spid="5"/>
                                        </p:tgtEl>
                                      </p:cBhvr>
                                    </p:animEffect>
                                  </p:childTnLst>
                                </p:cTn>
                              </p:par>
                              <p:par>
                                <p:cTn id="36" presetID="22" presetClass="entr" presetSubtype="4" fill="hold" grpId="0" nodeType="withEffect">
                                  <p:stCondLst>
                                    <p:cond delay="0"/>
                                  </p:stCondLst>
                                  <p:childTnLst>
                                    <p:set>
                                      <p:cBhvr>
                                        <p:cTn id="37" dur="1" fill="hold">
                                          <p:stCondLst>
                                            <p:cond delay="0"/>
                                          </p:stCondLst>
                                        </p:cTn>
                                        <p:tgtEl>
                                          <p:spTgt spid="24"/>
                                        </p:tgtEl>
                                        <p:attrNameLst>
                                          <p:attrName>style.visibility</p:attrName>
                                        </p:attrNameLst>
                                      </p:cBhvr>
                                      <p:to>
                                        <p:strVal val="visible"/>
                                      </p:to>
                                    </p:set>
                                    <p:animEffect transition="in" filter="wipe(down)">
                                      <p:cBhvr>
                                        <p:cTn id="38" dur="500"/>
                                        <p:tgtEl>
                                          <p:spTgt spid="24"/>
                                        </p:tgtEl>
                                      </p:cBhvr>
                                    </p:animEffect>
                                  </p:childTnLst>
                                </p:cTn>
                              </p:par>
                              <p:par>
                                <p:cTn id="39" presetID="22" presetClass="entr" presetSubtype="4" fill="hold" grpId="0" nodeType="withEffect">
                                  <p:stCondLst>
                                    <p:cond delay="0"/>
                                  </p:stCondLst>
                                  <p:childTnLst>
                                    <p:set>
                                      <p:cBhvr>
                                        <p:cTn id="40" dur="1" fill="hold">
                                          <p:stCondLst>
                                            <p:cond delay="0"/>
                                          </p:stCondLst>
                                        </p:cTn>
                                        <p:tgtEl>
                                          <p:spTgt spid="28"/>
                                        </p:tgtEl>
                                        <p:attrNameLst>
                                          <p:attrName>style.visibility</p:attrName>
                                        </p:attrNameLst>
                                      </p:cBhvr>
                                      <p:to>
                                        <p:strVal val="visible"/>
                                      </p:to>
                                    </p:set>
                                    <p:animEffect transition="in" filter="wipe(down)">
                                      <p:cBhvr>
                                        <p:cTn id="41" dur="500"/>
                                        <p:tgtEl>
                                          <p:spTgt spid="28"/>
                                        </p:tgtEl>
                                      </p:cBhvr>
                                    </p:animEffect>
                                  </p:childTnLst>
                                </p:cTn>
                              </p:par>
                              <p:par>
                                <p:cTn id="42" presetID="22" presetClass="entr" presetSubtype="4" fill="hold" nodeType="withEffect">
                                  <p:stCondLst>
                                    <p:cond delay="0"/>
                                  </p:stCondLst>
                                  <p:childTnLst>
                                    <p:set>
                                      <p:cBhvr>
                                        <p:cTn id="43" dur="1" fill="hold">
                                          <p:stCondLst>
                                            <p:cond delay="0"/>
                                          </p:stCondLst>
                                        </p:cTn>
                                        <p:tgtEl>
                                          <p:spTgt spid="12"/>
                                        </p:tgtEl>
                                        <p:attrNameLst>
                                          <p:attrName>style.visibility</p:attrName>
                                        </p:attrNameLst>
                                      </p:cBhvr>
                                      <p:to>
                                        <p:strVal val="visible"/>
                                      </p:to>
                                    </p:set>
                                    <p:animEffect transition="in" filter="wipe(down)">
                                      <p:cBhvr>
                                        <p:cTn id="44" dur="500"/>
                                        <p:tgtEl>
                                          <p:spTgt spid="12"/>
                                        </p:tgtEl>
                                      </p:cBhvr>
                                    </p:animEffect>
                                  </p:childTnLst>
                                </p:cTn>
                              </p:par>
                              <p:par>
                                <p:cTn id="45" presetID="22" presetClass="entr" presetSubtype="4" fill="hold" grpId="0" nodeType="with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wipe(down)">
                                      <p:cBhvr>
                                        <p:cTn id="47" dur="500"/>
                                        <p:tgtEl>
                                          <p:spTgt spid="15"/>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grpId="0" nodeType="clickEffect">
                                  <p:stCondLst>
                                    <p:cond delay="0"/>
                                  </p:stCondLst>
                                  <p:childTnLst>
                                    <p:set>
                                      <p:cBhvr>
                                        <p:cTn id="51" dur="1" fill="hold">
                                          <p:stCondLst>
                                            <p:cond delay="0"/>
                                          </p:stCondLst>
                                        </p:cTn>
                                        <p:tgtEl>
                                          <p:spTgt spid="19"/>
                                        </p:tgtEl>
                                        <p:attrNameLst>
                                          <p:attrName>style.visibility</p:attrName>
                                        </p:attrNameLst>
                                      </p:cBhvr>
                                      <p:to>
                                        <p:strVal val="visible"/>
                                      </p:to>
                                    </p:set>
                                    <p:animEffect transition="in" filter="wipe(down)">
                                      <p:cBhvr>
                                        <p:cTn id="52" dur="500"/>
                                        <p:tgtEl>
                                          <p:spTgt spid="19"/>
                                        </p:tgtEl>
                                      </p:cBhvr>
                                    </p:animEffect>
                                  </p:childTnLst>
                                </p:cTn>
                              </p:par>
                              <p:par>
                                <p:cTn id="53" presetID="22" presetClass="entr" presetSubtype="4" fill="hold" grpId="0" nodeType="withEffect">
                                  <p:stCondLst>
                                    <p:cond delay="0"/>
                                  </p:stCondLst>
                                  <p:childTnLst>
                                    <p:set>
                                      <p:cBhvr>
                                        <p:cTn id="54" dur="1" fill="hold">
                                          <p:stCondLst>
                                            <p:cond delay="0"/>
                                          </p:stCondLst>
                                        </p:cTn>
                                        <p:tgtEl>
                                          <p:spTgt spid="20"/>
                                        </p:tgtEl>
                                        <p:attrNameLst>
                                          <p:attrName>style.visibility</p:attrName>
                                        </p:attrNameLst>
                                      </p:cBhvr>
                                      <p:to>
                                        <p:strVal val="visible"/>
                                      </p:to>
                                    </p:set>
                                    <p:animEffect transition="in" filter="wipe(down)">
                                      <p:cBhvr>
                                        <p:cTn id="55" dur="500"/>
                                        <p:tgtEl>
                                          <p:spTgt spid="20"/>
                                        </p:tgtEl>
                                      </p:cBhvr>
                                    </p:animEffect>
                                  </p:childTnLst>
                                </p:cTn>
                              </p:par>
                              <p:par>
                                <p:cTn id="56" presetID="22" presetClass="entr" presetSubtype="4" fill="hold" nodeType="withEffect">
                                  <p:stCondLst>
                                    <p:cond delay="0"/>
                                  </p:stCondLst>
                                  <p:childTnLst>
                                    <p:set>
                                      <p:cBhvr>
                                        <p:cTn id="57" dur="1" fill="hold">
                                          <p:stCondLst>
                                            <p:cond delay="0"/>
                                          </p:stCondLst>
                                        </p:cTn>
                                        <p:tgtEl>
                                          <p:spTgt spid="7"/>
                                        </p:tgtEl>
                                        <p:attrNameLst>
                                          <p:attrName>style.visibility</p:attrName>
                                        </p:attrNameLst>
                                      </p:cBhvr>
                                      <p:to>
                                        <p:strVal val="visible"/>
                                      </p:to>
                                    </p:set>
                                    <p:animEffect transition="in" filter="wipe(down)">
                                      <p:cBhvr>
                                        <p:cTn id="58" dur="500"/>
                                        <p:tgtEl>
                                          <p:spTgt spid="7"/>
                                        </p:tgtEl>
                                      </p:cBhvr>
                                    </p:animEffect>
                                  </p:childTnLst>
                                </p:cTn>
                              </p:par>
                              <p:par>
                                <p:cTn id="59" presetID="22" presetClass="entr" presetSubtype="4" fill="hold" nodeType="withEffect">
                                  <p:stCondLst>
                                    <p:cond delay="0"/>
                                  </p:stCondLst>
                                  <p:childTnLst>
                                    <p:set>
                                      <p:cBhvr>
                                        <p:cTn id="60" dur="1" fill="hold">
                                          <p:stCondLst>
                                            <p:cond delay="0"/>
                                          </p:stCondLst>
                                        </p:cTn>
                                        <p:tgtEl>
                                          <p:spTgt spid="8"/>
                                        </p:tgtEl>
                                        <p:attrNameLst>
                                          <p:attrName>style.visibility</p:attrName>
                                        </p:attrNameLst>
                                      </p:cBhvr>
                                      <p:to>
                                        <p:strVal val="visible"/>
                                      </p:to>
                                    </p:set>
                                    <p:animEffect transition="in" filter="wipe(down)">
                                      <p:cBhvr>
                                        <p:cTn id="61" dur="500"/>
                                        <p:tgtEl>
                                          <p:spTgt spid="8"/>
                                        </p:tgtEl>
                                      </p:cBhvr>
                                    </p:animEffect>
                                  </p:childTnLst>
                                </p:cTn>
                              </p:par>
                              <p:par>
                                <p:cTn id="62" presetID="22" presetClass="entr" presetSubtype="4" fill="hold" nodeType="withEffect">
                                  <p:stCondLst>
                                    <p:cond delay="0"/>
                                  </p:stCondLst>
                                  <p:childTnLst>
                                    <p:set>
                                      <p:cBhvr>
                                        <p:cTn id="63" dur="1" fill="hold">
                                          <p:stCondLst>
                                            <p:cond delay="0"/>
                                          </p:stCondLst>
                                        </p:cTn>
                                        <p:tgtEl>
                                          <p:spTgt spid="31"/>
                                        </p:tgtEl>
                                        <p:attrNameLst>
                                          <p:attrName>style.visibility</p:attrName>
                                        </p:attrNameLst>
                                      </p:cBhvr>
                                      <p:to>
                                        <p:strVal val="visible"/>
                                      </p:to>
                                    </p:set>
                                    <p:animEffect transition="in" filter="wipe(down)">
                                      <p:cBhvr>
                                        <p:cTn id="64" dur="500"/>
                                        <p:tgtEl>
                                          <p:spTgt spid="31"/>
                                        </p:tgtEl>
                                      </p:cBhvr>
                                    </p:animEffect>
                                  </p:childTnLst>
                                </p:cTn>
                              </p:par>
                              <p:par>
                                <p:cTn id="65" presetID="22" presetClass="entr" presetSubtype="4" fill="hold" nodeType="withEffect">
                                  <p:stCondLst>
                                    <p:cond delay="0"/>
                                  </p:stCondLst>
                                  <p:childTnLst>
                                    <p:set>
                                      <p:cBhvr>
                                        <p:cTn id="66" dur="1" fill="hold">
                                          <p:stCondLst>
                                            <p:cond delay="0"/>
                                          </p:stCondLst>
                                        </p:cTn>
                                        <p:tgtEl>
                                          <p:spTgt spid="32"/>
                                        </p:tgtEl>
                                        <p:attrNameLst>
                                          <p:attrName>style.visibility</p:attrName>
                                        </p:attrNameLst>
                                      </p:cBhvr>
                                      <p:to>
                                        <p:strVal val="visible"/>
                                      </p:to>
                                    </p:set>
                                    <p:animEffect transition="in" filter="wipe(down)">
                                      <p:cBhvr>
                                        <p:cTn id="67" dur="500"/>
                                        <p:tgtEl>
                                          <p:spTgt spid="32"/>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4" fill="hold" nodeType="clickEffect">
                                  <p:stCondLst>
                                    <p:cond delay="0"/>
                                  </p:stCondLst>
                                  <p:childTnLst>
                                    <p:set>
                                      <p:cBhvr>
                                        <p:cTn id="71" dur="1" fill="hold">
                                          <p:stCondLst>
                                            <p:cond delay="0"/>
                                          </p:stCondLst>
                                        </p:cTn>
                                        <p:tgtEl>
                                          <p:spTgt spid="36"/>
                                        </p:tgtEl>
                                        <p:attrNameLst>
                                          <p:attrName>style.visibility</p:attrName>
                                        </p:attrNameLst>
                                      </p:cBhvr>
                                      <p:to>
                                        <p:strVal val="visible"/>
                                      </p:to>
                                    </p:set>
                                    <p:animEffect transition="in" filter="wipe(down)">
                                      <p:cBhvr>
                                        <p:cTn id="72" dur="500"/>
                                        <p:tgtEl>
                                          <p:spTgt spid="36"/>
                                        </p:tgtEl>
                                      </p:cBhvr>
                                    </p:animEffect>
                                  </p:childTnLst>
                                </p:cTn>
                              </p:par>
                              <p:par>
                                <p:cTn id="73" presetID="22" presetClass="entr" presetSubtype="4" fill="hold" nodeType="withEffect">
                                  <p:stCondLst>
                                    <p:cond delay="0"/>
                                  </p:stCondLst>
                                  <p:childTnLst>
                                    <p:set>
                                      <p:cBhvr>
                                        <p:cTn id="74" dur="1" fill="hold">
                                          <p:stCondLst>
                                            <p:cond delay="0"/>
                                          </p:stCondLst>
                                        </p:cTn>
                                        <p:tgtEl>
                                          <p:spTgt spid="38"/>
                                        </p:tgtEl>
                                        <p:attrNameLst>
                                          <p:attrName>style.visibility</p:attrName>
                                        </p:attrNameLst>
                                      </p:cBhvr>
                                      <p:to>
                                        <p:strVal val="visible"/>
                                      </p:to>
                                    </p:set>
                                    <p:animEffect transition="in" filter="wipe(down)">
                                      <p:cBhvr>
                                        <p:cTn id="75" dur="500"/>
                                        <p:tgtEl>
                                          <p:spTgt spid="38"/>
                                        </p:tgtEl>
                                      </p:cBhvr>
                                    </p:animEffect>
                                  </p:childTnLst>
                                </p:cTn>
                              </p:par>
                              <p:par>
                                <p:cTn id="76" presetID="22" presetClass="entr" presetSubtype="4" fill="hold" nodeType="withEffect">
                                  <p:stCondLst>
                                    <p:cond delay="0"/>
                                  </p:stCondLst>
                                  <p:childTnLst>
                                    <p:set>
                                      <p:cBhvr>
                                        <p:cTn id="77" dur="1" fill="hold">
                                          <p:stCondLst>
                                            <p:cond delay="0"/>
                                          </p:stCondLst>
                                        </p:cTn>
                                        <p:tgtEl>
                                          <p:spTgt spid="42"/>
                                        </p:tgtEl>
                                        <p:attrNameLst>
                                          <p:attrName>style.visibility</p:attrName>
                                        </p:attrNameLst>
                                      </p:cBhvr>
                                      <p:to>
                                        <p:strVal val="visible"/>
                                      </p:to>
                                    </p:set>
                                    <p:animEffect transition="in" filter="wipe(down)">
                                      <p:cBhvr>
                                        <p:cTn id="78" dur="500"/>
                                        <p:tgtEl>
                                          <p:spTgt spid="42"/>
                                        </p:tgtEl>
                                      </p:cBhvr>
                                    </p:animEffect>
                                  </p:childTnLst>
                                </p:cTn>
                              </p:par>
                              <p:par>
                                <p:cTn id="79" presetID="22" presetClass="entr" presetSubtype="4" fill="hold" nodeType="withEffect">
                                  <p:stCondLst>
                                    <p:cond delay="0"/>
                                  </p:stCondLst>
                                  <p:childTnLst>
                                    <p:set>
                                      <p:cBhvr>
                                        <p:cTn id="80" dur="1" fill="hold">
                                          <p:stCondLst>
                                            <p:cond delay="0"/>
                                          </p:stCondLst>
                                        </p:cTn>
                                        <p:tgtEl>
                                          <p:spTgt spid="43"/>
                                        </p:tgtEl>
                                        <p:attrNameLst>
                                          <p:attrName>style.visibility</p:attrName>
                                        </p:attrNameLst>
                                      </p:cBhvr>
                                      <p:to>
                                        <p:strVal val="visible"/>
                                      </p:to>
                                    </p:set>
                                    <p:animEffect transition="in" filter="wipe(down)">
                                      <p:cBhvr>
                                        <p:cTn id="81" dur="500"/>
                                        <p:tgtEl>
                                          <p:spTgt spid="43"/>
                                        </p:tgtEl>
                                      </p:cBhvr>
                                    </p:animEffect>
                                  </p:childTnLst>
                                </p:cTn>
                              </p:par>
                              <p:par>
                                <p:cTn id="82" presetID="22" presetClass="entr" presetSubtype="4" fill="hold" grpId="0" nodeType="withEffect">
                                  <p:stCondLst>
                                    <p:cond delay="0"/>
                                  </p:stCondLst>
                                  <p:childTnLst>
                                    <p:set>
                                      <p:cBhvr>
                                        <p:cTn id="83" dur="1" fill="hold">
                                          <p:stCondLst>
                                            <p:cond delay="0"/>
                                          </p:stCondLst>
                                        </p:cTn>
                                        <p:tgtEl>
                                          <p:spTgt spid="101"/>
                                        </p:tgtEl>
                                        <p:attrNameLst>
                                          <p:attrName>style.visibility</p:attrName>
                                        </p:attrNameLst>
                                      </p:cBhvr>
                                      <p:to>
                                        <p:strVal val="visible"/>
                                      </p:to>
                                    </p:set>
                                    <p:animEffect transition="in" filter="wipe(down)">
                                      <p:cBhvr>
                                        <p:cTn id="84" dur="500"/>
                                        <p:tgtEl>
                                          <p:spTgt spid="101"/>
                                        </p:tgtEl>
                                      </p:cBhvr>
                                    </p:animEffect>
                                  </p:childTnLst>
                                </p:cTn>
                              </p:par>
                              <p:par>
                                <p:cTn id="85" presetID="22" presetClass="entr" presetSubtype="4" fill="hold" grpId="0" nodeType="withEffect">
                                  <p:stCondLst>
                                    <p:cond delay="0"/>
                                  </p:stCondLst>
                                  <p:childTnLst>
                                    <p:set>
                                      <p:cBhvr>
                                        <p:cTn id="86" dur="1" fill="hold">
                                          <p:stCondLst>
                                            <p:cond delay="0"/>
                                          </p:stCondLst>
                                        </p:cTn>
                                        <p:tgtEl>
                                          <p:spTgt spid="102"/>
                                        </p:tgtEl>
                                        <p:attrNameLst>
                                          <p:attrName>style.visibility</p:attrName>
                                        </p:attrNameLst>
                                      </p:cBhvr>
                                      <p:to>
                                        <p:strVal val="visible"/>
                                      </p:to>
                                    </p:set>
                                    <p:animEffect transition="in" filter="wipe(down)">
                                      <p:cBhvr>
                                        <p:cTn id="87" dur="500"/>
                                        <p:tgtEl>
                                          <p:spTgt spid="102"/>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4" fill="hold" nodeType="clickEffect">
                                  <p:stCondLst>
                                    <p:cond delay="0"/>
                                  </p:stCondLst>
                                  <p:childTnLst>
                                    <p:set>
                                      <p:cBhvr>
                                        <p:cTn id="91" dur="1" fill="hold">
                                          <p:stCondLst>
                                            <p:cond delay="0"/>
                                          </p:stCondLst>
                                        </p:cTn>
                                        <p:tgtEl>
                                          <p:spTgt spid="23"/>
                                        </p:tgtEl>
                                        <p:attrNameLst>
                                          <p:attrName>style.visibility</p:attrName>
                                        </p:attrNameLst>
                                      </p:cBhvr>
                                      <p:to>
                                        <p:strVal val="visible"/>
                                      </p:to>
                                    </p:set>
                                    <p:animEffect transition="in" filter="wipe(down)">
                                      <p:cBhvr>
                                        <p:cTn id="92" dur="500"/>
                                        <p:tgtEl>
                                          <p:spTgt spid="23"/>
                                        </p:tgtEl>
                                      </p:cBhvr>
                                    </p:animEffect>
                                  </p:childTnLst>
                                </p:cTn>
                              </p:par>
                              <p:par>
                                <p:cTn id="93" presetID="22" presetClass="entr" presetSubtype="4" fill="hold" grpId="0" nodeType="withEffect">
                                  <p:stCondLst>
                                    <p:cond delay="0"/>
                                  </p:stCondLst>
                                  <p:childTnLst>
                                    <p:set>
                                      <p:cBhvr>
                                        <p:cTn id="94" dur="1" fill="hold">
                                          <p:stCondLst>
                                            <p:cond delay="0"/>
                                          </p:stCondLst>
                                        </p:cTn>
                                        <p:tgtEl>
                                          <p:spTgt spid="103"/>
                                        </p:tgtEl>
                                        <p:attrNameLst>
                                          <p:attrName>style.visibility</p:attrName>
                                        </p:attrNameLst>
                                      </p:cBhvr>
                                      <p:to>
                                        <p:strVal val="visible"/>
                                      </p:to>
                                    </p:set>
                                    <p:animEffect transition="in" filter="wipe(down)">
                                      <p:cBhvr>
                                        <p:cTn id="95" dur="500"/>
                                        <p:tgtEl>
                                          <p:spTgt spid="103"/>
                                        </p:tgtEl>
                                      </p:cBhvr>
                                    </p:animEffect>
                                  </p:childTnLst>
                                </p:cTn>
                              </p:par>
                            </p:childTnLst>
                          </p:cTn>
                        </p:par>
                      </p:childTnLst>
                    </p:cTn>
                  </p:par>
                  <p:par>
                    <p:cTn id="96" fill="hold">
                      <p:stCondLst>
                        <p:cond delay="indefinite"/>
                      </p:stCondLst>
                      <p:childTnLst>
                        <p:par>
                          <p:cTn id="97" fill="hold">
                            <p:stCondLst>
                              <p:cond delay="0"/>
                            </p:stCondLst>
                            <p:childTnLst>
                              <p:par>
                                <p:cTn id="98" presetID="22" presetClass="entr" presetSubtype="4" fill="hold" nodeType="clickEffect">
                                  <p:stCondLst>
                                    <p:cond delay="0"/>
                                  </p:stCondLst>
                                  <p:childTnLst>
                                    <p:set>
                                      <p:cBhvr>
                                        <p:cTn id="99" dur="1" fill="hold">
                                          <p:stCondLst>
                                            <p:cond delay="0"/>
                                          </p:stCondLst>
                                        </p:cTn>
                                        <p:tgtEl>
                                          <p:spTgt spid="44"/>
                                        </p:tgtEl>
                                        <p:attrNameLst>
                                          <p:attrName>style.visibility</p:attrName>
                                        </p:attrNameLst>
                                      </p:cBhvr>
                                      <p:to>
                                        <p:strVal val="visible"/>
                                      </p:to>
                                    </p:set>
                                    <p:animEffect transition="in" filter="wipe(down)">
                                      <p:cBhvr>
                                        <p:cTn id="100" dur="500"/>
                                        <p:tgtEl>
                                          <p:spTgt spid="44"/>
                                        </p:tgtEl>
                                      </p:cBhvr>
                                    </p:animEffect>
                                  </p:childTnLst>
                                </p:cTn>
                              </p:par>
                              <p:par>
                                <p:cTn id="101" presetID="22" presetClass="entr" presetSubtype="4" fill="hold" nodeType="withEffect">
                                  <p:stCondLst>
                                    <p:cond delay="0"/>
                                  </p:stCondLst>
                                  <p:childTnLst>
                                    <p:set>
                                      <p:cBhvr>
                                        <p:cTn id="102" dur="1" fill="hold">
                                          <p:stCondLst>
                                            <p:cond delay="0"/>
                                          </p:stCondLst>
                                        </p:cTn>
                                        <p:tgtEl>
                                          <p:spTgt spid="45"/>
                                        </p:tgtEl>
                                        <p:attrNameLst>
                                          <p:attrName>style.visibility</p:attrName>
                                        </p:attrNameLst>
                                      </p:cBhvr>
                                      <p:to>
                                        <p:strVal val="visible"/>
                                      </p:to>
                                    </p:set>
                                    <p:animEffect transition="in" filter="wipe(down)">
                                      <p:cBhvr>
                                        <p:cTn id="103" dur="500"/>
                                        <p:tgtEl>
                                          <p:spTgt spid="45"/>
                                        </p:tgtEl>
                                      </p:cBhvr>
                                    </p:animEffect>
                                  </p:childTnLst>
                                </p:cTn>
                              </p:par>
                              <p:par>
                                <p:cTn id="104" presetID="22" presetClass="entr" presetSubtype="4" fill="hold" nodeType="withEffect">
                                  <p:stCondLst>
                                    <p:cond delay="0"/>
                                  </p:stCondLst>
                                  <p:childTnLst>
                                    <p:set>
                                      <p:cBhvr>
                                        <p:cTn id="105" dur="1" fill="hold">
                                          <p:stCondLst>
                                            <p:cond delay="0"/>
                                          </p:stCondLst>
                                        </p:cTn>
                                        <p:tgtEl>
                                          <p:spTgt spid="46"/>
                                        </p:tgtEl>
                                        <p:attrNameLst>
                                          <p:attrName>style.visibility</p:attrName>
                                        </p:attrNameLst>
                                      </p:cBhvr>
                                      <p:to>
                                        <p:strVal val="visible"/>
                                      </p:to>
                                    </p:set>
                                    <p:animEffect transition="in" filter="wipe(down)">
                                      <p:cBhvr>
                                        <p:cTn id="106" dur="500"/>
                                        <p:tgtEl>
                                          <p:spTgt spid="46"/>
                                        </p:tgtEl>
                                      </p:cBhvr>
                                    </p:animEffect>
                                  </p:childTnLst>
                                </p:cTn>
                              </p:par>
                              <p:par>
                                <p:cTn id="107" presetID="22" presetClass="entr" presetSubtype="4" fill="hold" nodeType="withEffect">
                                  <p:stCondLst>
                                    <p:cond delay="0"/>
                                  </p:stCondLst>
                                  <p:childTnLst>
                                    <p:set>
                                      <p:cBhvr>
                                        <p:cTn id="108" dur="1" fill="hold">
                                          <p:stCondLst>
                                            <p:cond delay="0"/>
                                          </p:stCondLst>
                                        </p:cTn>
                                        <p:tgtEl>
                                          <p:spTgt spid="47"/>
                                        </p:tgtEl>
                                        <p:attrNameLst>
                                          <p:attrName>style.visibility</p:attrName>
                                        </p:attrNameLst>
                                      </p:cBhvr>
                                      <p:to>
                                        <p:strVal val="visible"/>
                                      </p:to>
                                    </p:set>
                                    <p:animEffect transition="in" filter="wipe(down)">
                                      <p:cBhvr>
                                        <p:cTn id="109" dur="500"/>
                                        <p:tgtEl>
                                          <p:spTgt spid="47"/>
                                        </p:tgtEl>
                                      </p:cBhvr>
                                    </p:animEffect>
                                  </p:childTnLst>
                                </p:cTn>
                              </p:par>
                              <p:par>
                                <p:cTn id="110" presetID="22" presetClass="entr" presetSubtype="4" fill="hold" nodeType="withEffect">
                                  <p:stCondLst>
                                    <p:cond delay="0"/>
                                  </p:stCondLst>
                                  <p:childTnLst>
                                    <p:set>
                                      <p:cBhvr>
                                        <p:cTn id="111" dur="1" fill="hold">
                                          <p:stCondLst>
                                            <p:cond delay="0"/>
                                          </p:stCondLst>
                                        </p:cTn>
                                        <p:tgtEl>
                                          <p:spTgt spid="48"/>
                                        </p:tgtEl>
                                        <p:attrNameLst>
                                          <p:attrName>style.visibility</p:attrName>
                                        </p:attrNameLst>
                                      </p:cBhvr>
                                      <p:to>
                                        <p:strVal val="visible"/>
                                      </p:to>
                                    </p:set>
                                    <p:animEffect transition="in" filter="wipe(down)">
                                      <p:cBhvr>
                                        <p:cTn id="112" dur="500"/>
                                        <p:tgtEl>
                                          <p:spTgt spid="48"/>
                                        </p:tgtEl>
                                      </p:cBhvr>
                                    </p:animEffect>
                                  </p:childTnLst>
                                </p:cTn>
                              </p:par>
                              <p:par>
                                <p:cTn id="113" presetID="22" presetClass="entr" presetSubtype="4" fill="hold" grpId="0" nodeType="withEffect">
                                  <p:stCondLst>
                                    <p:cond delay="0"/>
                                  </p:stCondLst>
                                  <p:childTnLst>
                                    <p:set>
                                      <p:cBhvr>
                                        <p:cTn id="114" dur="1" fill="hold">
                                          <p:stCondLst>
                                            <p:cond delay="0"/>
                                          </p:stCondLst>
                                        </p:cTn>
                                        <p:tgtEl>
                                          <p:spTgt spid="49"/>
                                        </p:tgtEl>
                                        <p:attrNameLst>
                                          <p:attrName>style.visibility</p:attrName>
                                        </p:attrNameLst>
                                      </p:cBhvr>
                                      <p:to>
                                        <p:strVal val="visible"/>
                                      </p:to>
                                    </p:set>
                                    <p:animEffect transition="in" filter="wipe(down)">
                                      <p:cBhvr>
                                        <p:cTn id="115" dur="500"/>
                                        <p:tgtEl>
                                          <p:spTgt spid="49"/>
                                        </p:tgtEl>
                                      </p:cBhvr>
                                    </p:animEffect>
                                  </p:childTnLst>
                                </p:cTn>
                              </p:par>
                              <p:par>
                                <p:cTn id="116" presetID="22" presetClass="entr" presetSubtype="4" fill="hold" grpId="0" nodeType="withEffect">
                                  <p:stCondLst>
                                    <p:cond delay="0"/>
                                  </p:stCondLst>
                                  <p:childTnLst>
                                    <p:set>
                                      <p:cBhvr>
                                        <p:cTn id="117" dur="1" fill="hold">
                                          <p:stCondLst>
                                            <p:cond delay="0"/>
                                          </p:stCondLst>
                                        </p:cTn>
                                        <p:tgtEl>
                                          <p:spTgt spid="51"/>
                                        </p:tgtEl>
                                        <p:attrNameLst>
                                          <p:attrName>style.visibility</p:attrName>
                                        </p:attrNameLst>
                                      </p:cBhvr>
                                      <p:to>
                                        <p:strVal val="visible"/>
                                      </p:to>
                                    </p:set>
                                    <p:animEffect transition="in" filter="wipe(down)">
                                      <p:cBhvr>
                                        <p:cTn id="118" dur="500"/>
                                        <p:tgtEl>
                                          <p:spTgt spid="51"/>
                                        </p:tgtEl>
                                      </p:cBhvr>
                                    </p:animEffect>
                                  </p:childTnLst>
                                </p:cTn>
                              </p:par>
                              <p:par>
                                <p:cTn id="119" presetID="22" presetClass="entr" presetSubtype="4" fill="hold" grpId="0" nodeType="withEffect">
                                  <p:stCondLst>
                                    <p:cond delay="0"/>
                                  </p:stCondLst>
                                  <p:childTnLst>
                                    <p:set>
                                      <p:cBhvr>
                                        <p:cTn id="120" dur="1" fill="hold">
                                          <p:stCondLst>
                                            <p:cond delay="0"/>
                                          </p:stCondLst>
                                        </p:cTn>
                                        <p:tgtEl>
                                          <p:spTgt spid="52"/>
                                        </p:tgtEl>
                                        <p:attrNameLst>
                                          <p:attrName>style.visibility</p:attrName>
                                        </p:attrNameLst>
                                      </p:cBhvr>
                                      <p:to>
                                        <p:strVal val="visible"/>
                                      </p:to>
                                    </p:set>
                                    <p:animEffect transition="in" filter="wipe(down)">
                                      <p:cBhvr>
                                        <p:cTn id="121" dur="500"/>
                                        <p:tgtEl>
                                          <p:spTgt spid="52"/>
                                        </p:tgtEl>
                                      </p:cBhvr>
                                    </p:animEffect>
                                  </p:childTnLst>
                                </p:cTn>
                              </p:par>
                              <p:par>
                                <p:cTn id="122" presetID="22" presetClass="entr" presetSubtype="4" fill="hold" grpId="0" nodeType="withEffect">
                                  <p:stCondLst>
                                    <p:cond delay="0"/>
                                  </p:stCondLst>
                                  <p:childTnLst>
                                    <p:set>
                                      <p:cBhvr>
                                        <p:cTn id="123" dur="1" fill="hold">
                                          <p:stCondLst>
                                            <p:cond delay="0"/>
                                          </p:stCondLst>
                                        </p:cTn>
                                        <p:tgtEl>
                                          <p:spTgt spid="53"/>
                                        </p:tgtEl>
                                        <p:attrNameLst>
                                          <p:attrName>style.visibility</p:attrName>
                                        </p:attrNameLst>
                                      </p:cBhvr>
                                      <p:to>
                                        <p:strVal val="visible"/>
                                      </p:to>
                                    </p:set>
                                    <p:animEffect transition="in" filter="wipe(down)">
                                      <p:cBhvr>
                                        <p:cTn id="124" dur="500"/>
                                        <p:tgtEl>
                                          <p:spTgt spid="53"/>
                                        </p:tgtEl>
                                      </p:cBhvr>
                                    </p:animEffect>
                                  </p:childTnLst>
                                </p:cTn>
                              </p:par>
                              <p:par>
                                <p:cTn id="125" presetID="22" presetClass="entr" presetSubtype="4" fill="hold" grpId="0" nodeType="withEffect">
                                  <p:stCondLst>
                                    <p:cond delay="0"/>
                                  </p:stCondLst>
                                  <p:childTnLst>
                                    <p:set>
                                      <p:cBhvr>
                                        <p:cTn id="126" dur="1" fill="hold">
                                          <p:stCondLst>
                                            <p:cond delay="0"/>
                                          </p:stCondLst>
                                        </p:cTn>
                                        <p:tgtEl>
                                          <p:spTgt spid="54"/>
                                        </p:tgtEl>
                                        <p:attrNameLst>
                                          <p:attrName>style.visibility</p:attrName>
                                        </p:attrNameLst>
                                      </p:cBhvr>
                                      <p:to>
                                        <p:strVal val="visible"/>
                                      </p:to>
                                    </p:set>
                                    <p:animEffect transition="in" filter="wipe(down)">
                                      <p:cBhvr>
                                        <p:cTn id="127" dur="500"/>
                                        <p:tgtEl>
                                          <p:spTgt spid="54"/>
                                        </p:tgtEl>
                                      </p:cBhvr>
                                    </p:animEffect>
                                  </p:childTnLst>
                                </p:cTn>
                              </p:par>
                              <p:par>
                                <p:cTn id="128" presetID="22" presetClass="entr" presetSubtype="4" fill="hold" grpId="0" nodeType="withEffect">
                                  <p:stCondLst>
                                    <p:cond delay="0"/>
                                  </p:stCondLst>
                                  <p:childTnLst>
                                    <p:set>
                                      <p:cBhvr>
                                        <p:cTn id="129" dur="1" fill="hold">
                                          <p:stCondLst>
                                            <p:cond delay="0"/>
                                          </p:stCondLst>
                                        </p:cTn>
                                        <p:tgtEl>
                                          <p:spTgt spid="55"/>
                                        </p:tgtEl>
                                        <p:attrNameLst>
                                          <p:attrName>style.visibility</p:attrName>
                                        </p:attrNameLst>
                                      </p:cBhvr>
                                      <p:to>
                                        <p:strVal val="visible"/>
                                      </p:to>
                                    </p:set>
                                    <p:animEffect transition="in" filter="wipe(down)">
                                      <p:cBhvr>
                                        <p:cTn id="130" dur="500"/>
                                        <p:tgtEl>
                                          <p:spTgt spid="55"/>
                                        </p:tgtEl>
                                      </p:cBhvr>
                                    </p:animEffect>
                                  </p:childTnLst>
                                </p:cTn>
                              </p:par>
                              <p:par>
                                <p:cTn id="131" presetID="22" presetClass="entr" presetSubtype="4" fill="hold" grpId="0" nodeType="withEffect">
                                  <p:stCondLst>
                                    <p:cond delay="0"/>
                                  </p:stCondLst>
                                  <p:childTnLst>
                                    <p:set>
                                      <p:cBhvr>
                                        <p:cTn id="132" dur="1" fill="hold">
                                          <p:stCondLst>
                                            <p:cond delay="0"/>
                                          </p:stCondLst>
                                        </p:cTn>
                                        <p:tgtEl>
                                          <p:spTgt spid="56"/>
                                        </p:tgtEl>
                                        <p:attrNameLst>
                                          <p:attrName>style.visibility</p:attrName>
                                        </p:attrNameLst>
                                      </p:cBhvr>
                                      <p:to>
                                        <p:strVal val="visible"/>
                                      </p:to>
                                    </p:set>
                                    <p:animEffect transition="in" filter="wipe(down)">
                                      <p:cBhvr>
                                        <p:cTn id="133" dur="500"/>
                                        <p:tgtEl>
                                          <p:spTgt spid="56"/>
                                        </p:tgtEl>
                                      </p:cBhvr>
                                    </p:animEffect>
                                  </p:childTnLst>
                                </p:cTn>
                              </p:par>
                              <p:par>
                                <p:cTn id="134" presetID="22" presetClass="entr" presetSubtype="4" fill="hold" grpId="0" nodeType="withEffect">
                                  <p:stCondLst>
                                    <p:cond delay="0"/>
                                  </p:stCondLst>
                                  <p:childTnLst>
                                    <p:set>
                                      <p:cBhvr>
                                        <p:cTn id="135" dur="1" fill="hold">
                                          <p:stCondLst>
                                            <p:cond delay="0"/>
                                          </p:stCondLst>
                                        </p:cTn>
                                        <p:tgtEl>
                                          <p:spTgt spid="58"/>
                                        </p:tgtEl>
                                        <p:attrNameLst>
                                          <p:attrName>style.visibility</p:attrName>
                                        </p:attrNameLst>
                                      </p:cBhvr>
                                      <p:to>
                                        <p:strVal val="visible"/>
                                      </p:to>
                                    </p:set>
                                    <p:animEffect transition="in" filter="wipe(down)">
                                      <p:cBhvr>
                                        <p:cTn id="136" dur="500"/>
                                        <p:tgtEl>
                                          <p:spTgt spid="58"/>
                                        </p:tgtEl>
                                      </p:cBhvr>
                                    </p:animEffect>
                                  </p:childTnLst>
                                </p:cTn>
                              </p:par>
                              <p:par>
                                <p:cTn id="137" presetID="22" presetClass="entr" presetSubtype="4" fill="hold" nodeType="withEffect">
                                  <p:stCondLst>
                                    <p:cond delay="0"/>
                                  </p:stCondLst>
                                  <p:childTnLst>
                                    <p:set>
                                      <p:cBhvr>
                                        <p:cTn id="138" dur="1" fill="hold">
                                          <p:stCondLst>
                                            <p:cond delay="0"/>
                                          </p:stCondLst>
                                        </p:cTn>
                                        <p:tgtEl>
                                          <p:spTgt spid="59"/>
                                        </p:tgtEl>
                                        <p:attrNameLst>
                                          <p:attrName>style.visibility</p:attrName>
                                        </p:attrNameLst>
                                      </p:cBhvr>
                                      <p:to>
                                        <p:strVal val="visible"/>
                                      </p:to>
                                    </p:set>
                                    <p:animEffect transition="in" filter="wipe(down)">
                                      <p:cBhvr>
                                        <p:cTn id="139" dur="500"/>
                                        <p:tgtEl>
                                          <p:spTgt spid="59"/>
                                        </p:tgtEl>
                                      </p:cBhvr>
                                    </p:animEffect>
                                  </p:childTnLst>
                                </p:cTn>
                              </p:par>
                              <p:par>
                                <p:cTn id="140" presetID="22" presetClass="entr" presetSubtype="4" fill="hold" nodeType="withEffect">
                                  <p:stCondLst>
                                    <p:cond delay="0"/>
                                  </p:stCondLst>
                                  <p:childTnLst>
                                    <p:set>
                                      <p:cBhvr>
                                        <p:cTn id="141" dur="1" fill="hold">
                                          <p:stCondLst>
                                            <p:cond delay="0"/>
                                          </p:stCondLst>
                                        </p:cTn>
                                        <p:tgtEl>
                                          <p:spTgt spid="62"/>
                                        </p:tgtEl>
                                        <p:attrNameLst>
                                          <p:attrName>style.visibility</p:attrName>
                                        </p:attrNameLst>
                                      </p:cBhvr>
                                      <p:to>
                                        <p:strVal val="visible"/>
                                      </p:to>
                                    </p:set>
                                    <p:animEffect transition="in" filter="wipe(down)">
                                      <p:cBhvr>
                                        <p:cTn id="142" dur="500"/>
                                        <p:tgtEl>
                                          <p:spTgt spid="62"/>
                                        </p:tgtEl>
                                      </p:cBhvr>
                                    </p:animEffect>
                                  </p:childTnLst>
                                </p:cTn>
                              </p:par>
                              <p:par>
                                <p:cTn id="143" presetID="22" presetClass="entr" presetSubtype="4" fill="hold" nodeType="withEffect">
                                  <p:stCondLst>
                                    <p:cond delay="0"/>
                                  </p:stCondLst>
                                  <p:childTnLst>
                                    <p:set>
                                      <p:cBhvr>
                                        <p:cTn id="144" dur="1" fill="hold">
                                          <p:stCondLst>
                                            <p:cond delay="0"/>
                                          </p:stCondLst>
                                        </p:cTn>
                                        <p:tgtEl>
                                          <p:spTgt spid="71"/>
                                        </p:tgtEl>
                                        <p:attrNameLst>
                                          <p:attrName>style.visibility</p:attrName>
                                        </p:attrNameLst>
                                      </p:cBhvr>
                                      <p:to>
                                        <p:strVal val="visible"/>
                                      </p:to>
                                    </p:set>
                                    <p:animEffect transition="in" filter="wipe(down)">
                                      <p:cBhvr>
                                        <p:cTn id="145" dur="500"/>
                                        <p:tgtEl>
                                          <p:spTgt spid="71"/>
                                        </p:tgtEl>
                                      </p:cBhvr>
                                    </p:animEffect>
                                  </p:childTnLst>
                                </p:cTn>
                              </p:par>
                              <p:par>
                                <p:cTn id="146" presetID="22" presetClass="entr" presetSubtype="4" fill="hold" grpId="0" nodeType="withEffect">
                                  <p:stCondLst>
                                    <p:cond delay="0"/>
                                  </p:stCondLst>
                                  <p:childTnLst>
                                    <p:set>
                                      <p:cBhvr>
                                        <p:cTn id="147" dur="1" fill="hold">
                                          <p:stCondLst>
                                            <p:cond delay="0"/>
                                          </p:stCondLst>
                                        </p:cTn>
                                        <p:tgtEl>
                                          <p:spTgt spid="72"/>
                                        </p:tgtEl>
                                        <p:attrNameLst>
                                          <p:attrName>style.visibility</p:attrName>
                                        </p:attrNameLst>
                                      </p:cBhvr>
                                      <p:to>
                                        <p:strVal val="visible"/>
                                      </p:to>
                                    </p:set>
                                    <p:animEffect transition="in" filter="wipe(down)">
                                      <p:cBhvr>
                                        <p:cTn id="148" dur="500"/>
                                        <p:tgtEl>
                                          <p:spTgt spid="72"/>
                                        </p:tgtEl>
                                      </p:cBhvr>
                                    </p:animEffect>
                                  </p:childTnLst>
                                </p:cTn>
                              </p:par>
                              <p:par>
                                <p:cTn id="149" presetID="22" presetClass="entr" presetSubtype="4" fill="hold" nodeType="withEffect">
                                  <p:stCondLst>
                                    <p:cond delay="0"/>
                                  </p:stCondLst>
                                  <p:childTnLst>
                                    <p:set>
                                      <p:cBhvr>
                                        <p:cTn id="150" dur="1" fill="hold">
                                          <p:stCondLst>
                                            <p:cond delay="0"/>
                                          </p:stCondLst>
                                        </p:cTn>
                                        <p:tgtEl>
                                          <p:spTgt spid="73"/>
                                        </p:tgtEl>
                                        <p:attrNameLst>
                                          <p:attrName>style.visibility</p:attrName>
                                        </p:attrNameLst>
                                      </p:cBhvr>
                                      <p:to>
                                        <p:strVal val="visible"/>
                                      </p:to>
                                    </p:set>
                                    <p:animEffect transition="in" filter="wipe(down)">
                                      <p:cBhvr>
                                        <p:cTn id="151" dur="500"/>
                                        <p:tgtEl>
                                          <p:spTgt spid="73"/>
                                        </p:tgtEl>
                                      </p:cBhvr>
                                    </p:animEffect>
                                  </p:childTnLst>
                                </p:cTn>
                              </p:par>
                              <p:par>
                                <p:cTn id="152" presetID="22" presetClass="entr" presetSubtype="4" fill="hold" nodeType="withEffect">
                                  <p:stCondLst>
                                    <p:cond delay="0"/>
                                  </p:stCondLst>
                                  <p:childTnLst>
                                    <p:set>
                                      <p:cBhvr>
                                        <p:cTn id="153" dur="1" fill="hold">
                                          <p:stCondLst>
                                            <p:cond delay="0"/>
                                          </p:stCondLst>
                                        </p:cTn>
                                        <p:tgtEl>
                                          <p:spTgt spid="74"/>
                                        </p:tgtEl>
                                        <p:attrNameLst>
                                          <p:attrName>style.visibility</p:attrName>
                                        </p:attrNameLst>
                                      </p:cBhvr>
                                      <p:to>
                                        <p:strVal val="visible"/>
                                      </p:to>
                                    </p:set>
                                    <p:animEffect transition="in" filter="wipe(down)">
                                      <p:cBhvr>
                                        <p:cTn id="154" dur="500"/>
                                        <p:tgtEl>
                                          <p:spTgt spid="74"/>
                                        </p:tgtEl>
                                      </p:cBhvr>
                                    </p:animEffect>
                                  </p:childTnLst>
                                </p:cTn>
                              </p:par>
                              <p:par>
                                <p:cTn id="155" presetID="22" presetClass="entr" presetSubtype="4" fill="hold" nodeType="withEffect">
                                  <p:stCondLst>
                                    <p:cond delay="0"/>
                                  </p:stCondLst>
                                  <p:childTnLst>
                                    <p:set>
                                      <p:cBhvr>
                                        <p:cTn id="156" dur="1" fill="hold">
                                          <p:stCondLst>
                                            <p:cond delay="0"/>
                                          </p:stCondLst>
                                        </p:cTn>
                                        <p:tgtEl>
                                          <p:spTgt spid="75"/>
                                        </p:tgtEl>
                                        <p:attrNameLst>
                                          <p:attrName>style.visibility</p:attrName>
                                        </p:attrNameLst>
                                      </p:cBhvr>
                                      <p:to>
                                        <p:strVal val="visible"/>
                                      </p:to>
                                    </p:set>
                                    <p:animEffect transition="in" filter="wipe(down)">
                                      <p:cBhvr>
                                        <p:cTn id="157" dur="500"/>
                                        <p:tgtEl>
                                          <p:spTgt spid="75"/>
                                        </p:tgtEl>
                                      </p:cBhvr>
                                    </p:animEffect>
                                  </p:childTnLst>
                                </p:cTn>
                              </p:par>
                              <p:par>
                                <p:cTn id="158" presetID="22" presetClass="entr" presetSubtype="4" fill="hold" nodeType="withEffect">
                                  <p:stCondLst>
                                    <p:cond delay="0"/>
                                  </p:stCondLst>
                                  <p:childTnLst>
                                    <p:set>
                                      <p:cBhvr>
                                        <p:cTn id="159" dur="1" fill="hold">
                                          <p:stCondLst>
                                            <p:cond delay="0"/>
                                          </p:stCondLst>
                                        </p:cTn>
                                        <p:tgtEl>
                                          <p:spTgt spid="80"/>
                                        </p:tgtEl>
                                        <p:attrNameLst>
                                          <p:attrName>style.visibility</p:attrName>
                                        </p:attrNameLst>
                                      </p:cBhvr>
                                      <p:to>
                                        <p:strVal val="visible"/>
                                      </p:to>
                                    </p:set>
                                    <p:animEffect transition="in" filter="wipe(down)">
                                      <p:cBhvr>
                                        <p:cTn id="160" dur="500"/>
                                        <p:tgtEl>
                                          <p:spTgt spid="80"/>
                                        </p:tgtEl>
                                      </p:cBhvr>
                                    </p:animEffect>
                                  </p:childTnLst>
                                </p:cTn>
                              </p:par>
                              <p:par>
                                <p:cTn id="161" presetID="22" presetClass="entr" presetSubtype="4" fill="hold" nodeType="withEffect">
                                  <p:stCondLst>
                                    <p:cond delay="0"/>
                                  </p:stCondLst>
                                  <p:childTnLst>
                                    <p:set>
                                      <p:cBhvr>
                                        <p:cTn id="162" dur="1" fill="hold">
                                          <p:stCondLst>
                                            <p:cond delay="0"/>
                                          </p:stCondLst>
                                        </p:cTn>
                                        <p:tgtEl>
                                          <p:spTgt spid="81"/>
                                        </p:tgtEl>
                                        <p:attrNameLst>
                                          <p:attrName>style.visibility</p:attrName>
                                        </p:attrNameLst>
                                      </p:cBhvr>
                                      <p:to>
                                        <p:strVal val="visible"/>
                                      </p:to>
                                    </p:set>
                                    <p:animEffect transition="in" filter="wipe(down)">
                                      <p:cBhvr>
                                        <p:cTn id="163" dur="500"/>
                                        <p:tgtEl>
                                          <p:spTgt spid="81"/>
                                        </p:tgtEl>
                                      </p:cBhvr>
                                    </p:animEffect>
                                  </p:childTnLst>
                                </p:cTn>
                              </p:par>
                              <p:par>
                                <p:cTn id="164" presetID="22" presetClass="entr" presetSubtype="4" fill="hold" nodeType="withEffect">
                                  <p:stCondLst>
                                    <p:cond delay="0"/>
                                  </p:stCondLst>
                                  <p:childTnLst>
                                    <p:set>
                                      <p:cBhvr>
                                        <p:cTn id="165" dur="1" fill="hold">
                                          <p:stCondLst>
                                            <p:cond delay="0"/>
                                          </p:stCondLst>
                                        </p:cTn>
                                        <p:tgtEl>
                                          <p:spTgt spid="82"/>
                                        </p:tgtEl>
                                        <p:attrNameLst>
                                          <p:attrName>style.visibility</p:attrName>
                                        </p:attrNameLst>
                                      </p:cBhvr>
                                      <p:to>
                                        <p:strVal val="visible"/>
                                      </p:to>
                                    </p:set>
                                    <p:animEffect transition="in" filter="wipe(down)">
                                      <p:cBhvr>
                                        <p:cTn id="166" dur="500"/>
                                        <p:tgtEl>
                                          <p:spTgt spid="82"/>
                                        </p:tgtEl>
                                      </p:cBhvr>
                                    </p:animEffect>
                                  </p:childTnLst>
                                </p:cTn>
                              </p:par>
                              <p:par>
                                <p:cTn id="167" presetID="22" presetClass="entr" presetSubtype="4" fill="hold" nodeType="withEffect">
                                  <p:stCondLst>
                                    <p:cond delay="0"/>
                                  </p:stCondLst>
                                  <p:childTnLst>
                                    <p:set>
                                      <p:cBhvr>
                                        <p:cTn id="168" dur="1" fill="hold">
                                          <p:stCondLst>
                                            <p:cond delay="0"/>
                                          </p:stCondLst>
                                        </p:cTn>
                                        <p:tgtEl>
                                          <p:spTgt spid="94"/>
                                        </p:tgtEl>
                                        <p:attrNameLst>
                                          <p:attrName>style.visibility</p:attrName>
                                        </p:attrNameLst>
                                      </p:cBhvr>
                                      <p:to>
                                        <p:strVal val="visible"/>
                                      </p:to>
                                    </p:set>
                                    <p:animEffect transition="in" filter="wipe(down)">
                                      <p:cBhvr>
                                        <p:cTn id="169" dur="500"/>
                                        <p:tgtEl>
                                          <p:spTgt spid="94"/>
                                        </p:tgtEl>
                                      </p:cBhvr>
                                    </p:animEffect>
                                  </p:childTnLst>
                                </p:cTn>
                              </p:par>
                              <p:par>
                                <p:cTn id="170" presetID="22" presetClass="entr" presetSubtype="4" fill="hold" nodeType="withEffect">
                                  <p:stCondLst>
                                    <p:cond delay="0"/>
                                  </p:stCondLst>
                                  <p:childTnLst>
                                    <p:set>
                                      <p:cBhvr>
                                        <p:cTn id="171" dur="1" fill="hold">
                                          <p:stCondLst>
                                            <p:cond delay="0"/>
                                          </p:stCondLst>
                                        </p:cTn>
                                        <p:tgtEl>
                                          <p:spTgt spid="97"/>
                                        </p:tgtEl>
                                        <p:attrNameLst>
                                          <p:attrName>style.visibility</p:attrName>
                                        </p:attrNameLst>
                                      </p:cBhvr>
                                      <p:to>
                                        <p:strVal val="visible"/>
                                      </p:to>
                                    </p:set>
                                    <p:animEffect transition="in" filter="wipe(down)">
                                      <p:cBhvr>
                                        <p:cTn id="172" dur="500"/>
                                        <p:tgtEl>
                                          <p:spTgt spid="97"/>
                                        </p:tgtEl>
                                      </p:cBhvr>
                                    </p:animEffect>
                                  </p:childTnLst>
                                </p:cTn>
                              </p:par>
                              <p:par>
                                <p:cTn id="173" presetID="22" presetClass="entr" presetSubtype="4" fill="hold" nodeType="withEffect">
                                  <p:stCondLst>
                                    <p:cond delay="0"/>
                                  </p:stCondLst>
                                  <p:childTnLst>
                                    <p:set>
                                      <p:cBhvr>
                                        <p:cTn id="174" dur="1" fill="hold">
                                          <p:stCondLst>
                                            <p:cond delay="0"/>
                                          </p:stCondLst>
                                        </p:cTn>
                                        <p:tgtEl>
                                          <p:spTgt spid="66"/>
                                        </p:tgtEl>
                                        <p:attrNameLst>
                                          <p:attrName>style.visibility</p:attrName>
                                        </p:attrNameLst>
                                      </p:cBhvr>
                                      <p:to>
                                        <p:strVal val="visible"/>
                                      </p:to>
                                    </p:set>
                                    <p:animEffect transition="in" filter="wipe(down)">
                                      <p:cBhvr>
                                        <p:cTn id="175" dur="500"/>
                                        <p:tgtEl>
                                          <p:spTgt spid="66"/>
                                        </p:tgtEl>
                                      </p:cBhvr>
                                    </p:animEffect>
                                  </p:childTnLst>
                                </p:cTn>
                              </p:par>
                              <p:par>
                                <p:cTn id="176" presetID="22" presetClass="entr" presetSubtype="4" fill="hold" grpId="0" nodeType="withEffect">
                                  <p:stCondLst>
                                    <p:cond delay="0"/>
                                  </p:stCondLst>
                                  <p:childTnLst>
                                    <p:set>
                                      <p:cBhvr>
                                        <p:cTn id="177" dur="1" fill="hold">
                                          <p:stCondLst>
                                            <p:cond delay="0"/>
                                          </p:stCondLst>
                                        </p:cTn>
                                        <p:tgtEl>
                                          <p:spTgt spid="67"/>
                                        </p:tgtEl>
                                        <p:attrNameLst>
                                          <p:attrName>style.visibility</p:attrName>
                                        </p:attrNameLst>
                                      </p:cBhvr>
                                      <p:to>
                                        <p:strVal val="visible"/>
                                      </p:to>
                                    </p:set>
                                    <p:animEffect transition="in" filter="wipe(down)">
                                      <p:cBhvr>
                                        <p:cTn id="178" dur="500"/>
                                        <p:tgtEl>
                                          <p:spTgt spid="67"/>
                                        </p:tgtEl>
                                      </p:cBhvr>
                                    </p:animEffect>
                                  </p:childTnLst>
                                </p:cTn>
                              </p:par>
                              <p:par>
                                <p:cTn id="179" presetID="22" presetClass="entr" presetSubtype="4" fill="hold" nodeType="withEffect">
                                  <p:stCondLst>
                                    <p:cond delay="0"/>
                                  </p:stCondLst>
                                  <p:childTnLst>
                                    <p:set>
                                      <p:cBhvr>
                                        <p:cTn id="180" dur="1" fill="hold">
                                          <p:stCondLst>
                                            <p:cond delay="0"/>
                                          </p:stCondLst>
                                        </p:cTn>
                                        <p:tgtEl>
                                          <p:spTgt spid="68"/>
                                        </p:tgtEl>
                                        <p:attrNameLst>
                                          <p:attrName>style.visibility</p:attrName>
                                        </p:attrNameLst>
                                      </p:cBhvr>
                                      <p:to>
                                        <p:strVal val="visible"/>
                                      </p:to>
                                    </p:set>
                                    <p:animEffect transition="in" filter="wipe(down)">
                                      <p:cBhvr>
                                        <p:cTn id="181" dur="500"/>
                                        <p:tgtEl>
                                          <p:spTgt spid="68"/>
                                        </p:tgtEl>
                                      </p:cBhvr>
                                    </p:animEffect>
                                  </p:childTnLst>
                                </p:cTn>
                              </p:par>
                              <p:par>
                                <p:cTn id="182" presetID="22" presetClass="entr" presetSubtype="4" fill="hold" grpId="0" nodeType="withEffect">
                                  <p:stCondLst>
                                    <p:cond delay="0"/>
                                  </p:stCondLst>
                                  <p:childTnLst>
                                    <p:set>
                                      <p:cBhvr>
                                        <p:cTn id="183" dur="1" fill="hold">
                                          <p:stCondLst>
                                            <p:cond delay="0"/>
                                          </p:stCondLst>
                                        </p:cTn>
                                        <p:tgtEl>
                                          <p:spTgt spid="50"/>
                                        </p:tgtEl>
                                        <p:attrNameLst>
                                          <p:attrName>style.visibility</p:attrName>
                                        </p:attrNameLst>
                                      </p:cBhvr>
                                      <p:to>
                                        <p:strVal val="visible"/>
                                      </p:to>
                                    </p:set>
                                    <p:animEffect transition="in" filter="wipe(down)">
                                      <p:cBhvr>
                                        <p:cTn id="184" dur="500"/>
                                        <p:tgtEl>
                                          <p:spTgt spid="50"/>
                                        </p:tgtEl>
                                      </p:cBhvr>
                                    </p:animEffect>
                                  </p:childTnLst>
                                </p:cTn>
                              </p:par>
                              <p:par>
                                <p:cTn id="185" presetID="22" presetClass="entr" presetSubtype="4" fill="hold" grpId="0" nodeType="withEffect">
                                  <p:stCondLst>
                                    <p:cond delay="0"/>
                                  </p:stCondLst>
                                  <p:childTnLst>
                                    <p:set>
                                      <p:cBhvr>
                                        <p:cTn id="186" dur="1" fill="hold">
                                          <p:stCondLst>
                                            <p:cond delay="0"/>
                                          </p:stCondLst>
                                        </p:cTn>
                                        <p:tgtEl>
                                          <p:spTgt spid="76"/>
                                        </p:tgtEl>
                                        <p:attrNameLst>
                                          <p:attrName>style.visibility</p:attrName>
                                        </p:attrNameLst>
                                      </p:cBhvr>
                                      <p:to>
                                        <p:strVal val="visible"/>
                                      </p:to>
                                    </p:set>
                                    <p:animEffect transition="in" filter="wipe(down)">
                                      <p:cBhvr>
                                        <p:cTn id="187" dur="500"/>
                                        <p:tgtEl>
                                          <p:spTgt spid="76"/>
                                        </p:tgtEl>
                                      </p:cBhvr>
                                    </p:animEffect>
                                  </p:childTnLst>
                                </p:cTn>
                              </p:par>
                            </p:childTnLst>
                          </p:cTn>
                        </p:par>
                      </p:childTnLst>
                    </p:cTn>
                  </p:par>
                  <p:par>
                    <p:cTn id="188" fill="hold">
                      <p:stCondLst>
                        <p:cond delay="indefinite"/>
                      </p:stCondLst>
                      <p:childTnLst>
                        <p:par>
                          <p:cTn id="189" fill="hold">
                            <p:stCondLst>
                              <p:cond delay="0"/>
                            </p:stCondLst>
                            <p:childTnLst>
                              <p:par>
                                <p:cTn id="190" presetID="22" presetClass="entr" presetSubtype="4" fill="hold" grpId="0" nodeType="clickEffect">
                                  <p:stCondLst>
                                    <p:cond delay="0"/>
                                  </p:stCondLst>
                                  <p:childTnLst>
                                    <p:set>
                                      <p:cBhvr>
                                        <p:cTn id="191" dur="1" fill="hold">
                                          <p:stCondLst>
                                            <p:cond delay="0"/>
                                          </p:stCondLst>
                                        </p:cTn>
                                        <p:tgtEl>
                                          <p:spTgt spid="104"/>
                                        </p:tgtEl>
                                        <p:attrNameLst>
                                          <p:attrName>style.visibility</p:attrName>
                                        </p:attrNameLst>
                                      </p:cBhvr>
                                      <p:to>
                                        <p:strVal val="visible"/>
                                      </p:to>
                                    </p:set>
                                    <p:animEffect transition="in" filter="wipe(down)">
                                      <p:cBhvr>
                                        <p:cTn id="192" dur="500"/>
                                        <p:tgtEl>
                                          <p:spTgt spid="104"/>
                                        </p:tgtEl>
                                      </p:cBhvr>
                                    </p:animEffect>
                                  </p:childTnLst>
                                </p:cTn>
                              </p:par>
                            </p:childTnLst>
                          </p:cTn>
                        </p:par>
                      </p:childTnLst>
                    </p:cTn>
                  </p:par>
                  <p:par>
                    <p:cTn id="193" fill="hold">
                      <p:stCondLst>
                        <p:cond delay="indefinite"/>
                      </p:stCondLst>
                      <p:childTnLst>
                        <p:par>
                          <p:cTn id="194" fill="hold">
                            <p:stCondLst>
                              <p:cond delay="0"/>
                            </p:stCondLst>
                            <p:childTnLst>
                              <p:par>
                                <p:cTn id="195" presetID="22" presetClass="entr" presetSubtype="4" fill="hold" grpId="0" nodeType="clickEffect">
                                  <p:stCondLst>
                                    <p:cond delay="0"/>
                                  </p:stCondLst>
                                  <p:childTnLst>
                                    <p:set>
                                      <p:cBhvr>
                                        <p:cTn id="196" dur="1" fill="hold">
                                          <p:stCondLst>
                                            <p:cond delay="0"/>
                                          </p:stCondLst>
                                        </p:cTn>
                                        <p:tgtEl>
                                          <p:spTgt spid="105"/>
                                        </p:tgtEl>
                                        <p:attrNameLst>
                                          <p:attrName>style.visibility</p:attrName>
                                        </p:attrNameLst>
                                      </p:cBhvr>
                                      <p:to>
                                        <p:strVal val="visible"/>
                                      </p:to>
                                    </p:set>
                                    <p:animEffect transition="in" filter="wipe(down)">
                                      <p:cBhvr>
                                        <p:cTn id="197" dur="500"/>
                                        <p:tgtEl>
                                          <p:spTgt spid="1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p:bldP spid="15" grpId="0"/>
      <p:bldP spid="17" grpId="0" animBg="1"/>
      <p:bldP spid="18" grpId="0"/>
      <p:bldP spid="19" grpId="0"/>
      <p:bldP spid="20" grpId="0"/>
      <p:bldP spid="24" grpId="0"/>
      <p:bldP spid="28" grpId="0"/>
      <p:bldP spid="49" grpId="0" animBg="1"/>
      <p:bldP spid="50" grpId="0"/>
      <p:bldP spid="51" grpId="0"/>
      <p:bldP spid="52" grpId="0" animBg="1"/>
      <p:bldP spid="53" grpId="0"/>
      <p:bldP spid="54" grpId="0"/>
      <p:bldP spid="55" grpId="0"/>
      <p:bldP spid="56" grpId="0"/>
      <p:bldP spid="58" grpId="0"/>
      <p:bldP spid="72" grpId="0"/>
      <p:bldP spid="76" grpId="0"/>
      <p:bldP spid="101" grpId="0" animBg="1"/>
      <p:bldP spid="102" grpId="0" animBg="1"/>
      <p:bldP spid="103" grpId="0" animBg="1"/>
      <p:bldP spid="104" grpId="0" animBg="1"/>
      <p:bldP spid="105" grpId="0" animBg="1"/>
      <p:bldP spid="67"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C64EB89B-58F7-F240-8421-EAA1C049EC0D}"/>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21" name="Title 3">
            <a:extLst>
              <a:ext uri="{FF2B5EF4-FFF2-40B4-BE49-F238E27FC236}">
                <a16:creationId xmlns:a16="http://schemas.microsoft.com/office/drawing/2014/main" xmlns="" id="{62691079-EB55-D54F-BC70-0351F2D88255}"/>
              </a:ext>
            </a:extLst>
          </p:cNvPr>
          <p:cNvSpPr txBox="1">
            <a:spLocks/>
          </p:cNvSpPr>
          <p:nvPr/>
        </p:nvSpPr>
        <p:spPr>
          <a:xfrm>
            <a:off x="713433" y="-188704"/>
            <a:ext cx="13625565" cy="1188851"/>
          </a:xfrm>
          <a:prstGeom prst="rect">
            <a:avLst/>
          </a:prstGeom>
        </p:spPr>
        <p:txBody>
          <a:bodyPr vert="horz" lIns="109728" tIns="54864" rIns="109728" bIns="54864" rtlCol="0" anchor="ctr">
            <a:normAutofit/>
          </a:bodyPr>
          <a:lstStyle>
            <a:lvl1pPr algn="ctr" defTabSz="1097280" rtl="0" eaLnBrk="1" latinLnBrk="0" hangingPunct="1">
              <a:lnSpc>
                <a:spcPct val="90000"/>
              </a:lnSpc>
              <a:spcBef>
                <a:spcPct val="0"/>
              </a:spcBef>
              <a:buNone/>
              <a:defRPr sz="5300" kern="1200">
                <a:solidFill>
                  <a:schemeClr val="accent6">
                    <a:lumMod val="75000"/>
                  </a:schemeClr>
                </a:solidFill>
                <a:latin typeface="+mj-lt"/>
                <a:ea typeface="+mj-ea"/>
                <a:cs typeface="+mj-cs"/>
              </a:defRPr>
            </a:lvl1pPr>
          </a:lstStyle>
          <a:p>
            <a:r>
              <a:rPr lang="en-US" dirty="0"/>
              <a:t>Terraform Remote State File with State Locking</a:t>
            </a:r>
          </a:p>
        </p:txBody>
      </p:sp>
      <p:pic>
        <p:nvPicPr>
          <p:cNvPr id="44" name="Graphic 43" descr="User with solid fill">
            <a:extLst>
              <a:ext uri="{FF2B5EF4-FFF2-40B4-BE49-F238E27FC236}">
                <a16:creationId xmlns:a16="http://schemas.microsoft.com/office/drawing/2014/main" xmlns="" id="{A86FCF13-1F1D-FC47-90B7-DEE09106E803}"/>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810743" y="1452549"/>
            <a:ext cx="914400" cy="914400"/>
          </a:xfrm>
          <a:prstGeom prst="rect">
            <a:avLst/>
          </a:prstGeom>
        </p:spPr>
      </p:pic>
      <p:pic>
        <p:nvPicPr>
          <p:cNvPr id="45" name="Graphic 44" descr="User with solid fill">
            <a:extLst>
              <a:ext uri="{FF2B5EF4-FFF2-40B4-BE49-F238E27FC236}">
                <a16:creationId xmlns:a16="http://schemas.microsoft.com/office/drawing/2014/main" xmlns="" id="{863347B7-8DD3-0740-A233-BB43F1FE9EAC}"/>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p:blipFill>
        <p:spPr>
          <a:xfrm>
            <a:off x="3003033" y="1438277"/>
            <a:ext cx="914400" cy="914400"/>
          </a:xfrm>
          <a:prstGeom prst="rect">
            <a:avLst/>
          </a:prstGeom>
        </p:spPr>
      </p:pic>
      <p:pic>
        <p:nvPicPr>
          <p:cNvPr id="46" name="Graphic 45" descr="User with solid fill">
            <a:extLst>
              <a:ext uri="{FF2B5EF4-FFF2-40B4-BE49-F238E27FC236}">
                <a16:creationId xmlns:a16="http://schemas.microsoft.com/office/drawing/2014/main" xmlns="" id="{7D89CE3A-8BCD-DB47-9189-F123A81E5DFC}"/>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xmlns="" r:embed="rId7"/>
              </a:ext>
            </a:extLst>
          </a:blip>
          <a:stretch>
            <a:fillRect/>
          </a:stretch>
        </p:blipFill>
        <p:spPr>
          <a:xfrm>
            <a:off x="5059069" y="1452549"/>
            <a:ext cx="914400" cy="914400"/>
          </a:xfrm>
          <a:prstGeom prst="rect">
            <a:avLst/>
          </a:prstGeom>
        </p:spPr>
      </p:pic>
      <p:pic>
        <p:nvPicPr>
          <p:cNvPr id="47" name="Graphic 46" descr="Computer with solid fill">
            <a:extLst>
              <a:ext uri="{FF2B5EF4-FFF2-40B4-BE49-F238E27FC236}">
                <a16:creationId xmlns:a16="http://schemas.microsoft.com/office/drawing/2014/main" xmlns="" id="{194981EC-AEE2-F445-BD4A-D4F7F70F3D1F}"/>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xmlns="" r:embed="rId9"/>
              </a:ext>
            </a:extLst>
          </a:blip>
          <a:stretch>
            <a:fillRect/>
          </a:stretch>
        </p:blipFill>
        <p:spPr>
          <a:xfrm>
            <a:off x="977215" y="2568850"/>
            <a:ext cx="914400" cy="914400"/>
          </a:xfrm>
          <a:prstGeom prst="rect">
            <a:avLst/>
          </a:prstGeom>
        </p:spPr>
      </p:pic>
      <p:pic>
        <p:nvPicPr>
          <p:cNvPr id="48" name="Graphic 47" descr="Document with solid fill">
            <a:extLst>
              <a:ext uri="{FF2B5EF4-FFF2-40B4-BE49-F238E27FC236}">
                <a16:creationId xmlns:a16="http://schemas.microsoft.com/office/drawing/2014/main" xmlns="" id="{E58001CC-E33C-DD46-9400-7ED5075F074B}"/>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xmlns="" r:embed="rId11"/>
              </a:ext>
            </a:extLst>
          </a:blip>
          <a:stretch>
            <a:fillRect/>
          </a:stretch>
        </p:blipFill>
        <p:spPr>
          <a:xfrm>
            <a:off x="5019725" y="3931257"/>
            <a:ext cx="801880" cy="801880"/>
          </a:xfrm>
          <a:prstGeom prst="rect">
            <a:avLst/>
          </a:prstGeom>
        </p:spPr>
      </p:pic>
      <p:sp>
        <p:nvSpPr>
          <p:cNvPr id="49" name="Rectangle 48">
            <a:extLst>
              <a:ext uri="{FF2B5EF4-FFF2-40B4-BE49-F238E27FC236}">
                <a16:creationId xmlns:a16="http://schemas.microsoft.com/office/drawing/2014/main" xmlns="" id="{7A016AC6-23D1-6F40-B7C3-F4F61F650740}"/>
              </a:ext>
            </a:extLst>
          </p:cNvPr>
          <p:cNvSpPr/>
          <p:nvPr/>
        </p:nvSpPr>
        <p:spPr>
          <a:xfrm>
            <a:off x="341645" y="3775610"/>
            <a:ext cx="6571617" cy="1396721"/>
          </a:xfrm>
          <a:prstGeom prst="rect">
            <a:avLst/>
          </a:prstGeom>
          <a:noFill/>
          <a:ln w="603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xmlns="" id="{90A62A89-EB09-5B4B-B330-8CAF4358CDB2}"/>
              </a:ext>
            </a:extLst>
          </p:cNvPr>
          <p:cNvSpPr txBox="1"/>
          <p:nvPr/>
        </p:nvSpPr>
        <p:spPr>
          <a:xfrm>
            <a:off x="221721" y="2262218"/>
            <a:ext cx="954243" cy="584775"/>
          </a:xfrm>
          <a:prstGeom prst="rect">
            <a:avLst/>
          </a:prstGeom>
          <a:noFill/>
        </p:spPr>
        <p:txBody>
          <a:bodyPr wrap="square" rtlCol="0">
            <a:spAutoFit/>
          </a:bodyPr>
          <a:lstStyle/>
          <a:p>
            <a:r>
              <a:rPr lang="en-US" sz="1600" dirty="0">
                <a:solidFill>
                  <a:srgbClr val="00B050"/>
                </a:solidFill>
              </a:rPr>
              <a:t>Admin1</a:t>
            </a:r>
          </a:p>
          <a:p>
            <a:r>
              <a:rPr lang="en-US" sz="1600" dirty="0">
                <a:solidFill>
                  <a:srgbClr val="00B050"/>
                </a:solidFill>
              </a:rPr>
              <a:t>Desktop</a:t>
            </a:r>
          </a:p>
        </p:txBody>
      </p:sp>
      <p:sp>
        <p:nvSpPr>
          <p:cNvPr id="51" name="TextBox 50">
            <a:extLst>
              <a:ext uri="{FF2B5EF4-FFF2-40B4-BE49-F238E27FC236}">
                <a16:creationId xmlns:a16="http://schemas.microsoft.com/office/drawing/2014/main" xmlns="" id="{2B2377D1-9855-B34F-BED3-7A6675335D31}"/>
              </a:ext>
            </a:extLst>
          </p:cNvPr>
          <p:cNvSpPr txBox="1"/>
          <p:nvPr/>
        </p:nvSpPr>
        <p:spPr>
          <a:xfrm>
            <a:off x="4590344" y="4660021"/>
            <a:ext cx="1969529" cy="369332"/>
          </a:xfrm>
          <a:prstGeom prst="rect">
            <a:avLst/>
          </a:prstGeom>
          <a:noFill/>
        </p:spPr>
        <p:txBody>
          <a:bodyPr wrap="square" rtlCol="0">
            <a:spAutoFit/>
          </a:bodyPr>
          <a:lstStyle/>
          <a:p>
            <a:r>
              <a:rPr lang="en-US" sz="1800" dirty="0" err="1"/>
              <a:t>terraform.tfstate</a:t>
            </a:r>
            <a:endParaRPr lang="en-US" sz="1800" dirty="0"/>
          </a:p>
        </p:txBody>
      </p:sp>
      <p:sp>
        <p:nvSpPr>
          <p:cNvPr id="52" name="Rectangle 51">
            <a:extLst>
              <a:ext uri="{FF2B5EF4-FFF2-40B4-BE49-F238E27FC236}">
                <a16:creationId xmlns:a16="http://schemas.microsoft.com/office/drawing/2014/main" xmlns="" id="{81C3CFBF-C672-764F-AE1C-1945F1E9A180}"/>
              </a:ext>
            </a:extLst>
          </p:cNvPr>
          <p:cNvSpPr/>
          <p:nvPr/>
        </p:nvSpPr>
        <p:spPr>
          <a:xfrm>
            <a:off x="2091982" y="6196215"/>
            <a:ext cx="2733152" cy="1396721"/>
          </a:xfrm>
          <a:prstGeom prst="rect">
            <a:avLst/>
          </a:prstGeom>
          <a:no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xmlns="" id="{C78A2E04-2AB4-944C-9172-A98B1DFDDEAD}"/>
              </a:ext>
            </a:extLst>
          </p:cNvPr>
          <p:cNvSpPr txBox="1"/>
          <p:nvPr/>
        </p:nvSpPr>
        <p:spPr>
          <a:xfrm>
            <a:off x="797764" y="1135580"/>
            <a:ext cx="940358" cy="369332"/>
          </a:xfrm>
          <a:prstGeom prst="rect">
            <a:avLst/>
          </a:prstGeom>
          <a:noFill/>
        </p:spPr>
        <p:txBody>
          <a:bodyPr wrap="square" rtlCol="0">
            <a:spAutoFit/>
          </a:bodyPr>
          <a:lstStyle/>
          <a:p>
            <a:r>
              <a:rPr lang="en-US" sz="1800" dirty="0">
                <a:solidFill>
                  <a:srgbClr val="00B050"/>
                </a:solidFill>
              </a:rPr>
              <a:t>Admin1</a:t>
            </a:r>
          </a:p>
        </p:txBody>
      </p:sp>
      <p:sp>
        <p:nvSpPr>
          <p:cNvPr id="54" name="TextBox 53">
            <a:extLst>
              <a:ext uri="{FF2B5EF4-FFF2-40B4-BE49-F238E27FC236}">
                <a16:creationId xmlns:a16="http://schemas.microsoft.com/office/drawing/2014/main" xmlns="" id="{96CE0BEC-109B-4241-B23E-A96C6EC4A073}"/>
              </a:ext>
            </a:extLst>
          </p:cNvPr>
          <p:cNvSpPr txBox="1"/>
          <p:nvPr/>
        </p:nvSpPr>
        <p:spPr>
          <a:xfrm>
            <a:off x="2975896" y="1121308"/>
            <a:ext cx="940358" cy="369332"/>
          </a:xfrm>
          <a:prstGeom prst="rect">
            <a:avLst/>
          </a:prstGeom>
          <a:noFill/>
        </p:spPr>
        <p:txBody>
          <a:bodyPr wrap="square" rtlCol="0">
            <a:spAutoFit/>
          </a:bodyPr>
          <a:lstStyle/>
          <a:p>
            <a:r>
              <a:rPr lang="en-US" sz="1800" dirty="0">
                <a:solidFill>
                  <a:srgbClr val="0070C0"/>
                </a:solidFill>
              </a:rPr>
              <a:t>Admin2</a:t>
            </a:r>
          </a:p>
        </p:txBody>
      </p:sp>
      <p:sp>
        <p:nvSpPr>
          <p:cNvPr id="55" name="TextBox 54">
            <a:extLst>
              <a:ext uri="{FF2B5EF4-FFF2-40B4-BE49-F238E27FC236}">
                <a16:creationId xmlns:a16="http://schemas.microsoft.com/office/drawing/2014/main" xmlns="" id="{49FC1F7D-2B25-1842-B6F3-5A09C50D8F57}"/>
              </a:ext>
            </a:extLst>
          </p:cNvPr>
          <p:cNvSpPr txBox="1"/>
          <p:nvPr/>
        </p:nvSpPr>
        <p:spPr>
          <a:xfrm>
            <a:off x="5125090" y="1135580"/>
            <a:ext cx="940358" cy="369332"/>
          </a:xfrm>
          <a:prstGeom prst="rect">
            <a:avLst/>
          </a:prstGeom>
          <a:noFill/>
        </p:spPr>
        <p:txBody>
          <a:bodyPr wrap="square" rtlCol="0">
            <a:spAutoFit/>
          </a:bodyPr>
          <a:lstStyle/>
          <a:p>
            <a:r>
              <a:rPr lang="en-US" sz="1800" dirty="0">
                <a:solidFill>
                  <a:schemeClr val="accent3">
                    <a:lumMod val="75000"/>
                  </a:schemeClr>
                </a:solidFill>
              </a:rPr>
              <a:t>Admin3</a:t>
            </a:r>
          </a:p>
        </p:txBody>
      </p:sp>
      <p:sp>
        <p:nvSpPr>
          <p:cNvPr id="56" name="TextBox 55">
            <a:extLst>
              <a:ext uri="{FF2B5EF4-FFF2-40B4-BE49-F238E27FC236}">
                <a16:creationId xmlns:a16="http://schemas.microsoft.com/office/drawing/2014/main" xmlns="" id="{1A35D402-70F0-EA4F-A588-20C287AFB240}"/>
              </a:ext>
            </a:extLst>
          </p:cNvPr>
          <p:cNvSpPr txBox="1"/>
          <p:nvPr/>
        </p:nvSpPr>
        <p:spPr>
          <a:xfrm>
            <a:off x="2623464" y="7189158"/>
            <a:ext cx="1564595" cy="430887"/>
          </a:xfrm>
          <a:prstGeom prst="rect">
            <a:avLst/>
          </a:prstGeom>
          <a:noFill/>
        </p:spPr>
        <p:txBody>
          <a:bodyPr wrap="none" rtlCol="0">
            <a:spAutoFit/>
          </a:bodyPr>
          <a:lstStyle/>
          <a:p>
            <a:r>
              <a:rPr lang="en-US" dirty="0">
                <a:solidFill>
                  <a:srgbClr val="00B0F0"/>
                </a:solidFill>
              </a:rPr>
              <a:t>Azure Cloud</a:t>
            </a:r>
          </a:p>
        </p:txBody>
      </p:sp>
      <p:sp>
        <p:nvSpPr>
          <p:cNvPr id="58" name="TextBox 57">
            <a:extLst>
              <a:ext uri="{FF2B5EF4-FFF2-40B4-BE49-F238E27FC236}">
                <a16:creationId xmlns:a16="http://schemas.microsoft.com/office/drawing/2014/main" xmlns="" id="{B33D1482-52E4-9C4F-BDCC-CE10A58BCAE2}"/>
              </a:ext>
            </a:extLst>
          </p:cNvPr>
          <p:cNvSpPr txBox="1"/>
          <p:nvPr/>
        </p:nvSpPr>
        <p:spPr>
          <a:xfrm>
            <a:off x="3238615" y="6373859"/>
            <a:ext cx="1370632" cy="769441"/>
          </a:xfrm>
          <a:prstGeom prst="rect">
            <a:avLst/>
          </a:prstGeom>
          <a:noFill/>
        </p:spPr>
        <p:txBody>
          <a:bodyPr wrap="none" rtlCol="0">
            <a:spAutoFit/>
          </a:bodyPr>
          <a:lstStyle/>
          <a:p>
            <a:r>
              <a:rPr lang="en-US" dirty="0"/>
              <a:t>Azure VM </a:t>
            </a:r>
          </a:p>
          <a:p>
            <a:r>
              <a:rPr lang="en-US" dirty="0"/>
              <a:t>Instance</a:t>
            </a:r>
          </a:p>
        </p:txBody>
      </p:sp>
      <p:cxnSp>
        <p:nvCxnSpPr>
          <p:cNvPr id="59" name="Straight Arrow Connector 58">
            <a:extLst>
              <a:ext uri="{FF2B5EF4-FFF2-40B4-BE49-F238E27FC236}">
                <a16:creationId xmlns:a16="http://schemas.microsoft.com/office/drawing/2014/main" xmlns="" id="{F3DD6F06-A42B-A047-AC73-83C9B03CAD09}"/>
              </a:ext>
            </a:extLst>
          </p:cNvPr>
          <p:cNvCxnSpPr>
            <a:cxnSpLocks/>
            <a:stCxn id="44" idx="2"/>
          </p:cNvCxnSpPr>
          <p:nvPr/>
        </p:nvCxnSpPr>
        <p:spPr>
          <a:xfrm>
            <a:off x="1267943" y="2366949"/>
            <a:ext cx="0" cy="405928"/>
          </a:xfrm>
          <a:prstGeom prst="straightConnector1">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xmlns="" id="{5A08BBF4-94BE-1F45-9BF5-7C7C72816DFA}"/>
              </a:ext>
            </a:extLst>
          </p:cNvPr>
          <p:cNvCxnSpPr>
            <a:cxnSpLocks/>
          </p:cNvCxnSpPr>
          <p:nvPr/>
        </p:nvCxnSpPr>
        <p:spPr>
          <a:xfrm>
            <a:off x="2537460" y="5147196"/>
            <a:ext cx="0" cy="1049019"/>
          </a:xfrm>
          <a:prstGeom prst="straightConnector1">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71" name="Graphic 70" descr="Computer with solid fill">
            <a:extLst>
              <a:ext uri="{FF2B5EF4-FFF2-40B4-BE49-F238E27FC236}">
                <a16:creationId xmlns:a16="http://schemas.microsoft.com/office/drawing/2014/main" xmlns="" id="{8FBEA617-089B-B348-95DA-FFE20FB8287B}"/>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xmlns="" r:embed="rId13"/>
              </a:ext>
            </a:extLst>
          </a:blip>
          <a:stretch>
            <a:fillRect/>
          </a:stretch>
        </p:blipFill>
        <p:spPr>
          <a:xfrm>
            <a:off x="3162806" y="2556619"/>
            <a:ext cx="914400" cy="914400"/>
          </a:xfrm>
          <a:prstGeom prst="rect">
            <a:avLst/>
          </a:prstGeom>
        </p:spPr>
      </p:pic>
      <p:sp>
        <p:nvSpPr>
          <p:cNvPr id="72" name="TextBox 71">
            <a:extLst>
              <a:ext uri="{FF2B5EF4-FFF2-40B4-BE49-F238E27FC236}">
                <a16:creationId xmlns:a16="http://schemas.microsoft.com/office/drawing/2014/main" xmlns="" id="{D63F5492-CE84-E245-9AF1-B45BC7152B4B}"/>
              </a:ext>
            </a:extLst>
          </p:cNvPr>
          <p:cNvSpPr txBox="1"/>
          <p:nvPr/>
        </p:nvSpPr>
        <p:spPr>
          <a:xfrm>
            <a:off x="2623464" y="2239262"/>
            <a:ext cx="954243" cy="584775"/>
          </a:xfrm>
          <a:prstGeom prst="rect">
            <a:avLst/>
          </a:prstGeom>
          <a:noFill/>
        </p:spPr>
        <p:txBody>
          <a:bodyPr wrap="square" rtlCol="0">
            <a:spAutoFit/>
          </a:bodyPr>
          <a:lstStyle/>
          <a:p>
            <a:r>
              <a:rPr lang="en-US" sz="1600" dirty="0">
                <a:solidFill>
                  <a:srgbClr val="0070C0"/>
                </a:solidFill>
              </a:rPr>
              <a:t>Admin2</a:t>
            </a:r>
          </a:p>
          <a:p>
            <a:r>
              <a:rPr lang="en-US" sz="1600" dirty="0">
                <a:solidFill>
                  <a:srgbClr val="0070C0"/>
                </a:solidFill>
              </a:rPr>
              <a:t>Desktop</a:t>
            </a:r>
          </a:p>
        </p:txBody>
      </p:sp>
      <p:cxnSp>
        <p:nvCxnSpPr>
          <p:cNvPr id="73" name="Straight Arrow Connector 72">
            <a:extLst>
              <a:ext uri="{FF2B5EF4-FFF2-40B4-BE49-F238E27FC236}">
                <a16:creationId xmlns:a16="http://schemas.microsoft.com/office/drawing/2014/main" xmlns="" id="{D0442913-D32F-FE40-BBC1-EF7A3D98477B}"/>
              </a:ext>
            </a:extLst>
          </p:cNvPr>
          <p:cNvCxnSpPr>
            <a:cxnSpLocks/>
          </p:cNvCxnSpPr>
          <p:nvPr/>
        </p:nvCxnSpPr>
        <p:spPr>
          <a:xfrm>
            <a:off x="3453534" y="2354718"/>
            <a:ext cx="0" cy="405928"/>
          </a:xfrm>
          <a:prstGeom prst="straightConnector1">
            <a:avLst/>
          </a:prstGeom>
          <a:ln w="50800">
            <a:solidFill>
              <a:srgbClr val="0070C0"/>
            </a:solidFill>
            <a:tailEnd type="triangle"/>
          </a:ln>
        </p:spPr>
        <p:style>
          <a:lnRef idx="1">
            <a:schemeClr val="accent1"/>
          </a:lnRef>
          <a:fillRef idx="0">
            <a:schemeClr val="accent1"/>
          </a:fillRef>
          <a:effectRef idx="0">
            <a:schemeClr val="accent1"/>
          </a:effectRef>
          <a:fontRef idx="minor">
            <a:schemeClr val="tx1"/>
          </a:fontRef>
        </p:style>
      </p:cxnSp>
      <p:pic>
        <p:nvPicPr>
          <p:cNvPr id="74" name="Graphic 73" descr="Computer with solid fill">
            <a:extLst>
              <a:ext uri="{FF2B5EF4-FFF2-40B4-BE49-F238E27FC236}">
                <a16:creationId xmlns:a16="http://schemas.microsoft.com/office/drawing/2014/main" xmlns="" id="{FF443480-0B14-584D-9E65-325180819751}"/>
              </a:ext>
            </a:extLst>
          </p:cNvPr>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xmlns="" r:embed="rId15"/>
              </a:ext>
            </a:extLst>
          </a:blip>
          <a:stretch>
            <a:fillRect/>
          </a:stretch>
        </p:blipFill>
        <p:spPr>
          <a:xfrm>
            <a:off x="5236977" y="2570971"/>
            <a:ext cx="914400" cy="914400"/>
          </a:xfrm>
          <a:prstGeom prst="rect">
            <a:avLst/>
          </a:prstGeom>
        </p:spPr>
      </p:pic>
      <p:cxnSp>
        <p:nvCxnSpPr>
          <p:cNvPr id="75" name="Straight Arrow Connector 74">
            <a:extLst>
              <a:ext uri="{FF2B5EF4-FFF2-40B4-BE49-F238E27FC236}">
                <a16:creationId xmlns:a16="http://schemas.microsoft.com/office/drawing/2014/main" xmlns="" id="{9FF4E22B-F97E-D04A-BA55-AB5C75F14CC1}"/>
              </a:ext>
            </a:extLst>
          </p:cNvPr>
          <p:cNvCxnSpPr>
            <a:cxnSpLocks/>
          </p:cNvCxnSpPr>
          <p:nvPr/>
        </p:nvCxnSpPr>
        <p:spPr>
          <a:xfrm>
            <a:off x="5527705" y="2369070"/>
            <a:ext cx="0" cy="405928"/>
          </a:xfrm>
          <a:prstGeom prst="straightConnector1">
            <a:avLst/>
          </a:prstGeom>
          <a:ln w="5080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xmlns="" id="{C1A4A077-7F37-7449-A1CB-9A0868E9E845}"/>
              </a:ext>
            </a:extLst>
          </p:cNvPr>
          <p:cNvSpPr txBox="1"/>
          <p:nvPr/>
        </p:nvSpPr>
        <p:spPr>
          <a:xfrm>
            <a:off x="5747268" y="2264620"/>
            <a:ext cx="954243" cy="584775"/>
          </a:xfrm>
          <a:prstGeom prst="rect">
            <a:avLst/>
          </a:prstGeom>
          <a:noFill/>
        </p:spPr>
        <p:txBody>
          <a:bodyPr wrap="square" rtlCol="0">
            <a:spAutoFit/>
          </a:bodyPr>
          <a:lstStyle/>
          <a:p>
            <a:r>
              <a:rPr lang="en-US" sz="1600" dirty="0">
                <a:solidFill>
                  <a:schemeClr val="accent3">
                    <a:lumMod val="75000"/>
                  </a:schemeClr>
                </a:solidFill>
              </a:rPr>
              <a:t>Admin3</a:t>
            </a:r>
          </a:p>
          <a:p>
            <a:r>
              <a:rPr lang="en-US" sz="1600" dirty="0">
                <a:solidFill>
                  <a:schemeClr val="accent3">
                    <a:lumMod val="75000"/>
                  </a:schemeClr>
                </a:solidFill>
              </a:rPr>
              <a:t>Desktop</a:t>
            </a:r>
          </a:p>
        </p:txBody>
      </p:sp>
      <p:cxnSp>
        <p:nvCxnSpPr>
          <p:cNvPr id="80" name="Straight Arrow Connector 79">
            <a:extLst>
              <a:ext uri="{FF2B5EF4-FFF2-40B4-BE49-F238E27FC236}">
                <a16:creationId xmlns:a16="http://schemas.microsoft.com/office/drawing/2014/main" xmlns="" id="{5F08CCF4-7A5D-494C-A3B0-735656E29076}"/>
              </a:ext>
            </a:extLst>
          </p:cNvPr>
          <p:cNvCxnSpPr>
            <a:cxnSpLocks/>
          </p:cNvCxnSpPr>
          <p:nvPr/>
        </p:nvCxnSpPr>
        <p:spPr>
          <a:xfrm>
            <a:off x="1277991" y="3280286"/>
            <a:ext cx="0" cy="516810"/>
          </a:xfrm>
          <a:prstGeom prst="straightConnector1">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xmlns="" id="{8A94C356-7ED7-5F4C-9E85-3F048D9D486C}"/>
              </a:ext>
            </a:extLst>
          </p:cNvPr>
          <p:cNvCxnSpPr>
            <a:cxnSpLocks/>
          </p:cNvCxnSpPr>
          <p:nvPr/>
        </p:nvCxnSpPr>
        <p:spPr>
          <a:xfrm>
            <a:off x="3497149" y="3266014"/>
            <a:ext cx="5552" cy="516810"/>
          </a:xfrm>
          <a:prstGeom prst="straightConnector1">
            <a:avLst/>
          </a:prstGeom>
          <a:ln w="508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xmlns="" id="{7ECD4DE5-220C-4749-8A96-91ED4DDDBDBB}"/>
              </a:ext>
            </a:extLst>
          </p:cNvPr>
          <p:cNvCxnSpPr>
            <a:cxnSpLocks/>
          </p:cNvCxnSpPr>
          <p:nvPr/>
        </p:nvCxnSpPr>
        <p:spPr>
          <a:xfrm>
            <a:off x="5537753" y="3282407"/>
            <a:ext cx="0" cy="455110"/>
          </a:xfrm>
          <a:prstGeom prst="straightConnector1">
            <a:avLst/>
          </a:prstGeom>
          <a:ln w="5080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xmlns="" id="{B5F279B6-FC94-AF4E-8485-02DA33F5AB44}"/>
              </a:ext>
            </a:extLst>
          </p:cNvPr>
          <p:cNvCxnSpPr>
            <a:cxnSpLocks/>
          </p:cNvCxnSpPr>
          <p:nvPr/>
        </p:nvCxnSpPr>
        <p:spPr>
          <a:xfrm>
            <a:off x="3557633" y="5172331"/>
            <a:ext cx="0" cy="1050584"/>
          </a:xfrm>
          <a:prstGeom prst="straightConnector1">
            <a:avLst/>
          </a:prstGeom>
          <a:ln w="508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xmlns="" id="{76364FF6-3F7B-2643-A9AE-504E0A7B8FAA}"/>
              </a:ext>
            </a:extLst>
          </p:cNvPr>
          <p:cNvCxnSpPr>
            <a:cxnSpLocks/>
          </p:cNvCxnSpPr>
          <p:nvPr/>
        </p:nvCxnSpPr>
        <p:spPr>
          <a:xfrm>
            <a:off x="4471637" y="5172331"/>
            <a:ext cx="0" cy="1023884"/>
          </a:xfrm>
          <a:prstGeom prst="straightConnector1">
            <a:avLst/>
          </a:prstGeom>
          <a:ln w="5080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xmlns="" id="{712DE36C-9744-9F46-8B63-2560D6229350}"/>
              </a:ext>
            </a:extLst>
          </p:cNvPr>
          <p:cNvSpPr/>
          <p:nvPr/>
        </p:nvSpPr>
        <p:spPr>
          <a:xfrm>
            <a:off x="7273104" y="1074221"/>
            <a:ext cx="7266861" cy="674191"/>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rgbClr val="C00000"/>
                </a:solidFill>
              </a:rPr>
              <a:t>Not</a:t>
            </a:r>
            <a:r>
              <a:rPr lang="en-US" dirty="0"/>
              <a:t> all backends support State Locking. Azure Storage Account supports State Locking</a:t>
            </a:r>
          </a:p>
        </p:txBody>
      </p:sp>
      <p:sp>
        <p:nvSpPr>
          <p:cNvPr id="65" name="Rectangle 64">
            <a:extLst>
              <a:ext uri="{FF2B5EF4-FFF2-40B4-BE49-F238E27FC236}">
                <a16:creationId xmlns:a16="http://schemas.microsoft.com/office/drawing/2014/main" xmlns="" id="{15DA6203-6063-DA45-BDF5-4EFCFACE62B3}"/>
              </a:ext>
            </a:extLst>
          </p:cNvPr>
          <p:cNvSpPr/>
          <p:nvPr/>
        </p:nvSpPr>
        <p:spPr>
          <a:xfrm>
            <a:off x="7273104" y="1925122"/>
            <a:ext cx="7266861" cy="67419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State locking happens automatically on all operations that could </a:t>
            </a:r>
            <a:r>
              <a:rPr lang="en-IN" dirty="0">
                <a:solidFill>
                  <a:srgbClr val="FFFF00"/>
                </a:solidFill>
              </a:rPr>
              <a:t>write state</a:t>
            </a:r>
            <a:r>
              <a:rPr lang="en-IN" dirty="0"/>
              <a:t>. </a:t>
            </a:r>
            <a:endParaRPr lang="en-US" dirty="0"/>
          </a:p>
        </p:txBody>
      </p:sp>
      <p:sp>
        <p:nvSpPr>
          <p:cNvPr id="66" name="Rectangle 65">
            <a:extLst>
              <a:ext uri="{FF2B5EF4-FFF2-40B4-BE49-F238E27FC236}">
                <a16:creationId xmlns:a16="http://schemas.microsoft.com/office/drawing/2014/main" xmlns="" id="{6DEA3810-6EE7-034C-9D75-D149D8434728}"/>
              </a:ext>
            </a:extLst>
          </p:cNvPr>
          <p:cNvSpPr/>
          <p:nvPr/>
        </p:nvSpPr>
        <p:spPr>
          <a:xfrm>
            <a:off x="7273104" y="2796828"/>
            <a:ext cx="7266861" cy="674191"/>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If state locking </a:t>
            </a:r>
            <a:r>
              <a:rPr lang="en-IN" dirty="0">
                <a:solidFill>
                  <a:srgbClr val="C00000"/>
                </a:solidFill>
              </a:rPr>
              <a:t>fails</a:t>
            </a:r>
            <a:r>
              <a:rPr lang="en-IN" dirty="0"/>
              <a:t>, Terraform </a:t>
            </a:r>
            <a:r>
              <a:rPr lang="en-IN" dirty="0">
                <a:solidFill>
                  <a:srgbClr val="FFFF00"/>
                </a:solidFill>
              </a:rPr>
              <a:t>will not continue</a:t>
            </a:r>
            <a:r>
              <a:rPr lang="en-IN" dirty="0"/>
              <a:t>. </a:t>
            </a:r>
            <a:endParaRPr lang="en-US" dirty="0"/>
          </a:p>
        </p:txBody>
      </p:sp>
      <p:sp>
        <p:nvSpPr>
          <p:cNvPr id="67" name="Rectangle 66">
            <a:extLst>
              <a:ext uri="{FF2B5EF4-FFF2-40B4-BE49-F238E27FC236}">
                <a16:creationId xmlns:a16="http://schemas.microsoft.com/office/drawing/2014/main" xmlns="" id="{09B199D4-2561-1A4F-A512-DB260AD87A4E}"/>
              </a:ext>
            </a:extLst>
          </p:cNvPr>
          <p:cNvSpPr/>
          <p:nvPr/>
        </p:nvSpPr>
        <p:spPr>
          <a:xfrm>
            <a:off x="7273104" y="3658006"/>
            <a:ext cx="7266861" cy="67419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You can </a:t>
            </a:r>
            <a:r>
              <a:rPr lang="en-IN" dirty="0">
                <a:solidFill>
                  <a:srgbClr val="FFFF00"/>
                </a:solidFill>
              </a:rPr>
              <a:t>disable</a:t>
            </a:r>
            <a:r>
              <a:rPr lang="en-IN" dirty="0"/>
              <a:t> state locking for most commands with the </a:t>
            </a:r>
            <a:r>
              <a:rPr lang="en-IN" dirty="0">
                <a:solidFill>
                  <a:srgbClr val="FFFF00"/>
                </a:solidFill>
              </a:rPr>
              <a:t>-lock flag </a:t>
            </a:r>
            <a:r>
              <a:rPr lang="en-IN" dirty="0"/>
              <a:t>but it is </a:t>
            </a:r>
            <a:r>
              <a:rPr lang="en-IN" dirty="0">
                <a:solidFill>
                  <a:srgbClr val="FFFF00"/>
                </a:solidFill>
              </a:rPr>
              <a:t>not recommended</a:t>
            </a:r>
            <a:r>
              <a:rPr lang="en-IN" dirty="0"/>
              <a:t>.</a:t>
            </a:r>
            <a:endParaRPr lang="en-US" dirty="0"/>
          </a:p>
        </p:txBody>
      </p:sp>
      <p:sp>
        <p:nvSpPr>
          <p:cNvPr id="68" name="Rectangle 67">
            <a:extLst>
              <a:ext uri="{FF2B5EF4-FFF2-40B4-BE49-F238E27FC236}">
                <a16:creationId xmlns:a16="http://schemas.microsoft.com/office/drawing/2014/main" xmlns="" id="{6AC8BA7B-4A59-8C47-A8A6-7ADB53ABFBC1}"/>
              </a:ext>
            </a:extLst>
          </p:cNvPr>
          <p:cNvSpPr/>
          <p:nvPr/>
        </p:nvSpPr>
        <p:spPr>
          <a:xfrm>
            <a:off x="7273104" y="4507955"/>
            <a:ext cx="7266861" cy="674191"/>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If acquiring the lock is taking </a:t>
            </a:r>
            <a:r>
              <a:rPr lang="en-IN" dirty="0">
                <a:solidFill>
                  <a:srgbClr val="FFFF00"/>
                </a:solidFill>
              </a:rPr>
              <a:t>longer</a:t>
            </a:r>
            <a:r>
              <a:rPr lang="en-IN" dirty="0"/>
              <a:t> than expected, Terraform will output a </a:t>
            </a:r>
            <a:r>
              <a:rPr lang="en-IN" dirty="0">
                <a:solidFill>
                  <a:srgbClr val="FFFF00"/>
                </a:solidFill>
              </a:rPr>
              <a:t>status message</a:t>
            </a:r>
            <a:r>
              <a:rPr lang="en-IN" dirty="0"/>
              <a:t>. </a:t>
            </a:r>
            <a:endParaRPr lang="en-US" dirty="0"/>
          </a:p>
        </p:txBody>
      </p:sp>
      <p:sp>
        <p:nvSpPr>
          <p:cNvPr id="69" name="Rectangle 68">
            <a:extLst>
              <a:ext uri="{FF2B5EF4-FFF2-40B4-BE49-F238E27FC236}">
                <a16:creationId xmlns:a16="http://schemas.microsoft.com/office/drawing/2014/main" xmlns="" id="{DACDC4FB-F593-ED4C-8AC7-8808C0C9230E}"/>
              </a:ext>
            </a:extLst>
          </p:cNvPr>
          <p:cNvSpPr/>
          <p:nvPr/>
        </p:nvSpPr>
        <p:spPr>
          <a:xfrm>
            <a:off x="7273103" y="5360527"/>
            <a:ext cx="7266861" cy="67419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If Terraform doesn't output a message, state locking is still </a:t>
            </a:r>
            <a:r>
              <a:rPr lang="en-IN" dirty="0">
                <a:solidFill>
                  <a:srgbClr val="FFFF00"/>
                </a:solidFill>
              </a:rPr>
              <a:t>occurring</a:t>
            </a:r>
            <a:r>
              <a:rPr lang="en-IN" dirty="0"/>
              <a:t> if your backend supports it.</a:t>
            </a:r>
            <a:endParaRPr lang="en-US" dirty="0"/>
          </a:p>
        </p:txBody>
      </p:sp>
      <p:sp>
        <p:nvSpPr>
          <p:cNvPr id="70" name="Rectangle 69">
            <a:extLst>
              <a:ext uri="{FF2B5EF4-FFF2-40B4-BE49-F238E27FC236}">
                <a16:creationId xmlns:a16="http://schemas.microsoft.com/office/drawing/2014/main" xmlns="" id="{78E31F2F-A715-5346-BE32-972CCDA804D5}"/>
              </a:ext>
            </a:extLst>
          </p:cNvPr>
          <p:cNvSpPr/>
          <p:nvPr/>
        </p:nvSpPr>
        <p:spPr>
          <a:xfrm>
            <a:off x="7273103" y="6221705"/>
            <a:ext cx="7266861" cy="674191"/>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Terraform has a </a:t>
            </a:r>
            <a:r>
              <a:rPr lang="en-IN" dirty="0">
                <a:solidFill>
                  <a:srgbClr val="FFFF00"/>
                </a:solidFill>
              </a:rPr>
              <a:t>force-unlock command </a:t>
            </a:r>
            <a:r>
              <a:rPr lang="en-IN" dirty="0"/>
              <a:t>to manually unlock the state if unlocking failed.</a:t>
            </a:r>
            <a:endParaRPr lang="en-US" dirty="0"/>
          </a:p>
        </p:txBody>
      </p:sp>
      <p:sp>
        <p:nvSpPr>
          <p:cNvPr id="43" name="TextBox 42">
            <a:extLst>
              <a:ext uri="{FF2B5EF4-FFF2-40B4-BE49-F238E27FC236}">
                <a16:creationId xmlns:a16="http://schemas.microsoft.com/office/drawing/2014/main" xmlns="" id="{964C09C7-F1E4-9E45-90B6-FC44FD97376B}"/>
              </a:ext>
            </a:extLst>
          </p:cNvPr>
          <p:cNvSpPr txBox="1"/>
          <p:nvPr/>
        </p:nvSpPr>
        <p:spPr>
          <a:xfrm>
            <a:off x="577166" y="4655728"/>
            <a:ext cx="2773388" cy="430887"/>
          </a:xfrm>
          <a:prstGeom prst="rect">
            <a:avLst/>
          </a:prstGeom>
          <a:noFill/>
        </p:spPr>
        <p:txBody>
          <a:bodyPr wrap="none" rtlCol="0">
            <a:spAutoFit/>
          </a:bodyPr>
          <a:lstStyle/>
          <a:p>
            <a:r>
              <a:rPr lang="en-US" dirty="0"/>
              <a:t>Azure Storage Account</a:t>
            </a:r>
          </a:p>
        </p:txBody>
      </p:sp>
      <p:pic>
        <p:nvPicPr>
          <p:cNvPr id="60" name="Graphic 59">
            <a:extLst>
              <a:ext uri="{FF2B5EF4-FFF2-40B4-BE49-F238E27FC236}">
                <a16:creationId xmlns:a16="http://schemas.microsoft.com/office/drawing/2014/main" xmlns="" id="{10CA92EA-CE61-B34C-AF60-E43D16C29541}"/>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xmlns="" r:embed="rId17"/>
              </a:ext>
            </a:extLst>
          </a:blip>
          <a:stretch>
            <a:fillRect/>
          </a:stretch>
        </p:blipFill>
        <p:spPr>
          <a:xfrm>
            <a:off x="1440946" y="3849466"/>
            <a:ext cx="1023884" cy="1023884"/>
          </a:xfrm>
          <a:prstGeom prst="rect">
            <a:avLst/>
          </a:prstGeom>
        </p:spPr>
      </p:pic>
      <p:pic>
        <p:nvPicPr>
          <p:cNvPr id="64" name="Graphic 63">
            <a:extLst>
              <a:ext uri="{FF2B5EF4-FFF2-40B4-BE49-F238E27FC236}">
                <a16:creationId xmlns:a16="http://schemas.microsoft.com/office/drawing/2014/main" xmlns="" id="{E4C72749-D91C-2144-8949-6C04FA4B62D8}"/>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xmlns="" r:embed="rId19"/>
              </a:ext>
            </a:extLst>
          </a:blip>
          <a:stretch>
            <a:fillRect/>
          </a:stretch>
        </p:blipFill>
        <p:spPr>
          <a:xfrm>
            <a:off x="2158720" y="6317377"/>
            <a:ext cx="1049019" cy="1049019"/>
          </a:xfrm>
          <a:prstGeom prst="rect">
            <a:avLst/>
          </a:prstGeom>
        </p:spPr>
      </p:pic>
    </p:spTree>
    <p:extLst>
      <p:ext uri="{BB962C8B-B14F-4D97-AF65-F5344CB8AC3E}">
        <p14:creationId xmlns:p14="http://schemas.microsoft.com/office/powerpoint/2010/main" val="2596636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wipe(down)">
                                      <p:cBhvr>
                                        <p:cTn id="7" dur="500"/>
                                        <p:tgtEl>
                                          <p:spTgt spid="44"/>
                                        </p:tgtEl>
                                      </p:cBhvr>
                                    </p:animEffect>
                                  </p:childTnLst>
                                </p:cTn>
                              </p:par>
                              <p:par>
                                <p:cTn id="8" presetID="22" presetClass="entr" presetSubtype="4" fill="hold" nodeType="withEffect">
                                  <p:stCondLst>
                                    <p:cond delay="0"/>
                                  </p:stCondLst>
                                  <p:childTnLst>
                                    <p:set>
                                      <p:cBhvr>
                                        <p:cTn id="9" dur="1" fill="hold">
                                          <p:stCondLst>
                                            <p:cond delay="0"/>
                                          </p:stCondLst>
                                        </p:cTn>
                                        <p:tgtEl>
                                          <p:spTgt spid="45"/>
                                        </p:tgtEl>
                                        <p:attrNameLst>
                                          <p:attrName>style.visibility</p:attrName>
                                        </p:attrNameLst>
                                      </p:cBhvr>
                                      <p:to>
                                        <p:strVal val="visible"/>
                                      </p:to>
                                    </p:set>
                                    <p:animEffect transition="in" filter="wipe(down)">
                                      <p:cBhvr>
                                        <p:cTn id="10" dur="500"/>
                                        <p:tgtEl>
                                          <p:spTgt spid="45"/>
                                        </p:tgtEl>
                                      </p:cBhvr>
                                    </p:animEffect>
                                  </p:childTnLst>
                                </p:cTn>
                              </p:par>
                              <p:par>
                                <p:cTn id="11" presetID="22" presetClass="entr" presetSubtype="4" fill="hold" nodeType="withEffect">
                                  <p:stCondLst>
                                    <p:cond delay="0"/>
                                  </p:stCondLst>
                                  <p:childTnLst>
                                    <p:set>
                                      <p:cBhvr>
                                        <p:cTn id="12" dur="1" fill="hold">
                                          <p:stCondLst>
                                            <p:cond delay="0"/>
                                          </p:stCondLst>
                                        </p:cTn>
                                        <p:tgtEl>
                                          <p:spTgt spid="46"/>
                                        </p:tgtEl>
                                        <p:attrNameLst>
                                          <p:attrName>style.visibility</p:attrName>
                                        </p:attrNameLst>
                                      </p:cBhvr>
                                      <p:to>
                                        <p:strVal val="visible"/>
                                      </p:to>
                                    </p:set>
                                    <p:animEffect transition="in" filter="wipe(down)">
                                      <p:cBhvr>
                                        <p:cTn id="13" dur="500"/>
                                        <p:tgtEl>
                                          <p:spTgt spid="46"/>
                                        </p:tgtEl>
                                      </p:cBhvr>
                                    </p:animEffect>
                                  </p:childTnLst>
                                </p:cTn>
                              </p:par>
                              <p:par>
                                <p:cTn id="14" presetID="22" presetClass="entr" presetSubtype="4" fill="hold" nodeType="withEffect">
                                  <p:stCondLst>
                                    <p:cond delay="0"/>
                                  </p:stCondLst>
                                  <p:childTnLst>
                                    <p:set>
                                      <p:cBhvr>
                                        <p:cTn id="15" dur="1" fill="hold">
                                          <p:stCondLst>
                                            <p:cond delay="0"/>
                                          </p:stCondLst>
                                        </p:cTn>
                                        <p:tgtEl>
                                          <p:spTgt spid="47"/>
                                        </p:tgtEl>
                                        <p:attrNameLst>
                                          <p:attrName>style.visibility</p:attrName>
                                        </p:attrNameLst>
                                      </p:cBhvr>
                                      <p:to>
                                        <p:strVal val="visible"/>
                                      </p:to>
                                    </p:set>
                                    <p:animEffect transition="in" filter="wipe(down)">
                                      <p:cBhvr>
                                        <p:cTn id="16" dur="500"/>
                                        <p:tgtEl>
                                          <p:spTgt spid="47"/>
                                        </p:tgtEl>
                                      </p:cBhvr>
                                    </p:animEffect>
                                  </p:childTnLst>
                                </p:cTn>
                              </p:par>
                              <p:par>
                                <p:cTn id="17" presetID="22" presetClass="entr" presetSubtype="4" fill="hold" nodeType="withEffect">
                                  <p:stCondLst>
                                    <p:cond delay="0"/>
                                  </p:stCondLst>
                                  <p:childTnLst>
                                    <p:set>
                                      <p:cBhvr>
                                        <p:cTn id="18" dur="1" fill="hold">
                                          <p:stCondLst>
                                            <p:cond delay="0"/>
                                          </p:stCondLst>
                                        </p:cTn>
                                        <p:tgtEl>
                                          <p:spTgt spid="48"/>
                                        </p:tgtEl>
                                        <p:attrNameLst>
                                          <p:attrName>style.visibility</p:attrName>
                                        </p:attrNameLst>
                                      </p:cBhvr>
                                      <p:to>
                                        <p:strVal val="visible"/>
                                      </p:to>
                                    </p:set>
                                    <p:animEffect transition="in" filter="wipe(down)">
                                      <p:cBhvr>
                                        <p:cTn id="19" dur="500"/>
                                        <p:tgtEl>
                                          <p:spTgt spid="48"/>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49"/>
                                        </p:tgtEl>
                                        <p:attrNameLst>
                                          <p:attrName>style.visibility</p:attrName>
                                        </p:attrNameLst>
                                      </p:cBhvr>
                                      <p:to>
                                        <p:strVal val="visible"/>
                                      </p:to>
                                    </p:set>
                                    <p:animEffect transition="in" filter="wipe(down)">
                                      <p:cBhvr>
                                        <p:cTn id="22" dur="500"/>
                                        <p:tgtEl>
                                          <p:spTgt spid="49"/>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50"/>
                                        </p:tgtEl>
                                        <p:attrNameLst>
                                          <p:attrName>style.visibility</p:attrName>
                                        </p:attrNameLst>
                                      </p:cBhvr>
                                      <p:to>
                                        <p:strVal val="visible"/>
                                      </p:to>
                                    </p:set>
                                    <p:animEffect transition="in" filter="wipe(down)">
                                      <p:cBhvr>
                                        <p:cTn id="25" dur="500"/>
                                        <p:tgtEl>
                                          <p:spTgt spid="50"/>
                                        </p:tgtEl>
                                      </p:cBhvr>
                                    </p:animEffect>
                                  </p:childTnLst>
                                </p:cTn>
                              </p:par>
                              <p:par>
                                <p:cTn id="26" presetID="22" presetClass="entr" presetSubtype="4" fill="hold" grpId="0" nodeType="withEffect">
                                  <p:stCondLst>
                                    <p:cond delay="0"/>
                                  </p:stCondLst>
                                  <p:childTnLst>
                                    <p:set>
                                      <p:cBhvr>
                                        <p:cTn id="27" dur="1" fill="hold">
                                          <p:stCondLst>
                                            <p:cond delay="0"/>
                                          </p:stCondLst>
                                        </p:cTn>
                                        <p:tgtEl>
                                          <p:spTgt spid="51"/>
                                        </p:tgtEl>
                                        <p:attrNameLst>
                                          <p:attrName>style.visibility</p:attrName>
                                        </p:attrNameLst>
                                      </p:cBhvr>
                                      <p:to>
                                        <p:strVal val="visible"/>
                                      </p:to>
                                    </p:set>
                                    <p:animEffect transition="in" filter="wipe(down)">
                                      <p:cBhvr>
                                        <p:cTn id="28" dur="500"/>
                                        <p:tgtEl>
                                          <p:spTgt spid="51"/>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52"/>
                                        </p:tgtEl>
                                        <p:attrNameLst>
                                          <p:attrName>style.visibility</p:attrName>
                                        </p:attrNameLst>
                                      </p:cBhvr>
                                      <p:to>
                                        <p:strVal val="visible"/>
                                      </p:to>
                                    </p:set>
                                    <p:animEffect transition="in" filter="wipe(down)">
                                      <p:cBhvr>
                                        <p:cTn id="31" dur="500"/>
                                        <p:tgtEl>
                                          <p:spTgt spid="52"/>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53"/>
                                        </p:tgtEl>
                                        <p:attrNameLst>
                                          <p:attrName>style.visibility</p:attrName>
                                        </p:attrNameLst>
                                      </p:cBhvr>
                                      <p:to>
                                        <p:strVal val="visible"/>
                                      </p:to>
                                    </p:set>
                                    <p:animEffect transition="in" filter="wipe(down)">
                                      <p:cBhvr>
                                        <p:cTn id="34" dur="500"/>
                                        <p:tgtEl>
                                          <p:spTgt spid="53"/>
                                        </p:tgtEl>
                                      </p:cBhvr>
                                    </p:animEffect>
                                  </p:childTnLst>
                                </p:cTn>
                              </p:par>
                              <p:par>
                                <p:cTn id="35" presetID="22" presetClass="entr" presetSubtype="4" fill="hold" grpId="0" nodeType="withEffect">
                                  <p:stCondLst>
                                    <p:cond delay="0"/>
                                  </p:stCondLst>
                                  <p:childTnLst>
                                    <p:set>
                                      <p:cBhvr>
                                        <p:cTn id="36" dur="1" fill="hold">
                                          <p:stCondLst>
                                            <p:cond delay="0"/>
                                          </p:stCondLst>
                                        </p:cTn>
                                        <p:tgtEl>
                                          <p:spTgt spid="54"/>
                                        </p:tgtEl>
                                        <p:attrNameLst>
                                          <p:attrName>style.visibility</p:attrName>
                                        </p:attrNameLst>
                                      </p:cBhvr>
                                      <p:to>
                                        <p:strVal val="visible"/>
                                      </p:to>
                                    </p:set>
                                    <p:animEffect transition="in" filter="wipe(down)">
                                      <p:cBhvr>
                                        <p:cTn id="37" dur="500"/>
                                        <p:tgtEl>
                                          <p:spTgt spid="54"/>
                                        </p:tgtEl>
                                      </p:cBhvr>
                                    </p:animEffect>
                                  </p:childTnLst>
                                </p:cTn>
                              </p:par>
                              <p:par>
                                <p:cTn id="38" presetID="22" presetClass="entr" presetSubtype="4" fill="hold" grpId="0" nodeType="withEffect">
                                  <p:stCondLst>
                                    <p:cond delay="0"/>
                                  </p:stCondLst>
                                  <p:childTnLst>
                                    <p:set>
                                      <p:cBhvr>
                                        <p:cTn id="39" dur="1" fill="hold">
                                          <p:stCondLst>
                                            <p:cond delay="0"/>
                                          </p:stCondLst>
                                        </p:cTn>
                                        <p:tgtEl>
                                          <p:spTgt spid="55"/>
                                        </p:tgtEl>
                                        <p:attrNameLst>
                                          <p:attrName>style.visibility</p:attrName>
                                        </p:attrNameLst>
                                      </p:cBhvr>
                                      <p:to>
                                        <p:strVal val="visible"/>
                                      </p:to>
                                    </p:set>
                                    <p:animEffect transition="in" filter="wipe(down)">
                                      <p:cBhvr>
                                        <p:cTn id="40" dur="500"/>
                                        <p:tgtEl>
                                          <p:spTgt spid="55"/>
                                        </p:tgtEl>
                                      </p:cBhvr>
                                    </p:animEffect>
                                  </p:childTnLst>
                                </p:cTn>
                              </p:par>
                              <p:par>
                                <p:cTn id="41" presetID="22" presetClass="entr" presetSubtype="4" fill="hold" grpId="0" nodeType="withEffect">
                                  <p:stCondLst>
                                    <p:cond delay="0"/>
                                  </p:stCondLst>
                                  <p:childTnLst>
                                    <p:set>
                                      <p:cBhvr>
                                        <p:cTn id="42" dur="1" fill="hold">
                                          <p:stCondLst>
                                            <p:cond delay="0"/>
                                          </p:stCondLst>
                                        </p:cTn>
                                        <p:tgtEl>
                                          <p:spTgt spid="56"/>
                                        </p:tgtEl>
                                        <p:attrNameLst>
                                          <p:attrName>style.visibility</p:attrName>
                                        </p:attrNameLst>
                                      </p:cBhvr>
                                      <p:to>
                                        <p:strVal val="visible"/>
                                      </p:to>
                                    </p:set>
                                    <p:animEffect transition="in" filter="wipe(down)">
                                      <p:cBhvr>
                                        <p:cTn id="43" dur="500"/>
                                        <p:tgtEl>
                                          <p:spTgt spid="56"/>
                                        </p:tgtEl>
                                      </p:cBhvr>
                                    </p:animEffect>
                                  </p:childTnLst>
                                </p:cTn>
                              </p:par>
                              <p:par>
                                <p:cTn id="44" presetID="22" presetClass="entr" presetSubtype="4" fill="hold" grpId="0" nodeType="withEffect">
                                  <p:stCondLst>
                                    <p:cond delay="0"/>
                                  </p:stCondLst>
                                  <p:childTnLst>
                                    <p:set>
                                      <p:cBhvr>
                                        <p:cTn id="45" dur="1" fill="hold">
                                          <p:stCondLst>
                                            <p:cond delay="0"/>
                                          </p:stCondLst>
                                        </p:cTn>
                                        <p:tgtEl>
                                          <p:spTgt spid="58"/>
                                        </p:tgtEl>
                                        <p:attrNameLst>
                                          <p:attrName>style.visibility</p:attrName>
                                        </p:attrNameLst>
                                      </p:cBhvr>
                                      <p:to>
                                        <p:strVal val="visible"/>
                                      </p:to>
                                    </p:set>
                                    <p:animEffect transition="in" filter="wipe(down)">
                                      <p:cBhvr>
                                        <p:cTn id="46" dur="500"/>
                                        <p:tgtEl>
                                          <p:spTgt spid="58"/>
                                        </p:tgtEl>
                                      </p:cBhvr>
                                    </p:animEffect>
                                  </p:childTnLst>
                                </p:cTn>
                              </p:par>
                              <p:par>
                                <p:cTn id="47" presetID="22" presetClass="entr" presetSubtype="4" fill="hold" nodeType="withEffect">
                                  <p:stCondLst>
                                    <p:cond delay="0"/>
                                  </p:stCondLst>
                                  <p:childTnLst>
                                    <p:set>
                                      <p:cBhvr>
                                        <p:cTn id="48" dur="1" fill="hold">
                                          <p:stCondLst>
                                            <p:cond delay="0"/>
                                          </p:stCondLst>
                                        </p:cTn>
                                        <p:tgtEl>
                                          <p:spTgt spid="59"/>
                                        </p:tgtEl>
                                        <p:attrNameLst>
                                          <p:attrName>style.visibility</p:attrName>
                                        </p:attrNameLst>
                                      </p:cBhvr>
                                      <p:to>
                                        <p:strVal val="visible"/>
                                      </p:to>
                                    </p:set>
                                    <p:animEffect transition="in" filter="wipe(down)">
                                      <p:cBhvr>
                                        <p:cTn id="49" dur="500"/>
                                        <p:tgtEl>
                                          <p:spTgt spid="59"/>
                                        </p:tgtEl>
                                      </p:cBhvr>
                                    </p:animEffect>
                                  </p:childTnLst>
                                </p:cTn>
                              </p:par>
                              <p:par>
                                <p:cTn id="50" presetID="22" presetClass="entr" presetSubtype="4" fill="hold" nodeType="withEffect">
                                  <p:stCondLst>
                                    <p:cond delay="0"/>
                                  </p:stCondLst>
                                  <p:childTnLst>
                                    <p:set>
                                      <p:cBhvr>
                                        <p:cTn id="51" dur="1" fill="hold">
                                          <p:stCondLst>
                                            <p:cond delay="0"/>
                                          </p:stCondLst>
                                        </p:cTn>
                                        <p:tgtEl>
                                          <p:spTgt spid="62"/>
                                        </p:tgtEl>
                                        <p:attrNameLst>
                                          <p:attrName>style.visibility</p:attrName>
                                        </p:attrNameLst>
                                      </p:cBhvr>
                                      <p:to>
                                        <p:strVal val="visible"/>
                                      </p:to>
                                    </p:set>
                                    <p:animEffect transition="in" filter="wipe(down)">
                                      <p:cBhvr>
                                        <p:cTn id="52" dur="500"/>
                                        <p:tgtEl>
                                          <p:spTgt spid="62"/>
                                        </p:tgtEl>
                                      </p:cBhvr>
                                    </p:animEffect>
                                  </p:childTnLst>
                                </p:cTn>
                              </p:par>
                              <p:par>
                                <p:cTn id="53" presetID="22" presetClass="entr" presetSubtype="4" fill="hold" nodeType="withEffect">
                                  <p:stCondLst>
                                    <p:cond delay="0"/>
                                  </p:stCondLst>
                                  <p:childTnLst>
                                    <p:set>
                                      <p:cBhvr>
                                        <p:cTn id="54" dur="1" fill="hold">
                                          <p:stCondLst>
                                            <p:cond delay="0"/>
                                          </p:stCondLst>
                                        </p:cTn>
                                        <p:tgtEl>
                                          <p:spTgt spid="71"/>
                                        </p:tgtEl>
                                        <p:attrNameLst>
                                          <p:attrName>style.visibility</p:attrName>
                                        </p:attrNameLst>
                                      </p:cBhvr>
                                      <p:to>
                                        <p:strVal val="visible"/>
                                      </p:to>
                                    </p:set>
                                    <p:animEffect transition="in" filter="wipe(down)">
                                      <p:cBhvr>
                                        <p:cTn id="55" dur="500"/>
                                        <p:tgtEl>
                                          <p:spTgt spid="71"/>
                                        </p:tgtEl>
                                      </p:cBhvr>
                                    </p:animEffect>
                                  </p:childTnLst>
                                </p:cTn>
                              </p:par>
                              <p:par>
                                <p:cTn id="56" presetID="22" presetClass="entr" presetSubtype="4" fill="hold" grpId="0" nodeType="withEffect">
                                  <p:stCondLst>
                                    <p:cond delay="0"/>
                                  </p:stCondLst>
                                  <p:childTnLst>
                                    <p:set>
                                      <p:cBhvr>
                                        <p:cTn id="57" dur="1" fill="hold">
                                          <p:stCondLst>
                                            <p:cond delay="0"/>
                                          </p:stCondLst>
                                        </p:cTn>
                                        <p:tgtEl>
                                          <p:spTgt spid="72"/>
                                        </p:tgtEl>
                                        <p:attrNameLst>
                                          <p:attrName>style.visibility</p:attrName>
                                        </p:attrNameLst>
                                      </p:cBhvr>
                                      <p:to>
                                        <p:strVal val="visible"/>
                                      </p:to>
                                    </p:set>
                                    <p:animEffect transition="in" filter="wipe(down)">
                                      <p:cBhvr>
                                        <p:cTn id="58" dur="500"/>
                                        <p:tgtEl>
                                          <p:spTgt spid="72"/>
                                        </p:tgtEl>
                                      </p:cBhvr>
                                    </p:animEffect>
                                  </p:childTnLst>
                                </p:cTn>
                              </p:par>
                              <p:par>
                                <p:cTn id="59" presetID="22" presetClass="entr" presetSubtype="4" fill="hold" nodeType="withEffect">
                                  <p:stCondLst>
                                    <p:cond delay="0"/>
                                  </p:stCondLst>
                                  <p:childTnLst>
                                    <p:set>
                                      <p:cBhvr>
                                        <p:cTn id="60" dur="1" fill="hold">
                                          <p:stCondLst>
                                            <p:cond delay="0"/>
                                          </p:stCondLst>
                                        </p:cTn>
                                        <p:tgtEl>
                                          <p:spTgt spid="73"/>
                                        </p:tgtEl>
                                        <p:attrNameLst>
                                          <p:attrName>style.visibility</p:attrName>
                                        </p:attrNameLst>
                                      </p:cBhvr>
                                      <p:to>
                                        <p:strVal val="visible"/>
                                      </p:to>
                                    </p:set>
                                    <p:animEffect transition="in" filter="wipe(down)">
                                      <p:cBhvr>
                                        <p:cTn id="61" dur="500"/>
                                        <p:tgtEl>
                                          <p:spTgt spid="73"/>
                                        </p:tgtEl>
                                      </p:cBhvr>
                                    </p:animEffect>
                                  </p:childTnLst>
                                </p:cTn>
                              </p:par>
                              <p:par>
                                <p:cTn id="62" presetID="22" presetClass="entr" presetSubtype="4" fill="hold" nodeType="withEffect">
                                  <p:stCondLst>
                                    <p:cond delay="0"/>
                                  </p:stCondLst>
                                  <p:childTnLst>
                                    <p:set>
                                      <p:cBhvr>
                                        <p:cTn id="63" dur="1" fill="hold">
                                          <p:stCondLst>
                                            <p:cond delay="0"/>
                                          </p:stCondLst>
                                        </p:cTn>
                                        <p:tgtEl>
                                          <p:spTgt spid="74"/>
                                        </p:tgtEl>
                                        <p:attrNameLst>
                                          <p:attrName>style.visibility</p:attrName>
                                        </p:attrNameLst>
                                      </p:cBhvr>
                                      <p:to>
                                        <p:strVal val="visible"/>
                                      </p:to>
                                    </p:set>
                                    <p:animEffect transition="in" filter="wipe(down)">
                                      <p:cBhvr>
                                        <p:cTn id="64" dur="500"/>
                                        <p:tgtEl>
                                          <p:spTgt spid="74"/>
                                        </p:tgtEl>
                                      </p:cBhvr>
                                    </p:animEffect>
                                  </p:childTnLst>
                                </p:cTn>
                              </p:par>
                              <p:par>
                                <p:cTn id="65" presetID="22" presetClass="entr" presetSubtype="4" fill="hold" nodeType="withEffect">
                                  <p:stCondLst>
                                    <p:cond delay="0"/>
                                  </p:stCondLst>
                                  <p:childTnLst>
                                    <p:set>
                                      <p:cBhvr>
                                        <p:cTn id="66" dur="1" fill="hold">
                                          <p:stCondLst>
                                            <p:cond delay="0"/>
                                          </p:stCondLst>
                                        </p:cTn>
                                        <p:tgtEl>
                                          <p:spTgt spid="75"/>
                                        </p:tgtEl>
                                        <p:attrNameLst>
                                          <p:attrName>style.visibility</p:attrName>
                                        </p:attrNameLst>
                                      </p:cBhvr>
                                      <p:to>
                                        <p:strVal val="visible"/>
                                      </p:to>
                                    </p:set>
                                    <p:animEffect transition="in" filter="wipe(down)">
                                      <p:cBhvr>
                                        <p:cTn id="67" dur="500"/>
                                        <p:tgtEl>
                                          <p:spTgt spid="75"/>
                                        </p:tgtEl>
                                      </p:cBhvr>
                                    </p:animEffect>
                                  </p:childTnLst>
                                </p:cTn>
                              </p:par>
                              <p:par>
                                <p:cTn id="68" presetID="22" presetClass="entr" presetSubtype="4" fill="hold" grpId="0" nodeType="withEffect">
                                  <p:stCondLst>
                                    <p:cond delay="0"/>
                                  </p:stCondLst>
                                  <p:childTnLst>
                                    <p:set>
                                      <p:cBhvr>
                                        <p:cTn id="69" dur="1" fill="hold">
                                          <p:stCondLst>
                                            <p:cond delay="0"/>
                                          </p:stCondLst>
                                        </p:cTn>
                                        <p:tgtEl>
                                          <p:spTgt spid="76"/>
                                        </p:tgtEl>
                                        <p:attrNameLst>
                                          <p:attrName>style.visibility</p:attrName>
                                        </p:attrNameLst>
                                      </p:cBhvr>
                                      <p:to>
                                        <p:strVal val="visible"/>
                                      </p:to>
                                    </p:set>
                                    <p:animEffect transition="in" filter="wipe(down)">
                                      <p:cBhvr>
                                        <p:cTn id="70" dur="500"/>
                                        <p:tgtEl>
                                          <p:spTgt spid="76"/>
                                        </p:tgtEl>
                                      </p:cBhvr>
                                    </p:animEffect>
                                  </p:childTnLst>
                                </p:cTn>
                              </p:par>
                              <p:par>
                                <p:cTn id="71" presetID="22" presetClass="entr" presetSubtype="4" fill="hold" nodeType="withEffect">
                                  <p:stCondLst>
                                    <p:cond delay="0"/>
                                  </p:stCondLst>
                                  <p:childTnLst>
                                    <p:set>
                                      <p:cBhvr>
                                        <p:cTn id="72" dur="1" fill="hold">
                                          <p:stCondLst>
                                            <p:cond delay="0"/>
                                          </p:stCondLst>
                                        </p:cTn>
                                        <p:tgtEl>
                                          <p:spTgt spid="80"/>
                                        </p:tgtEl>
                                        <p:attrNameLst>
                                          <p:attrName>style.visibility</p:attrName>
                                        </p:attrNameLst>
                                      </p:cBhvr>
                                      <p:to>
                                        <p:strVal val="visible"/>
                                      </p:to>
                                    </p:set>
                                    <p:animEffect transition="in" filter="wipe(down)">
                                      <p:cBhvr>
                                        <p:cTn id="73" dur="500"/>
                                        <p:tgtEl>
                                          <p:spTgt spid="80"/>
                                        </p:tgtEl>
                                      </p:cBhvr>
                                    </p:animEffect>
                                  </p:childTnLst>
                                </p:cTn>
                              </p:par>
                              <p:par>
                                <p:cTn id="74" presetID="22" presetClass="entr" presetSubtype="4" fill="hold" nodeType="withEffect">
                                  <p:stCondLst>
                                    <p:cond delay="0"/>
                                  </p:stCondLst>
                                  <p:childTnLst>
                                    <p:set>
                                      <p:cBhvr>
                                        <p:cTn id="75" dur="1" fill="hold">
                                          <p:stCondLst>
                                            <p:cond delay="0"/>
                                          </p:stCondLst>
                                        </p:cTn>
                                        <p:tgtEl>
                                          <p:spTgt spid="81"/>
                                        </p:tgtEl>
                                        <p:attrNameLst>
                                          <p:attrName>style.visibility</p:attrName>
                                        </p:attrNameLst>
                                      </p:cBhvr>
                                      <p:to>
                                        <p:strVal val="visible"/>
                                      </p:to>
                                    </p:set>
                                    <p:animEffect transition="in" filter="wipe(down)">
                                      <p:cBhvr>
                                        <p:cTn id="76" dur="500"/>
                                        <p:tgtEl>
                                          <p:spTgt spid="81"/>
                                        </p:tgtEl>
                                      </p:cBhvr>
                                    </p:animEffect>
                                  </p:childTnLst>
                                </p:cTn>
                              </p:par>
                              <p:par>
                                <p:cTn id="77" presetID="22" presetClass="entr" presetSubtype="4" fill="hold" nodeType="withEffect">
                                  <p:stCondLst>
                                    <p:cond delay="0"/>
                                  </p:stCondLst>
                                  <p:childTnLst>
                                    <p:set>
                                      <p:cBhvr>
                                        <p:cTn id="78" dur="1" fill="hold">
                                          <p:stCondLst>
                                            <p:cond delay="0"/>
                                          </p:stCondLst>
                                        </p:cTn>
                                        <p:tgtEl>
                                          <p:spTgt spid="82"/>
                                        </p:tgtEl>
                                        <p:attrNameLst>
                                          <p:attrName>style.visibility</p:attrName>
                                        </p:attrNameLst>
                                      </p:cBhvr>
                                      <p:to>
                                        <p:strVal val="visible"/>
                                      </p:to>
                                    </p:set>
                                    <p:animEffect transition="in" filter="wipe(down)">
                                      <p:cBhvr>
                                        <p:cTn id="79" dur="500"/>
                                        <p:tgtEl>
                                          <p:spTgt spid="82"/>
                                        </p:tgtEl>
                                      </p:cBhvr>
                                    </p:animEffect>
                                  </p:childTnLst>
                                </p:cTn>
                              </p:par>
                              <p:par>
                                <p:cTn id="80" presetID="22" presetClass="entr" presetSubtype="4" fill="hold" nodeType="withEffect">
                                  <p:stCondLst>
                                    <p:cond delay="0"/>
                                  </p:stCondLst>
                                  <p:childTnLst>
                                    <p:set>
                                      <p:cBhvr>
                                        <p:cTn id="81" dur="1" fill="hold">
                                          <p:stCondLst>
                                            <p:cond delay="0"/>
                                          </p:stCondLst>
                                        </p:cTn>
                                        <p:tgtEl>
                                          <p:spTgt spid="94"/>
                                        </p:tgtEl>
                                        <p:attrNameLst>
                                          <p:attrName>style.visibility</p:attrName>
                                        </p:attrNameLst>
                                      </p:cBhvr>
                                      <p:to>
                                        <p:strVal val="visible"/>
                                      </p:to>
                                    </p:set>
                                    <p:animEffect transition="in" filter="wipe(down)">
                                      <p:cBhvr>
                                        <p:cTn id="82" dur="500"/>
                                        <p:tgtEl>
                                          <p:spTgt spid="94"/>
                                        </p:tgtEl>
                                      </p:cBhvr>
                                    </p:animEffect>
                                  </p:childTnLst>
                                </p:cTn>
                              </p:par>
                              <p:par>
                                <p:cTn id="83" presetID="22" presetClass="entr" presetSubtype="4" fill="hold" nodeType="withEffect">
                                  <p:stCondLst>
                                    <p:cond delay="0"/>
                                  </p:stCondLst>
                                  <p:childTnLst>
                                    <p:set>
                                      <p:cBhvr>
                                        <p:cTn id="84" dur="1" fill="hold">
                                          <p:stCondLst>
                                            <p:cond delay="0"/>
                                          </p:stCondLst>
                                        </p:cTn>
                                        <p:tgtEl>
                                          <p:spTgt spid="97"/>
                                        </p:tgtEl>
                                        <p:attrNameLst>
                                          <p:attrName>style.visibility</p:attrName>
                                        </p:attrNameLst>
                                      </p:cBhvr>
                                      <p:to>
                                        <p:strVal val="visible"/>
                                      </p:to>
                                    </p:set>
                                    <p:animEffect transition="in" filter="wipe(down)">
                                      <p:cBhvr>
                                        <p:cTn id="85" dur="500"/>
                                        <p:tgtEl>
                                          <p:spTgt spid="97"/>
                                        </p:tgtEl>
                                      </p:cBhvr>
                                    </p:animEffect>
                                  </p:childTnLst>
                                </p:cTn>
                              </p:par>
                              <p:par>
                                <p:cTn id="86" presetID="22" presetClass="entr" presetSubtype="4" fill="hold" grpId="0" nodeType="withEffect">
                                  <p:stCondLst>
                                    <p:cond delay="0"/>
                                  </p:stCondLst>
                                  <p:childTnLst>
                                    <p:set>
                                      <p:cBhvr>
                                        <p:cTn id="87" dur="1" fill="hold">
                                          <p:stCondLst>
                                            <p:cond delay="0"/>
                                          </p:stCondLst>
                                        </p:cTn>
                                        <p:tgtEl>
                                          <p:spTgt spid="43"/>
                                        </p:tgtEl>
                                        <p:attrNameLst>
                                          <p:attrName>style.visibility</p:attrName>
                                        </p:attrNameLst>
                                      </p:cBhvr>
                                      <p:to>
                                        <p:strVal val="visible"/>
                                      </p:to>
                                    </p:set>
                                    <p:animEffect transition="in" filter="wipe(down)">
                                      <p:cBhvr>
                                        <p:cTn id="88" dur="500"/>
                                        <p:tgtEl>
                                          <p:spTgt spid="43"/>
                                        </p:tgtEl>
                                      </p:cBhvr>
                                    </p:animEffect>
                                  </p:childTnLst>
                                </p:cTn>
                              </p:par>
                              <p:par>
                                <p:cTn id="89" presetID="22" presetClass="entr" presetSubtype="4" fill="hold" nodeType="withEffect">
                                  <p:stCondLst>
                                    <p:cond delay="0"/>
                                  </p:stCondLst>
                                  <p:childTnLst>
                                    <p:set>
                                      <p:cBhvr>
                                        <p:cTn id="90" dur="1" fill="hold">
                                          <p:stCondLst>
                                            <p:cond delay="0"/>
                                          </p:stCondLst>
                                        </p:cTn>
                                        <p:tgtEl>
                                          <p:spTgt spid="60"/>
                                        </p:tgtEl>
                                        <p:attrNameLst>
                                          <p:attrName>style.visibility</p:attrName>
                                        </p:attrNameLst>
                                      </p:cBhvr>
                                      <p:to>
                                        <p:strVal val="visible"/>
                                      </p:to>
                                    </p:set>
                                    <p:animEffect transition="in" filter="wipe(down)">
                                      <p:cBhvr>
                                        <p:cTn id="91" dur="500"/>
                                        <p:tgtEl>
                                          <p:spTgt spid="60"/>
                                        </p:tgtEl>
                                      </p:cBhvr>
                                    </p:animEffect>
                                  </p:childTnLst>
                                </p:cTn>
                              </p:par>
                              <p:par>
                                <p:cTn id="92" presetID="22" presetClass="entr" presetSubtype="4" fill="hold" nodeType="withEffect">
                                  <p:stCondLst>
                                    <p:cond delay="0"/>
                                  </p:stCondLst>
                                  <p:childTnLst>
                                    <p:set>
                                      <p:cBhvr>
                                        <p:cTn id="93" dur="1" fill="hold">
                                          <p:stCondLst>
                                            <p:cond delay="0"/>
                                          </p:stCondLst>
                                        </p:cTn>
                                        <p:tgtEl>
                                          <p:spTgt spid="64"/>
                                        </p:tgtEl>
                                        <p:attrNameLst>
                                          <p:attrName>style.visibility</p:attrName>
                                        </p:attrNameLst>
                                      </p:cBhvr>
                                      <p:to>
                                        <p:strVal val="visible"/>
                                      </p:to>
                                    </p:set>
                                    <p:animEffect transition="in" filter="wipe(down)">
                                      <p:cBhvr>
                                        <p:cTn id="94" dur="500"/>
                                        <p:tgtEl>
                                          <p:spTgt spid="64"/>
                                        </p:tgtEl>
                                      </p:cBhvr>
                                    </p:animEffect>
                                  </p:childTnLst>
                                </p:cTn>
                              </p:par>
                            </p:childTnLst>
                          </p:cTn>
                        </p:par>
                      </p:childTnLst>
                    </p:cTn>
                  </p:par>
                  <p:par>
                    <p:cTn id="95" fill="hold">
                      <p:stCondLst>
                        <p:cond delay="indefinite"/>
                      </p:stCondLst>
                      <p:childTnLst>
                        <p:par>
                          <p:cTn id="96" fill="hold">
                            <p:stCondLst>
                              <p:cond delay="0"/>
                            </p:stCondLst>
                            <p:childTnLst>
                              <p:par>
                                <p:cTn id="97" presetID="22" presetClass="entr" presetSubtype="4" fill="hold" grpId="0" nodeType="clickEffect">
                                  <p:stCondLst>
                                    <p:cond delay="0"/>
                                  </p:stCondLst>
                                  <p:childTnLst>
                                    <p:set>
                                      <p:cBhvr>
                                        <p:cTn id="98" dur="1" fill="hold">
                                          <p:stCondLst>
                                            <p:cond delay="0"/>
                                          </p:stCondLst>
                                        </p:cTn>
                                        <p:tgtEl>
                                          <p:spTgt spid="9"/>
                                        </p:tgtEl>
                                        <p:attrNameLst>
                                          <p:attrName>style.visibility</p:attrName>
                                        </p:attrNameLst>
                                      </p:cBhvr>
                                      <p:to>
                                        <p:strVal val="visible"/>
                                      </p:to>
                                    </p:set>
                                    <p:animEffect transition="in" filter="wipe(down)">
                                      <p:cBhvr>
                                        <p:cTn id="99" dur="500"/>
                                        <p:tgtEl>
                                          <p:spTgt spid="9"/>
                                        </p:tgtEl>
                                      </p:cBhvr>
                                    </p:animEffect>
                                  </p:childTnLst>
                                </p:cTn>
                              </p:par>
                              <p:par>
                                <p:cTn id="100" presetID="22" presetClass="entr" presetSubtype="4" fill="hold" grpId="0" nodeType="withEffect">
                                  <p:stCondLst>
                                    <p:cond delay="0"/>
                                  </p:stCondLst>
                                  <p:childTnLst>
                                    <p:set>
                                      <p:cBhvr>
                                        <p:cTn id="101" dur="1" fill="hold">
                                          <p:stCondLst>
                                            <p:cond delay="0"/>
                                          </p:stCondLst>
                                        </p:cTn>
                                        <p:tgtEl>
                                          <p:spTgt spid="65"/>
                                        </p:tgtEl>
                                        <p:attrNameLst>
                                          <p:attrName>style.visibility</p:attrName>
                                        </p:attrNameLst>
                                      </p:cBhvr>
                                      <p:to>
                                        <p:strVal val="visible"/>
                                      </p:to>
                                    </p:set>
                                    <p:animEffect transition="in" filter="wipe(down)">
                                      <p:cBhvr>
                                        <p:cTn id="102" dur="500"/>
                                        <p:tgtEl>
                                          <p:spTgt spid="65"/>
                                        </p:tgtEl>
                                      </p:cBhvr>
                                    </p:animEffect>
                                  </p:childTnLst>
                                </p:cTn>
                              </p:par>
                            </p:childTnLst>
                          </p:cTn>
                        </p:par>
                      </p:childTnLst>
                    </p:cTn>
                  </p:par>
                  <p:par>
                    <p:cTn id="103" fill="hold">
                      <p:stCondLst>
                        <p:cond delay="indefinite"/>
                      </p:stCondLst>
                      <p:childTnLst>
                        <p:par>
                          <p:cTn id="104" fill="hold">
                            <p:stCondLst>
                              <p:cond delay="0"/>
                            </p:stCondLst>
                            <p:childTnLst>
                              <p:par>
                                <p:cTn id="105" presetID="22" presetClass="entr" presetSubtype="4" fill="hold" grpId="0" nodeType="clickEffect">
                                  <p:stCondLst>
                                    <p:cond delay="0"/>
                                  </p:stCondLst>
                                  <p:childTnLst>
                                    <p:set>
                                      <p:cBhvr>
                                        <p:cTn id="106" dur="1" fill="hold">
                                          <p:stCondLst>
                                            <p:cond delay="0"/>
                                          </p:stCondLst>
                                        </p:cTn>
                                        <p:tgtEl>
                                          <p:spTgt spid="66"/>
                                        </p:tgtEl>
                                        <p:attrNameLst>
                                          <p:attrName>style.visibility</p:attrName>
                                        </p:attrNameLst>
                                      </p:cBhvr>
                                      <p:to>
                                        <p:strVal val="visible"/>
                                      </p:to>
                                    </p:set>
                                    <p:animEffect transition="in" filter="wipe(down)">
                                      <p:cBhvr>
                                        <p:cTn id="107" dur="500"/>
                                        <p:tgtEl>
                                          <p:spTgt spid="66"/>
                                        </p:tgtEl>
                                      </p:cBhvr>
                                    </p:animEffect>
                                  </p:childTnLst>
                                </p:cTn>
                              </p:par>
                              <p:par>
                                <p:cTn id="108" presetID="22" presetClass="entr" presetSubtype="4" fill="hold" grpId="0" nodeType="withEffect">
                                  <p:stCondLst>
                                    <p:cond delay="0"/>
                                  </p:stCondLst>
                                  <p:childTnLst>
                                    <p:set>
                                      <p:cBhvr>
                                        <p:cTn id="109" dur="1" fill="hold">
                                          <p:stCondLst>
                                            <p:cond delay="0"/>
                                          </p:stCondLst>
                                        </p:cTn>
                                        <p:tgtEl>
                                          <p:spTgt spid="67"/>
                                        </p:tgtEl>
                                        <p:attrNameLst>
                                          <p:attrName>style.visibility</p:attrName>
                                        </p:attrNameLst>
                                      </p:cBhvr>
                                      <p:to>
                                        <p:strVal val="visible"/>
                                      </p:to>
                                    </p:set>
                                    <p:animEffect transition="in" filter="wipe(down)">
                                      <p:cBhvr>
                                        <p:cTn id="110" dur="500"/>
                                        <p:tgtEl>
                                          <p:spTgt spid="67"/>
                                        </p:tgtEl>
                                      </p:cBhvr>
                                    </p:animEffect>
                                  </p:childTnLst>
                                </p:cTn>
                              </p:par>
                            </p:childTnLst>
                          </p:cTn>
                        </p:par>
                      </p:childTnLst>
                    </p:cTn>
                  </p:par>
                  <p:par>
                    <p:cTn id="111" fill="hold">
                      <p:stCondLst>
                        <p:cond delay="indefinite"/>
                      </p:stCondLst>
                      <p:childTnLst>
                        <p:par>
                          <p:cTn id="112" fill="hold">
                            <p:stCondLst>
                              <p:cond delay="0"/>
                            </p:stCondLst>
                            <p:childTnLst>
                              <p:par>
                                <p:cTn id="113" presetID="22" presetClass="entr" presetSubtype="4" fill="hold" grpId="0" nodeType="clickEffect">
                                  <p:stCondLst>
                                    <p:cond delay="0"/>
                                  </p:stCondLst>
                                  <p:childTnLst>
                                    <p:set>
                                      <p:cBhvr>
                                        <p:cTn id="114" dur="1" fill="hold">
                                          <p:stCondLst>
                                            <p:cond delay="0"/>
                                          </p:stCondLst>
                                        </p:cTn>
                                        <p:tgtEl>
                                          <p:spTgt spid="68"/>
                                        </p:tgtEl>
                                        <p:attrNameLst>
                                          <p:attrName>style.visibility</p:attrName>
                                        </p:attrNameLst>
                                      </p:cBhvr>
                                      <p:to>
                                        <p:strVal val="visible"/>
                                      </p:to>
                                    </p:set>
                                    <p:animEffect transition="in" filter="wipe(down)">
                                      <p:cBhvr>
                                        <p:cTn id="115" dur="500"/>
                                        <p:tgtEl>
                                          <p:spTgt spid="68"/>
                                        </p:tgtEl>
                                      </p:cBhvr>
                                    </p:animEffect>
                                  </p:childTnLst>
                                </p:cTn>
                              </p:par>
                              <p:par>
                                <p:cTn id="116" presetID="22" presetClass="entr" presetSubtype="4" fill="hold" grpId="0" nodeType="withEffect">
                                  <p:stCondLst>
                                    <p:cond delay="0"/>
                                  </p:stCondLst>
                                  <p:childTnLst>
                                    <p:set>
                                      <p:cBhvr>
                                        <p:cTn id="117" dur="1" fill="hold">
                                          <p:stCondLst>
                                            <p:cond delay="0"/>
                                          </p:stCondLst>
                                        </p:cTn>
                                        <p:tgtEl>
                                          <p:spTgt spid="69"/>
                                        </p:tgtEl>
                                        <p:attrNameLst>
                                          <p:attrName>style.visibility</p:attrName>
                                        </p:attrNameLst>
                                      </p:cBhvr>
                                      <p:to>
                                        <p:strVal val="visible"/>
                                      </p:to>
                                    </p:set>
                                    <p:animEffect transition="in" filter="wipe(down)">
                                      <p:cBhvr>
                                        <p:cTn id="118" dur="500"/>
                                        <p:tgtEl>
                                          <p:spTgt spid="69"/>
                                        </p:tgtEl>
                                      </p:cBhvr>
                                    </p:animEffect>
                                  </p:childTnLst>
                                </p:cTn>
                              </p:par>
                            </p:childTnLst>
                          </p:cTn>
                        </p:par>
                      </p:childTnLst>
                    </p:cTn>
                  </p:par>
                  <p:par>
                    <p:cTn id="119" fill="hold">
                      <p:stCondLst>
                        <p:cond delay="indefinite"/>
                      </p:stCondLst>
                      <p:childTnLst>
                        <p:par>
                          <p:cTn id="120" fill="hold">
                            <p:stCondLst>
                              <p:cond delay="0"/>
                            </p:stCondLst>
                            <p:childTnLst>
                              <p:par>
                                <p:cTn id="121" presetID="22" presetClass="entr" presetSubtype="4" fill="hold" grpId="0" nodeType="clickEffect">
                                  <p:stCondLst>
                                    <p:cond delay="0"/>
                                  </p:stCondLst>
                                  <p:childTnLst>
                                    <p:set>
                                      <p:cBhvr>
                                        <p:cTn id="122" dur="1" fill="hold">
                                          <p:stCondLst>
                                            <p:cond delay="0"/>
                                          </p:stCondLst>
                                        </p:cTn>
                                        <p:tgtEl>
                                          <p:spTgt spid="70"/>
                                        </p:tgtEl>
                                        <p:attrNameLst>
                                          <p:attrName>style.visibility</p:attrName>
                                        </p:attrNameLst>
                                      </p:cBhvr>
                                      <p:to>
                                        <p:strVal val="visible"/>
                                      </p:to>
                                    </p:set>
                                    <p:animEffect transition="in" filter="wipe(down)">
                                      <p:cBhvr>
                                        <p:cTn id="123"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50" grpId="0"/>
      <p:bldP spid="51" grpId="0"/>
      <p:bldP spid="52" grpId="0" animBg="1"/>
      <p:bldP spid="53" grpId="0"/>
      <p:bldP spid="54" grpId="0"/>
      <p:bldP spid="55" grpId="0"/>
      <p:bldP spid="56" grpId="0"/>
      <p:bldP spid="58" grpId="0"/>
      <p:bldP spid="72" grpId="0"/>
      <p:bldP spid="76" grpId="0"/>
      <p:bldP spid="9" grpId="0" animBg="1"/>
      <p:bldP spid="65" grpId="0" animBg="1"/>
      <p:bldP spid="66" grpId="0" animBg="1"/>
      <p:bldP spid="67" grpId="0" animBg="1"/>
      <p:bldP spid="68" grpId="0" animBg="1"/>
      <p:bldP spid="69" grpId="0" animBg="1"/>
      <p:bldP spid="70" grpId="0" animBg="1"/>
      <p:bldP spid="43"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4AF679D7-2C0E-6445-B034-F1A3FB293A0D}"/>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4" name="Title 3">
            <a:extLst>
              <a:ext uri="{FF2B5EF4-FFF2-40B4-BE49-F238E27FC236}">
                <a16:creationId xmlns:a16="http://schemas.microsoft.com/office/drawing/2014/main" xmlns="" id="{615CFB28-0ACF-0B45-AC0E-E962B85FDBE1}"/>
              </a:ext>
            </a:extLst>
          </p:cNvPr>
          <p:cNvSpPr>
            <a:spLocks noGrp="1"/>
          </p:cNvSpPr>
          <p:nvPr>
            <p:ph type="title"/>
          </p:nvPr>
        </p:nvSpPr>
        <p:spPr>
          <a:xfrm>
            <a:off x="381838" y="272807"/>
            <a:ext cx="5315578" cy="2359861"/>
          </a:xfrm>
        </p:spPr>
        <p:txBody>
          <a:bodyPr>
            <a:normAutofit/>
          </a:bodyPr>
          <a:lstStyle/>
          <a:p>
            <a:r>
              <a:rPr lang="en-US" dirty="0"/>
              <a:t>Terraform Remote State File with State Locking</a:t>
            </a:r>
          </a:p>
        </p:txBody>
      </p:sp>
      <p:sp>
        <p:nvSpPr>
          <p:cNvPr id="7" name="Rectangle 6">
            <a:extLst>
              <a:ext uri="{FF2B5EF4-FFF2-40B4-BE49-F238E27FC236}">
                <a16:creationId xmlns:a16="http://schemas.microsoft.com/office/drawing/2014/main" xmlns="" id="{8498AED6-76E8-7146-AC92-17C068A723CA}"/>
              </a:ext>
            </a:extLst>
          </p:cNvPr>
          <p:cNvSpPr/>
          <p:nvPr/>
        </p:nvSpPr>
        <p:spPr>
          <a:xfrm>
            <a:off x="8149212" y="5226817"/>
            <a:ext cx="5797899" cy="1204128"/>
          </a:xfrm>
          <a:prstGeom prst="rect">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xmlns="" id="{4F7EB031-977F-3546-9AA0-E9E1753E9A7E}"/>
              </a:ext>
            </a:extLst>
          </p:cNvPr>
          <p:cNvSpPr/>
          <p:nvPr/>
        </p:nvSpPr>
        <p:spPr>
          <a:xfrm>
            <a:off x="343927" y="4742824"/>
            <a:ext cx="4249906" cy="854109"/>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Terraform Remote State Storage</a:t>
            </a:r>
          </a:p>
        </p:txBody>
      </p:sp>
      <p:pic>
        <p:nvPicPr>
          <p:cNvPr id="3" name="Picture 2">
            <a:extLst>
              <a:ext uri="{FF2B5EF4-FFF2-40B4-BE49-F238E27FC236}">
                <a16:creationId xmlns:a16="http://schemas.microsoft.com/office/drawing/2014/main" xmlns="" id="{35E60DA1-5D5F-6A43-B1D0-32F507C3B940}"/>
              </a:ext>
            </a:extLst>
          </p:cNvPr>
          <p:cNvPicPr>
            <a:picLocks noChangeAspect="1"/>
          </p:cNvPicPr>
          <p:nvPr/>
        </p:nvPicPr>
        <p:blipFill>
          <a:blip r:embed="rId2"/>
          <a:stretch>
            <a:fillRect/>
          </a:stretch>
        </p:blipFill>
        <p:spPr>
          <a:xfrm>
            <a:off x="7274575" y="272807"/>
            <a:ext cx="6973987" cy="6913541"/>
          </a:xfrm>
          <a:prstGeom prst="rect">
            <a:avLst/>
          </a:prstGeom>
        </p:spPr>
      </p:pic>
      <p:sp>
        <p:nvSpPr>
          <p:cNvPr id="10" name="Rounded Rectangle 9">
            <a:extLst>
              <a:ext uri="{FF2B5EF4-FFF2-40B4-BE49-F238E27FC236}">
                <a16:creationId xmlns:a16="http://schemas.microsoft.com/office/drawing/2014/main" xmlns="" id="{24D4BCD5-5068-E148-B964-D4FDF7264158}"/>
              </a:ext>
            </a:extLst>
          </p:cNvPr>
          <p:cNvSpPr/>
          <p:nvPr/>
        </p:nvSpPr>
        <p:spPr>
          <a:xfrm>
            <a:off x="7315200" y="4514850"/>
            <a:ext cx="6846570" cy="2343150"/>
          </a:xfrm>
          <a:prstGeom prst="roundRect">
            <a:avLst>
              <a:gd name="adj" fmla="val 8862"/>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a:extLst>
              <a:ext uri="{FF2B5EF4-FFF2-40B4-BE49-F238E27FC236}">
                <a16:creationId xmlns:a16="http://schemas.microsoft.com/office/drawing/2014/main" xmlns="" id="{3735B1D0-1442-D046-B623-763E8ADCC898}"/>
              </a:ext>
            </a:extLst>
          </p:cNvPr>
          <p:cNvCxnSpPr>
            <a:stCxn id="8" idx="3"/>
            <a:endCxn id="10" idx="1"/>
          </p:cNvCxnSpPr>
          <p:nvPr/>
        </p:nvCxnSpPr>
        <p:spPr>
          <a:xfrm>
            <a:off x="4593833" y="5169879"/>
            <a:ext cx="2721367" cy="516546"/>
          </a:xfrm>
          <a:prstGeom prst="straightConnector1">
            <a:avLst/>
          </a:prstGeom>
          <a:ln w="635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1814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par>
                                <p:cTn id="8" presetID="22" presetClass="entr" presetSubtype="4"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wipe(down)">
                                      <p:cBhvr>
                                        <p:cTn id="10" dur="500"/>
                                        <p:tgtEl>
                                          <p:spTgt spid="14"/>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wipe(down)">
                                      <p:cBhvr>
                                        <p:cTn id="1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A0A0BD00-D8DC-45C9-9C82-0E8430B96A5E}"/>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8" name="Content Placeholder 2">
            <a:extLst>
              <a:ext uri="{FF2B5EF4-FFF2-40B4-BE49-F238E27FC236}">
                <a16:creationId xmlns:a16="http://schemas.microsoft.com/office/drawing/2014/main" xmlns="" id="{09329F3B-B988-4BA0-9BEA-4847C35EA442}"/>
              </a:ext>
            </a:extLst>
          </p:cNvPr>
          <p:cNvSpPr>
            <a:spLocks noGrp="1"/>
          </p:cNvSpPr>
          <p:nvPr>
            <p:ph idx="1"/>
          </p:nvPr>
        </p:nvSpPr>
        <p:spPr>
          <a:xfrm>
            <a:off x="2596721" y="2838116"/>
            <a:ext cx="8489371" cy="2321286"/>
          </a:xfrm>
        </p:spPr>
        <p:txBody>
          <a:bodyPr>
            <a:noAutofit/>
          </a:bodyPr>
          <a:lstStyle/>
          <a:p>
            <a:pPr marL="0" indent="0" algn="ctr">
              <a:buNone/>
            </a:pPr>
            <a:r>
              <a:rPr lang="en-US" sz="7000" b="1" dirty="0">
                <a:solidFill>
                  <a:schemeClr val="accent6">
                    <a:lumMod val="75000"/>
                  </a:schemeClr>
                </a:solidFill>
              </a:rPr>
              <a:t>Terraform</a:t>
            </a:r>
          </a:p>
          <a:p>
            <a:pPr marL="0" indent="0" algn="ctr">
              <a:buNone/>
            </a:pPr>
            <a:r>
              <a:rPr lang="en-US" sz="7000" b="1" dirty="0">
                <a:solidFill>
                  <a:srgbClr val="00B050"/>
                </a:solidFill>
              </a:rPr>
              <a:t>Backends</a:t>
            </a:r>
          </a:p>
        </p:txBody>
      </p:sp>
      <p:pic>
        <p:nvPicPr>
          <p:cNvPr id="3" name="Picture 2" descr="HashiCorp Terraform">
            <a:extLst>
              <a:ext uri="{FF2B5EF4-FFF2-40B4-BE49-F238E27FC236}">
                <a16:creationId xmlns:a16="http://schemas.microsoft.com/office/drawing/2014/main" xmlns=""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67353" y="1503218"/>
            <a:ext cx="4918363" cy="4918363"/>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xmlns=""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xmlns=""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xmlns=""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xmlns="" id="{529A177C-9FA4-F84B-8306-6275D934749A}"/>
              </a:ext>
            </a:extLst>
          </p:cNvPr>
          <p:cNvPicPr>
            <a:picLocks noChangeAspect="1"/>
          </p:cNvPicPr>
          <p:nvPr/>
        </p:nvPicPr>
        <p:blipFill>
          <a:blip r:embed="rId3"/>
          <a:stretch>
            <a:fillRect/>
          </a:stretch>
        </p:blipFill>
        <p:spPr>
          <a:xfrm>
            <a:off x="271405" y="2387917"/>
            <a:ext cx="3339911" cy="3221684"/>
          </a:xfrm>
          <a:prstGeom prst="rect">
            <a:avLst/>
          </a:prstGeom>
        </p:spPr>
      </p:pic>
    </p:spTree>
    <p:extLst>
      <p:ext uri="{BB962C8B-B14F-4D97-AF65-F5344CB8AC3E}">
        <p14:creationId xmlns:p14="http://schemas.microsoft.com/office/powerpoint/2010/main" val="200645758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339B6871-F18F-F54E-98EB-31FA1BB32B49}"/>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4" name="Title 3">
            <a:extLst>
              <a:ext uri="{FF2B5EF4-FFF2-40B4-BE49-F238E27FC236}">
                <a16:creationId xmlns:a16="http://schemas.microsoft.com/office/drawing/2014/main" xmlns="" id="{2F3FD84A-24F1-3144-B649-3BAD3340D6CE}"/>
              </a:ext>
            </a:extLst>
          </p:cNvPr>
          <p:cNvSpPr>
            <a:spLocks noGrp="1"/>
          </p:cNvSpPr>
          <p:nvPr>
            <p:ph type="title"/>
          </p:nvPr>
        </p:nvSpPr>
        <p:spPr>
          <a:xfrm>
            <a:off x="1005840" y="-129544"/>
            <a:ext cx="12618720" cy="1188851"/>
          </a:xfrm>
        </p:spPr>
        <p:txBody>
          <a:bodyPr/>
          <a:lstStyle/>
          <a:p>
            <a:r>
              <a:rPr lang="en-US" dirty="0"/>
              <a:t>Terraform Backends</a:t>
            </a:r>
          </a:p>
        </p:txBody>
      </p:sp>
      <p:sp>
        <p:nvSpPr>
          <p:cNvPr id="5" name="Rounded Rectangle 4">
            <a:extLst>
              <a:ext uri="{FF2B5EF4-FFF2-40B4-BE49-F238E27FC236}">
                <a16:creationId xmlns:a16="http://schemas.microsoft.com/office/drawing/2014/main" xmlns="" id="{DABC87C4-1244-394F-943E-76F2C0181586}"/>
              </a:ext>
            </a:extLst>
          </p:cNvPr>
          <p:cNvSpPr/>
          <p:nvPr/>
        </p:nvSpPr>
        <p:spPr>
          <a:xfrm>
            <a:off x="311498" y="963646"/>
            <a:ext cx="13786338" cy="1188852"/>
          </a:xfrm>
          <a:prstGeom prst="round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Each </a:t>
            </a:r>
            <a:r>
              <a:rPr lang="en-US" sz="3000" dirty="0">
                <a:solidFill>
                  <a:srgbClr val="FFFF00"/>
                </a:solidFill>
              </a:rPr>
              <a:t>Terraform configuration </a:t>
            </a:r>
            <a:r>
              <a:rPr lang="en-US" sz="3000" dirty="0"/>
              <a:t>can specify a </a:t>
            </a:r>
            <a:r>
              <a:rPr lang="en-US" sz="3000" dirty="0">
                <a:solidFill>
                  <a:srgbClr val="FFFF00"/>
                </a:solidFill>
              </a:rPr>
              <a:t>backend</a:t>
            </a:r>
            <a:r>
              <a:rPr lang="en-US" sz="3000" dirty="0"/>
              <a:t>, which defines </a:t>
            </a:r>
            <a:r>
              <a:rPr lang="en-US" sz="3000" dirty="0">
                <a:solidFill>
                  <a:srgbClr val="FFFF00"/>
                </a:solidFill>
              </a:rPr>
              <a:t>where and how operations are performed</a:t>
            </a:r>
            <a:r>
              <a:rPr lang="en-US" sz="3000" dirty="0"/>
              <a:t>, where </a:t>
            </a:r>
            <a:r>
              <a:rPr lang="en-US" sz="3000" dirty="0">
                <a:solidFill>
                  <a:srgbClr val="FFFF00"/>
                </a:solidFill>
              </a:rPr>
              <a:t>state</a:t>
            </a:r>
            <a:r>
              <a:rPr lang="en-US" sz="3000" dirty="0"/>
              <a:t> snapshots are stored, etc.</a:t>
            </a:r>
          </a:p>
        </p:txBody>
      </p:sp>
      <p:sp>
        <p:nvSpPr>
          <p:cNvPr id="13" name="Rounded Rectangle 12">
            <a:extLst>
              <a:ext uri="{FF2B5EF4-FFF2-40B4-BE49-F238E27FC236}">
                <a16:creationId xmlns:a16="http://schemas.microsoft.com/office/drawing/2014/main" xmlns="" id="{EED58ECD-89D5-A842-8EB7-18D5899F269A}"/>
              </a:ext>
            </a:extLst>
          </p:cNvPr>
          <p:cNvSpPr/>
          <p:nvPr/>
        </p:nvSpPr>
        <p:spPr>
          <a:xfrm>
            <a:off x="311498" y="2619674"/>
            <a:ext cx="5154804" cy="834011"/>
          </a:xfrm>
          <a:prstGeom prst="round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000" b="1" dirty="0"/>
              <a:t>Where Backends are Used</a:t>
            </a:r>
          </a:p>
        </p:txBody>
      </p:sp>
      <p:sp>
        <p:nvSpPr>
          <p:cNvPr id="14" name="Rounded Rectangle 13">
            <a:extLst>
              <a:ext uri="{FF2B5EF4-FFF2-40B4-BE49-F238E27FC236}">
                <a16:creationId xmlns:a16="http://schemas.microsoft.com/office/drawing/2014/main" xmlns="" id="{88CA8350-6827-8A4B-95C9-104241E04D10}"/>
              </a:ext>
            </a:extLst>
          </p:cNvPr>
          <p:cNvSpPr/>
          <p:nvPr/>
        </p:nvSpPr>
        <p:spPr>
          <a:xfrm>
            <a:off x="5719186" y="2619675"/>
            <a:ext cx="8589666" cy="834012"/>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000" dirty="0"/>
              <a:t>Backend configuration is only used by </a:t>
            </a:r>
            <a:r>
              <a:rPr lang="en-US" sz="3000" dirty="0">
                <a:solidFill>
                  <a:srgbClr val="FFFF00"/>
                </a:solidFill>
              </a:rPr>
              <a:t>Terraform CLI</a:t>
            </a:r>
            <a:r>
              <a:rPr lang="en-US" sz="3000" dirty="0"/>
              <a:t>. </a:t>
            </a:r>
          </a:p>
        </p:txBody>
      </p:sp>
      <p:sp>
        <p:nvSpPr>
          <p:cNvPr id="15" name="Rounded Rectangle 14">
            <a:extLst>
              <a:ext uri="{FF2B5EF4-FFF2-40B4-BE49-F238E27FC236}">
                <a16:creationId xmlns:a16="http://schemas.microsoft.com/office/drawing/2014/main" xmlns="" id="{783028BA-804A-5D4D-8AED-7F18968F3C35}"/>
              </a:ext>
            </a:extLst>
          </p:cNvPr>
          <p:cNvSpPr/>
          <p:nvPr/>
        </p:nvSpPr>
        <p:spPr>
          <a:xfrm>
            <a:off x="5719186" y="3672673"/>
            <a:ext cx="8589666" cy="1753437"/>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3000" dirty="0">
                <a:solidFill>
                  <a:srgbClr val="FFFF00"/>
                </a:solidFill>
              </a:rPr>
              <a:t>Terraform Cloud </a:t>
            </a:r>
            <a:r>
              <a:rPr lang="en-IN" sz="3000" dirty="0"/>
              <a:t>and </a:t>
            </a:r>
            <a:r>
              <a:rPr lang="en-IN" sz="3000" dirty="0">
                <a:solidFill>
                  <a:srgbClr val="FFFF00"/>
                </a:solidFill>
              </a:rPr>
              <a:t>Terraform Enterprise </a:t>
            </a:r>
            <a:r>
              <a:rPr lang="en-IN" sz="3000" dirty="0"/>
              <a:t>always use their </a:t>
            </a:r>
            <a:r>
              <a:rPr lang="en-IN" sz="3000" dirty="0">
                <a:solidFill>
                  <a:srgbClr val="FFFF00"/>
                </a:solidFill>
              </a:rPr>
              <a:t>own state storage </a:t>
            </a:r>
            <a:r>
              <a:rPr lang="en-IN" sz="3000" dirty="0"/>
              <a:t>when performing </a:t>
            </a:r>
            <a:r>
              <a:rPr lang="en-IN" sz="3000" dirty="0">
                <a:solidFill>
                  <a:srgbClr val="FFFF00"/>
                </a:solidFill>
              </a:rPr>
              <a:t>Terraform runs</a:t>
            </a:r>
            <a:r>
              <a:rPr lang="en-IN" sz="3000" dirty="0"/>
              <a:t>, so they ignore any </a:t>
            </a:r>
            <a:r>
              <a:rPr lang="en-IN" sz="3000" dirty="0">
                <a:solidFill>
                  <a:srgbClr val="FFFF00"/>
                </a:solidFill>
              </a:rPr>
              <a:t>backend block </a:t>
            </a:r>
            <a:r>
              <a:rPr lang="en-IN" sz="3000" dirty="0"/>
              <a:t>in the configuration.</a:t>
            </a:r>
            <a:endParaRPr lang="en-US" sz="3000" dirty="0"/>
          </a:p>
        </p:txBody>
      </p:sp>
      <p:sp>
        <p:nvSpPr>
          <p:cNvPr id="16" name="Rounded Rectangle 15">
            <a:extLst>
              <a:ext uri="{FF2B5EF4-FFF2-40B4-BE49-F238E27FC236}">
                <a16:creationId xmlns:a16="http://schemas.microsoft.com/office/drawing/2014/main" xmlns="" id="{6CFB442B-8A35-8F48-8C8B-DD6A4E37B9DF}"/>
              </a:ext>
            </a:extLst>
          </p:cNvPr>
          <p:cNvSpPr/>
          <p:nvPr/>
        </p:nvSpPr>
        <p:spPr>
          <a:xfrm>
            <a:off x="5719186" y="5632100"/>
            <a:ext cx="8589666" cy="1914211"/>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3000" dirty="0"/>
              <a:t>For </a:t>
            </a:r>
            <a:r>
              <a:rPr lang="en-IN" sz="3000" dirty="0">
                <a:solidFill>
                  <a:srgbClr val="FFFF00"/>
                </a:solidFill>
              </a:rPr>
              <a:t>Terraform Cloud users </a:t>
            </a:r>
            <a:r>
              <a:rPr lang="en-IN" sz="3000" dirty="0"/>
              <a:t>also it is always </a:t>
            </a:r>
            <a:r>
              <a:rPr lang="en-IN" sz="3000" dirty="0">
                <a:solidFill>
                  <a:srgbClr val="FFFF00"/>
                </a:solidFill>
              </a:rPr>
              <a:t>recommended</a:t>
            </a:r>
            <a:r>
              <a:rPr lang="en-IN" sz="3000" dirty="0"/>
              <a:t> to use </a:t>
            </a:r>
            <a:r>
              <a:rPr lang="en-IN" sz="3000" dirty="0">
                <a:solidFill>
                  <a:srgbClr val="FFFF00"/>
                </a:solidFill>
              </a:rPr>
              <a:t>backend block </a:t>
            </a:r>
            <a:r>
              <a:rPr lang="en-IN" sz="3000" dirty="0"/>
              <a:t>in Terraform configuration  for commands like </a:t>
            </a:r>
            <a:r>
              <a:rPr lang="en-IN" sz="3000" dirty="0">
                <a:solidFill>
                  <a:srgbClr val="FFFF00"/>
                </a:solidFill>
              </a:rPr>
              <a:t>terraform taint </a:t>
            </a:r>
            <a:r>
              <a:rPr lang="en-IN" sz="3000" dirty="0"/>
              <a:t>which can be executed only using Terraform CLI</a:t>
            </a:r>
            <a:endParaRPr lang="en-US" sz="3000" dirty="0"/>
          </a:p>
        </p:txBody>
      </p:sp>
    </p:spTree>
    <p:extLst>
      <p:ext uri="{BB962C8B-B14F-4D97-AF65-F5344CB8AC3E}">
        <p14:creationId xmlns:p14="http://schemas.microsoft.com/office/powerpoint/2010/main" val="1068046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down)">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wipe(down)">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wipe(down)">
                                      <p:cBhvr>
                                        <p:cTn id="22" dur="5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wipe(down)">
                                      <p:cBhvr>
                                        <p:cTn id="2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3" grpId="0" animBg="1"/>
      <p:bldP spid="14" grpId="0" animBg="1"/>
      <p:bldP spid="15" grpId="0" animBg="1"/>
      <p:bldP spid="16" grpId="0" animBg="1"/>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339B6871-F18F-F54E-98EB-31FA1BB32B49}"/>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4" name="Title 3">
            <a:extLst>
              <a:ext uri="{FF2B5EF4-FFF2-40B4-BE49-F238E27FC236}">
                <a16:creationId xmlns:a16="http://schemas.microsoft.com/office/drawing/2014/main" xmlns="" id="{2F3FD84A-24F1-3144-B649-3BAD3340D6CE}"/>
              </a:ext>
            </a:extLst>
          </p:cNvPr>
          <p:cNvSpPr>
            <a:spLocks noGrp="1"/>
          </p:cNvSpPr>
          <p:nvPr>
            <p:ph type="title"/>
          </p:nvPr>
        </p:nvSpPr>
        <p:spPr>
          <a:xfrm>
            <a:off x="1005840" y="-129544"/>
            <a:ext cx="12618720" cy="1188851"/>
          </a:xfrm>
        </p:spPr>
        <p:txBody>
          <a:bodyPr/>
          <a:lstStyle/>
          <a:p>
            <a:r>
              <a:rPr lang="en-US" dirty="0"/>
              <a:t>Terraform Backends</a:t>
            </a:r>
          </a:p>
        </p:txBody>
      </p:sp>
      <p:sp>
        <p:nvSpPr>
          <p:cNvPr id="17" name="Rounded Rectangle 16">
            <a:extLst>
              <a:ext uri="{FF2B5EF4-FFF2-40B4-BE49-F238E27FC236}">
                <a16:creationId xmlns:a16="http://schemas.microsoft.com/office/drawing/2014/main" xmlns="" id="{5EF33932-57CF-5F4E-9591-01C32F41480F}"/>
              </a:ext>
            </a:extLst>
          </p:cNvPr>
          <p:cNvSpPr/>
          <p:nvPr/>
        </p:nvSpPr>
        <p:spPr>
          <a:xfrm>
            <a:off x="343318" y="848962"/>
            <a:ext cx="3677697" cy="572756"/>
          </a:xfrm>
          <a:prstGeom prst="round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t>What Backends Do</a:t>
            </a:r>
          </a:p>
        </p:txBody>
      </p:sp>
      <p:sp>
        <p:nvSpPr>
          <p:cNvPr id="18" name="Rounded Rectangle 17">
            <a:extLst>
              <a:ext uri="{FF2B5EF4-FFF2-40B4-BE49-F238E27FC236}">
                <a16:creationId xmlns:a16="http://schemas.microsoft.com/office/drawing/2014/main" xmlns="" id="{CB861378-E69F-C741-B856-2909001F8150}"/>
              </a:ext>
            </a:extLst>
          </p:cNvPr>
          <p:cNvSpPr/>
          <p:nvPr/>
        </p:nvSpPr>
        <p:spPr>
          <a:xfrm>
            <a:off x="4242078" y="848962"/>
            <a:ext cx="10229222" cy="1003160"/>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There are two things backends will be used for </a:t>
            </a:r>
          </a:p>
          <a:p>
            <a:pPr marL="457200" indent="-457200">
              <a:buAutoNum type="arabicPeriod"/>
            </a:pPr>
            <a:r>
              <a:rPr lang="en-IN" dirty="0"/>
              <a:t>Where state is </a:t>
            </a:r>
            <a:r>
              <a:rPr lang="en-IN" dirty="0">
                <a:solidFill>
                  <a:srgbClr val="FFFF00"/>
                </a:solidFill>
              </a:rPr>
              <a:t>stored</a:t>
            </a:r>
          </a:p>
          <a:p>
            <a:pPr marL="457200" indent="-457200">
              <a:buFontTx/>
              <a:buAutoNum type="arabicPeriod"/>
            </a:pPr>
            <a:r>
              <a:rPr lang="en-IN" dirty="0"/>
              <a:t>Where </a:t>
            </a:r>
            <a:r>
              <a:rPr lang="en-IN" dirty="0">
                <a:solidFill>
                  <a:srgbClr val="FFFF00"/>
                </a:solidFill>
              </a:rPr>
              <a:t>operations</a:t>
            </a:r>
            <a:r>
              <a:rPr lang="en-IN" dirty="0"/>
              <a:t> are performed.</a:t>
            </a:r>
            <a:endParaRPr lang="en-US" dirty="0"/>
          </a:p>
        </p:txBody>
      </p:sp>
      <p:sp>
        <p:nvSpPr>
          <p:cNvPr id="11" name="Rounded Rectangle 10">
            <a:extLst>
              <a:ext uri="{FF2B5EF4-FFF2-40B4-BE49-F238E27FC236}">
                <a16:creationId xmlns:a16="http://schemas.microsoft.com/office/drawing/2014/main" xmlns="" id="{15399174-8E73-024D-8BC5-64F02418F290}"/>
              </a:ext>
            </a:extLst>
          </p:cNvPr>
          <p:cNvSpPr/>
          <p:nvPr/>
        </p:nvSpPr>
        <p:spPr>
          <a:xfrm>
            <a:off x="241160" y="2937071"/>
            <a:ext cx="4340887" cy="1140657"/>
          </a:xfrm>
          <a:prstGeom prst="roundRect">
            <a:avLst>
              <a:gd name="adj" fmla="val 7160"/>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Terraform uses </a:t>
            </a:r>
            <a:r>
              <a:rPr lang="en-US" dirty="0">
                <a:solidFill>
                  <a:srgbClr val="FFFF00"/>
                </a:solidFill>
              </a:rPr>
              <a:t>persistent state data </a:t>
            </a:r>
            <a:r>
              <a:rPr lang="en-US" dirty="0"/>
              <a:t>to keep track of the resources it manages. </a:t>
            </a:r>
          </a:p>
        </p:txBody>
      </p:sp>
      <p:sp>
        <p:nvSpPr>
          <p:cNvPr id="3" name="Rounded Rectangle 2">
            <a:extLst>
              <a:ext uri="{FF2B5EF4-FFF2-40B4-BE49-F238E27FC236}">
                <a16:creationId xmlns:a16="http://schemas.microsoft.com/office/drawing/2014/main" xmlns="" id="{B54FF771-E2F3-EB47-B205-92857BEE88CF}"/>
              </a:ext>
            </a:extLst>
          </p:cNvPr>
          <p:cNvSpPr/>
          <p:nvPr/>
        </p:nvSpPr>
        <p:spPr>
          <a:xfrm>
            <a:off x="341644" y="2093177"/>
            <a:ext cx="4240404" cy="668215"/>
          </a:xfrm>
          <a:prstGeom prst="round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Store State</a:t>
            </a:r>
          </a:p>
        </p:txBody>
      </p:sp>
      <p:sp>
        <p:nvSpPr>
          <p:cNvPr id="19" name="Rounded Rectangle 18">
            <a:extLst>
              <a:ext uri="{FF2B5EF4-FFF2-40B4-BE49-F238E27FC236}">
                <a16:creationId xmlns:a16="http://schemas.microsoft.com/office/drawing/2014/main" xmlns="" id="{F15B5320-A87D-D34D-A286-91575F837260}"/>
              </a:ext>
            </a:extLst>
          </p:cNvPr>
          <p:cNvSpPr/>
          <p:nvPr/>
        </p:nvSpPr>
        <p:spPr>
          <a:xfrm>
            <a:off x="5194998" y="2113273"/>
            <a:ext cx="4240404" cy="668215"/>
          </a:xfrm>
          <a:prstGeom prst="round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State Locking</a:t>
            </a:r>
          </a:p>
        </p:txBody>
      </p:sp>
      <p:sp>
        <p:nvSpPr>
          <p:cNvPr id="20" name="Rounded Rectangle 19">
            <a:extLst>
              <a:ext uri="{FF2B5EF4-FFF2-40B4-BE49-F238E27FC236}">
                <a16:creationId xmlns:a16="http://schemas.microsoft.com/office/drawing/2014/main" xmlns="" id="{1C01FBBD-E780-BA44-9BB9-5BF642BD6C51}"/>
              </a:ext>
            </a:extLst>
          </p:cNvPr>
          <p:cNvSpPr/>
          <p:nvPr/>
        </p:nvSpPr>
        <p:spPr>
          <a:xfrm>
            <a:off x="10130413" y="2093176"/>
            <a:ext cx="4240404" cy="668215"/>
          </a:xfrm>
          <a:prstGeom prst="roundRec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Operations</a:t>
            </a:r>
          </a:p>
        </p:txBody>
      </p:sp>
      <p:sp>
        <p:nvSpPr>
          <p:cNvPr id="21" name="Rounded Rectangle 20">
            <a:extLst>
              <a:ext uri="{FF2B5EF4-FFF2-40B4-BE49-F238E27FC236}">
                <a16:creationId xmlns:a16="http://schemas.microsoft.com/office/drawing/2014/main" xmlns="" id="{6390CCD2-9D68-5040-BDAE-29D9B6B556AA}"/>
              </a:ext>
            </a:extLst>
          </p:cNvPr>
          <p:cNvSpPr/>
          <p:nvPr/>
        </p:nvSpPr>
        <p:spPr>
          <a:xfrm>
            <a:off x="5144756" y="2893360"/>
            <a:ext cx="4340887" cy="1184368"/>
          </a:xfrm>
          <a:prstGeom prst="roundRect">
            <a:avLst>
              <a:gd name="adj" fmla="val 7512"/>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State </a:t>
            </a:r>
            <a:r>
              <a:rPr lang="en-US" dirty="0">
                <a:solidFill>
                  <a:srgbClr val="FFFF00"/>
                </a:solidFill>
              </a:rPr>
              <a:t>Locking</a:t>
            </a:r>
            <a:r>
              <a:rPr lang="en-US" dirty="0"/>
              <a:t> is to </a:t>
            </a:r>
            <a:r>
              <a:rPr lang="en-US" dirty="0">
                <a:solidFill>
                  <a:srgbClr val="FFFF00"/>
                </a:solidFill>
              </a:rPr>
              <a:t>prevent</a:t>
            </a:r>
            <a:r>
              <a:rPr lang="en-US" dirty="0"/>
              <a:t> </a:t>
            </a:r>
            <a:r>
              <a:rPr lang="en-US" dirty="0">
                <a:solidFill>
                  <a:srgbClr val="FFFF00"/>
                </a:solidFill>
              </a:rPr>
              <a:t>conflicts and inconsistencies</a:t>
            </a:r>
            <a:r>
              <a:rPr lang="en-US" dirty="0"/>
              <a:t> when the operations are being performed</a:t>
            </a:r>
          </a:p>
        </p:txBody>
      </p:sp>
      <p:sp>
        <p:nvSpPr>
          <p:cNvPr id="22" name="Rounded Rectangle 21">
            <a:extLst>
              <a:ext uri="{FF2B5EF4-FFF2-40B4-BE49-F238E27FC236}">
                <a16:creationId xmlns:a16="http://schemas.microsoft.com/office/drawing/2014/main" xmlns="" id="{A36388E1-9D40-7B4B-9CE6-D7DB18C3C1C9}"/>
              </a:ext>
            </a:extLst>
          </p:cNvPr>
          <p:cNvSpPr/>
          <p:nvPr/>
        </p:nvSpPr>
        <p:spPr>
          <a:xfrm>
            <a:off x="10080171" y="2891853"/>
            <a:ext cx="4340887" cy="1360504"/>
          </a:xfrm>
          <a:prstGeom prst="roundRect">
            <a:avLst>
              <a:gd name="adj" fmla="val 7512"/>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"Operations" refers to </a:t>
            </a:r>
            <a:r>
              <a:rPr lang="en-IN" dirty="0">
                <a:solidFill>
                  <a:srgbClr val="FFFF00"/>
                </a:solidFill>
              </a:rPr>
              <a:t>performing API requests</a:t>
            </a:r>
            <a:r>
              <a:rPr lang="en-IN" dirty="0"/>
              <a:t> against infrastructure services in order to </a:t>
            </a:r>
            <a:r>
              <a:rPr lang="en-IN" dirty="0">
                <a:solidFill>
                  <a:srgbClr val="FFFF00"/>
                </a:solidFill>
              </a:rPr>
              <a:t>create, read, update, or destroy</a:t>
            </a:r>
            <a:r>
              <a:rPr lang="en-IN" dirty="0"/>
              <a:t> resources. </a:t>
            </a:r>
            <a:endParaRPr lang="en-US" dirty="0"/>
          </a:p>
        </p:txBody>
      </p:sp>
      <p:sp>
        <p:nvSpPr>
          <p:cNvPr id="23" name="Rounded Rectangle 22">
            <a:extLst>
              <a:ext uri="{FF2B5EF4-FFF2-40B4-BE49-F238E27FC236}">
                <a16:creationId xmlns:a16="http://schemas.microsoft.com/office/drawing/2014/main" xmlns="" id="{1A627687-E038-BC46-9155-61B79CA6AB5C}"/>
              </a:ext>
            </a:extLst>
          </p:cNvPr>
          <p:cNvSpPr/>
          <p:nvPr/>
        </p:nvSpPr>
        <p:spPr>
          <a:xfrm>
            <a:off x="241160" y="4252357"/>
            <a:ext cx="4340887" cy="1734389"/>
          </a:xfrm>
          <a:prstGeom prst="roundRect">
            <a:avLst>
              <a:gd name="adj" fmla="val 7160"/>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rgbClr val="FFFF00"/>
                </a:solidFill>
              </a:rPr>
              <a:t>Everyone</a:t>
            </a:r>
            <a:r>
              <a:rPr lang="en-US" dirty="0"/>
              <a:t> working with a given collection of infrastructure resources must be able to </a:t>
            </a:r>
            <a:r>
              <a:rPr lang="en-US" dirty="0">
                <a:solidFill>
                  <a:srgbClr val="FFFF00"/>
                </a:solidFill>
              </a:rPr>
              <a:t>access</a:t>
            </a:r>
            <a:r>
              <a:rPr lang="en-US" dirty="0"/>
              <a:t> the </a:t>
            </a:r>
            <a:r>
              <a:rPr lang="en-US" dirty="0">
                <a:solidFill>
                  <a:srgbClr val="FFFF00"/>
                </a:solidFill>
              </a:rPr>
              <a:t>same</a:t>
            </a:r>
            <a:r>
              <a:rPr lang="en-US" dirty="0"/>
              <a:t> state data (</a:t>
            </a:r>
            <a:r>
              <a:rPr lang="en-US" dirty="0">
                <a:solidFill>
                  <a:srgbClr val="FFFF00"/>
                </a:solidFill>
              </a:rPr>
              <a:t>shared state storage</a:t>
            </a:r>
            <a:r>
              <a:rPr lang="en-US" dirty="0"/>
              <a:t>).</a:t>
            </a:r>
          </a:p>
        </p:txBody>
      </p:sp>
      <p:sp>
        <p:nvSpPr>
          <p:cNvPr id="24" name="Rounded Rectangle 23">
            <a:extLst>
              <a:ext uri="{FF2B5EF4-FFF2-40B4-BE49-F238E27FC236}">
                <a16:creationId xmlns:a16="http://schemas.microsoft.com/office/drawing/2014/main" xmlns="" id="{B1465E6C-B3AC-7843-92E0-7B5D5D6CF0EC}"/>
              </a:ext>
            </a:extLst>
          </p:cNvPr>
          <p:cNvSpPr/>
          <p:nvPr/>
        </p:nvSpPr>
        <p:spPr>
          <a:xfrm>
            <a:off x="10080170" y="4337313"/>
            <a:ext cx="4340887" cy="1003160"/>
          </a:xfrm>
          <a:prstGeom prst="roundRect">
            <a:avLst>
              <a:gd name="adj" fmla="val 7512"/>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solidFill>
                  <a:srgbClr val="FFFF00"/>
                </a:solidFill>
              </a:rPr>
              <a:t>Not</a:t>
            </a:r>
            <a:r>
              <a:rPr lang="en-IN" dirty="0"/>
              <a:t> every terraform subcommand performs API operations; many of them only </a:t>
            </a:r>
            <a:r>
              <a:rPr lang="en-IN" dirty="0">
                <a:solidFill>
                  <a:srgbClr val="FFFF00"/>
                </a:solidFill>
              </a:rPr>
              <a:t>operate on state data</a:t>
            </a:r>
            <a:r>
              <a:rPr lang="en-IN" dirty="0"/>
              <a:t>.</a:t>
            </a:r>
            <a:endParaRPr lang="en-US" dirty="0"/>
          </a:p>
        </p:txBody>
      </p:sp>
      <p:sp>
        <p:nvSpPr>
          <p:cNvPr id="25" name="Rounded Rectangle 24">
            <a:extLst>
              <a:ext uri="{FF2B5EF4-FFF2-40B4-BE49-F238E27FC236}">
                <a16:creationId xmlns:a16="http://schemas.microsoft.com/office/drawing/2014/main" xmlns="" id="{4CCC8C2C-1520-D749-B419-9FD41ABFA22F}"/>
              </a:ext>
            </a:extLst>
          </p:cNvPr>
          <p:cNvSpPr/>
          <p:nvPr/>
        </p:nvSpPr>
        <p:spPr>
          <a:xfrm>
            <a:off x="10080170" y="5425429"/>
            <a:ext cx="4340887" cy="1003160"/>
          </a:xfrm>
          <a:prstGeom prst="roundRect">
            <a:avLst>
              <a:gd name="adj" fmla="val 7512"/>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Only two backends actually perform operations: </a:t>
            </a:r>
            <a:r>
              <a:rPr lang="en-IN" dirty="0">
                <a:solidFill>
                  <a:srgbClr val="FFFF00"/>
                </a:solidFill>
              </a:rPr>
              <a:t>local and remote</a:t>
            </a:r>
            <a:r>
              <a:rPr lang="en-IN" dirty="0"/>
              <a:t>.</a:t>
            </a:r>
            <a:endParaRPr lang="en-US" dirty="0"/>
          </a:p>
        </p:txBody>
      </p:sp>
      <p:sp>
        <p:nvSpPr>
          <p:cNvPr id="26" name="Rounded Rectangle 25">
            <a:extLst>
              <a:ext uri="{FF2B5EF4-FFF2-40B4-BE49-F238E27FC236}">
                <a16:creationId xmlns:a16="http://schemas.microsoft.com/office/drawing/2014/main" xmlns="" id="{A85B78ED-1E59-E74C-A89A-2FF763F49096}"/>
              </a:ext>
            </a:extLst>
          </p:cNvPr>
          <p:cNvSpPr/>
          <p:nvPr/>
        </p:nvSpPr>
        <p:spPr>
          <a:xfrm>
            <a:off x="10130413" y="6515753"/>
            <a:ext cx="4340887" cy="1080802"/>
          </a:xfrm>
          <a:prstGeom prst="roundRect">
            <a:avLst>
              <a:gd name="adj" fmla="val 7512"/>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000" dirty="0"/>
              <a:t>The </a:t>
            </a:r>
            <a:r>
              <a:rPr lang="en-IN" sz="2000" dirty="0">
                <a:solidFill>
                  <a:srgbClr val="FFFF00"/>
                </a:solidFill>
              </a:rPr>
              <a:t>remote back</a:t>
            </a:r>
            <a:r>
              <a:rPr lang="en-IN" sz="2000" dirty="0"/>
              <a:t>end can perform API operations remotely, using </a:t>
            </a:r>
            <a:r>
              <a:rPr lang="en-IN" sz="2000" dirty="0">
                <a:solidFill>
                  <a:srgbClr val="FFFF00"/>
                </a:solidFill>
              </a:rPr>
              <a:t>Terraform Cloud or Terraform Enterprise.</a:t>
            </a:r>
            <a:endParaRPr lang="en-US" sz="2000" dirty="0">
              <a:solidFill>
                <a:srgbClr val="FFFF00"/>
              </a:solidFill>
            </a:endParaRPr>
          </a:p>
        </p:txBody>
      </p:sp>
      <p:sp>
        <p:nvSpPr>
          <p:cNvPr id="6" name="Oval 5">
            <a:extLst>
              <a:ext uri="{FF2B5EF4-FFF2-40B4-BE49-F238E27FC236}">
                <a16:creationId xmlns:a16="http://schemas.microsoft.com/office/drawing/2014/main" xmlns="" id="{61D74A0C-568F-5A4D-9048-E8F0A2AA1A7C}"/>
              </a:ext>
            </a:extLst>
          </p:cNvPr>
          <p:cNvSpPr/>
          <p:nvPr/>
        </p:nvSpPr>
        <p:spPr>
          <a:xfrm>
            <a:off x="4857373" y="5340473"/>
            <a:ext cx="4738803" cy="1607919"/>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What are Operations ?</a:t>
            </a:r>
          </a:p>
          <a:p>
            <a:pPr algn="ctr"/>
            <a:r>
              <a:rPr lang="en-US" dirty="0">
                <a:solidFill>
                  <a:srgbClr val="FFFF00"/>
                </a:solidFill>
              </a:rPr>
              <a:t>terraform apply</a:t>
            </a:r>
          </a:p>
          <a:p>
            <a:pPr algn="ctr"/>
            <a:r>
              <a:rPr lang="en-US" dirty="0">
                <a:solidFill>
                  <a:srgbClr val="FFFF00"/>
                </a:solidFill>
              </a:rPr>
              <a:t>terraform destroy</a:t>
            </a:r>
          </a:p>
        </p:txBody>
      </p:sp>
      <p:cxnSp>
        <p:nvCxnSpPr>
          <p:cNvPr id="27" name="Elbow Connector 26">
            <a:extLst>
              <a:ext uri="{FF2B5EF4-FFF2-40B4-BE49-F238E27FC236}">
                <a16:creationId xmlns:a16="http://schemas.microsoft.com/office/drawing/2014/main" xmlns="" id="{4FAA6B8C-A393-6548-B98B-6856A20B7391}"/>
              </a:ext>
            </a:extLst>
          </p:cNvPr>
          <p:cNvCxnSpPr>
            <a:cxnSpLocks/>
            <a:stCxn id="6" idx="6"/>
            <a:endCxn id="22" idx="1"/>
          </p:cNvCxnSpPr>
          <p:nvPr/>
        </p:nvCxnSpPr>
        <p:spPr>
          <a:xfrm flipV="1">
            <a:off x="9596176" y="3572105"/>
            <a:ext cx="483995" cy="2572328"/>
          </a:xfrm>
          <a:prstGeom prst="bentConnector3">
            <a:avLst/>
          </a:prstGeom>
          <a:ln w="38100">
            <a:solidFill>
              <a:schemeClr val="accent3">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42694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down)">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wipe(down)">
                                      <p:cBhvr>
                                        <p:cTn id="12" dur="5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down)">
                                      <p:cBhvr>
                                        <p:cTn id="17" dur="500"/>
                                        <p:tgtEl>
                                          <p:spTgt spid="3"/>
                                        </p:tgtEl>
                                      </p:cBhvr>
                                    </p:animEffect>
                                  </p:childTnLst>
                                </p:cTn>
                              </p:par>
                              <p:par>
                                <p:cTn id="18" presetID="22" presetClass="entr" presetSubtype="4" fill="hold" grpId="0" nodeType="with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wipe(down)">
                                      <p:cBhvr>
                                        <p:cTn id="20" dur="500"/>
                                        <p:tgtEl>
                                          <p:spTgt spid="19"/>
                                        </p:tgtEl>
                                      </p:cBhvr>
                                    </p:animEffect>
                                  </p:childTnLst>
                                </p:cTn>
                              </p:par>
                              <p:par>
                                <p:cTn id="21" presetID="22" presetClass="entr" presetSubtype="4" fill="hold" grpId="0" nodeType="with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wipe(down)">
                                      <p:cBhvr>
                                        <p:cTn id="23" dur="500"/>
                                        <p:tgtEl>
                                          <p:spTgt spid="20"/>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grpId="0" nodeType="click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wipe(down)">
                                      <p:cBhvr>
                                        <p:cTn id="28" dur="500"/>
                                        <p:tgtEl>
                                          <p:spTgt spid="11"/>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grpId="0" nodeType="clickEffect">
                                  <p:stCondLst>
                                    <p:cond delay="0"/>
                                  </p:stCondLst>
                                  <p:childTnLst>
                                    <p:set>
                                      <p:cBhvr>
                                        <p:cTn id="32" dur="1" fill="hold">
                                          <p:stCondLst>
                                            <p:cond delay="0"/>
                                          </p:stCondLst>
                                        </p:cTn>
                                        <p:tgtEl>
                                          <p:spTgt spid="23"/>
                                        </p:tgtEl>
                                        <p:attrNameLst>
                                          <p:attrName>style.visibility</p:attrName>
                                        </p:attrNameLst>
                                      </p:cBhvr>
                                      <p:to>
                                        <p:strVal val="visible"/>
                                      </p:to>
                                    </p:set>
                                    <p:animEffect transition="in" filter="wipe(down)">
                                      <p:cBhvr>
                                        <p:cTn id="33" dur="500"/>
                                        <p:tgtEl>
                                          <p:spTgt spid="23"/>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4" fill="hold" grpId="0" nodeType="clickEffect">
                                  <p:stCondLst>
                                    <p:cond delay="0"/>
                                  </p:stCondLst>
                                  <p:childTnLst>
                                    <p:set>
                                      <p:cBhvr>
                                        <p:cTn id="37" dur="1" fill="hold">
                                          <p:stCondLst>
                                            <p:cond delay="0"/>
                                          </p:stCondLst>
                                        </p:cTn>
                                        <p:tgtEl>
                                          <p:spTgt spid="21"/>
                                        </p:tgtEl>
                                        <p:attrNameLst>
                                          <p:attrName>style.visibility</p:attrName>
                                        </p:attrNameLst>
                                      </p:cBhvr>
                                      <p:to>
                                        <p:strVal val="visible"/>
                                      </p:to>
                                    </p:set>
                                    <p:animEffect transition="in" filter="wipe(down)">
                                      <p:cBhvr>
                                        <p:cTn id="38" dur="500"/>
                                        <p:tgtEl>
                                          <p:spTgt spid="21"/>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4" fill="hold" grpId="0" nodeType="clickEffect">
                                  <p:stCondLst>
                                    <p:cond delay="0"/>
                                  </p:stCondLst>
                                  <p:childTnLst>
                                    <p:set>
                                      <p:cBhvr>
                                        <p:cTn id="42" dur="1" fill="hold">
                                          <p:stCondLst>
                                            <p:cond delay="0"/>
                                          </p:stCondLst>
                                        </p:cTn>
                                        <p:tgtEl>
                                          <p:spTgt spid="22"/>
                                        </p:tgtEl>
                                        <p:attrNameLst>
                                          <p:attrName>style.visibility</p:attrName>
                                        </p:attrNameLst>
                                      </p:cBhvr>
                                      <p:to>
                                        <p:strVal val="visible"/>
                                      </p:to>
                                    </p:set>
                                    <p:animEffect transition="in" filter="wipe(down)">
                                      <p:cBhvr>
                                        <p:cTn id="43" dur="500"/>
                                        <p:tgtEl>
                                          <p:spTgt spid="22"/>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4" fill="hold" grpId="0" nodeType="clickEffect">
                                  <p:stCondLst>
                                    <p:cond delay="0"/>
                                  </p:stCondLst>
                                  <p:childTnLst>
                                    <p:set>
                                      <p:cBhvr>
                                        <p:cTn id="47" dur="1" fill="hold">
                                          <p:stCondLst>
                                            <p:cond delay="0"/>
                                          </p:stCondLst>
                                        </p:cTn>
                                        <p:tgtEl>
                                          <p:spTgt spid="6"/>
                                        </p:tgtEl>
                                        <p:attrNameLst>
                                          <p:attrName>style.visibility</p:attrName>
                                        </p:attrNameLst>
                                      </p:cBhvr>
                                      <p:to>
                                        <p:strVal val="visible"/>
                                      </p:to>
                                    </p:set>
                                    <p:animEffect transition="in" filter="wipe(down)">
                                      <p:cBhvr>
                                        <p:cTn id="48" dur="500"/>
                                        <p:tgtEl>
                                          <p:spTgt spid="6"/>
                                        </p:tgtEl>
                                      </p:cBhvr>
                                    </p:animEffect>
                                  </p:childTnLst>
                                </p:cTn>
                              </p:par>
                              <p:par>
                                <p:cTn id="49" presetID="22" presetClass="entr" presetSubtype="4" fill="hold" nodeType="withEffect">
                                  <p:stCondLst>
                                    <p:cond delay="0"/>
                                  </p:stCondLst>
                                  <p:childTnLst>
                                    <p:set>
                                      <p:cBhvr>
                                        <p:cTn id="50" dur="1" fill="hold">
                                          <p:stCondLst>
                                            <p:cond delay="0"/>
                                          </p:stCondLst>
                                        </p:cTn>
                                        <p:tgtEl>
                                          <p:spTgt spid="27"/>
                                        </p:tgtEl>
                                        <p:attrNameLst>
                                          <p:attrName>style.visibility</p:attrName>
                                        </p:attrNameLst>
                                      </p:cBhvr>
                                      <p:to>
                                        <p:strVal val="visible"/>
                                      </p:to>
                                    </p:set>
                                    <p:animEffect transition="in" filter="wipe(down)">
                                      <p:cBhvr>
                                        <p:cTn id="51" dur="500"/>
                                        <p:tgtEl>
                                          <p:spTgt spid="27"/>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4" fill="hold" grpId="0" nodeType="clickEffect">
                                  <p:stCondLst>
                                    <p:cond delay="0"/>
                                  </p:stCondLst>
                                  <p:childTnLst>
                                    <p:set>
                                      <p:cBhvr>
                                        <p:cTn id="55" dur="1" fill="hold">
                                          <p:stCondLst>
                                            <p:cond delay="0"/>
                                          </p:stCondLst>
                                        </p:cTn>
                                        <p:tgtEl>
                                          <p:spTgt spid="24"/>
                                        </p:tgtEl>
                                        <p:attrNameLst>
                                          <p:attrName>style.visibility</p:attrName>
                                        </p:attrNameLst>
                                      </p:cBhvr>
                                      <p:to>
                                        <p:strVal val="visible"/>
                                      </p:to>
                                    </p:set>
                                    <p:animEffect transition="in" filter="wipe(down)">
                                      <p:cBhvr>
                                        <p:cTn id="56" dur="500"/>
                                        <p:tgtEl>
                                          <p:spTgt spid="24"/>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4" fill="hold" grpId="0" nodeType="clickEffect">
                                  <p:stCondLst>
                                    <p:cond delay="0"/>
                                  </p:stCondLst>
                                  <p:childTnLst>
                                    <p:set>
                                      <p:cBhvr>
                                        <p:cTn id="60" dur="1" fill="hold">
                                          <p:stCondLst>
                                            <p:cond delay="0"/>
                                          </p:stCondLst>
                                        </p:cTn>
                                        <p:tgtEl>
                                          <p:spTgt spid="25"/>
                                        </p:tgtEl>
                                        <p:attrNameLst>
                                          <p:attrName>style.visibility</p:attrName>
                                        </p:attrNameLst>
                                      </p:cBhvr>
                                      <p:to>
                                        <p:strVal val="visible"/>
                                      </p:to>
                                    </p:set>
                                    <p:animEffect transition="in" filter="wipe(down)">
                                      <p:cBhvr>
                                        <p:cTn id="61" dur="500"/>
                                        <p:tgtEl>
                                          <p:spTgt spid="25"/>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4" fill="hold" grpId="0" nodeType="clickEffect">
                                  <p:stCondLst>
                                    <p:cond delay="0"/>
                                  </p:stCondLst>
                                  <p:childTnLst>
                                    <p:set>
                                      <p:cBhvr>
                                        <p:cTn id="65" dur="1" fill="hold">
                                          <p:stCondLst>
                                            <p:cond delay="0"/>
                                          </p:stCondLst>
                                        </p:cTn>
                                        <p:tgtEl>
                                          <p:spTgt spid="26"/>
                                        </p:tgtEl>
                                        <p:attrNameLst>
                                          <p:attrName>style.visibility</p:attrName>
                                        </p:attrNameLst>
                                      </p:cBhvr>
                                      <p:to>
                                        <p:strVal val="visible"/>
                                      </p:to>
                                    </p:set>
                                    <p:animEffect transition="in" filter="wipe(down)">
                                      <p:cBhvr>
                                        <p:cTn id="66"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1" grpId="0" animBg="1"/>
      <p:bldP spid="3" grpId="0" animBg="1"/>
      <p:bldP spid="19" grpId="0" animBg="1"/>
      <p:bldP spid="20" grpId="0" animBg="1"/>
      <p:bldP spid="21" grpId="0" animBg="1"/>
      <p:bldP spid="22" grpId="0" animBg="1"/>
      <p:bldP spid="23" grpId="0" animBg="1"/>
      <p:bldP spid="24" grpId="0" animBg="1"/>
      <p:bldP spid="25" grpId="0" animBg="1"/>
      <p:bldP spid="26" grpId="0" animBg="1"/>
      <p:bldP spid="6" grpId="0" animBg="1"/>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339B6871-F18F-F54E-98EB-31FA1BB32B49}"/>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4" name="Title 3">
            <a:extLst>
              <a:ext uri="{FF2B5EF4-FFF2-40B4-BE49-F238E27FC236}">
                <a16:creationId xmlns:a16="http://schemas.microsoft.com/office/drawing/2014/main" xmlns="" id="{2F3FD84A-24F1-3144-B649-3BAD3340D6CE}"/>
              </a:ext>
            </a:extLst>
          </p:cNvPr>
          <p:cNvSpPr>
            <a:spLocks noGrp="1"/>
          </p:cNvSpPr>
          <p:nvPr>
            <p:ph type="title"/>
          </p:nvPr>
        </p:nvSpPr>
        <p:spPr>
          <a:xfrm>
            <a:off x="1005840" y="-129544"/>
            <a:ext cx="12618720" cy="1188851"/>
          </a:xfrm>
        </p:spPr>
        <p:txBody>
          <a:bodyPr/>
          <a:lstStyle/>
          <a:p>
            <a:r>
              <a:rPr lang="en-US" dirty="0"/>
              <a:t>Terraform Backends</a:t>
            </a:r>
          </a:p>
        </p:txBody>
      </p:sp>
      <p:sp>
        <p:nvSpPr>
          <p:cNvPr id="6" name="Oval 5">
            <a:extLst>
              <a:ext uri="{FF2B5EF4-FFF2-40B4-BE49-F238E27FC236}">
                <a16:creationId xmlns:a16="http://schemas.microsoft.com/office/drawing/2014/main" xmlns="" id="{22469BDA-E1EC-8E49-BED4-A8CAEC0986A1}"/>
              </a:ext>
            </a:extLst>
          </p:cNvPr>
          <p:cNvSpPr/>
          <p:nvPr/>
        </p:nvSpPr>
        <p:spPr>
          <a:xfrm>
            <a:off x="4667458" y="1020644"/>
            <a:ext cx="5511522" cy="1708343"/>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dirty="0"/>
              <a:t>Backend Types</a:t>
            </a:r>
          </a:p>
        </p:txBody>
      </p:sp>
      <p:sp>
        <p:nvSpPr>
          <p:cNvPr id="7" name="Rounded Rectangle 6">
            <a:extLst>
              <a:ext uri="{FF2B5EF4-FFF2-40B4-BE49-F238E27FC236}">
                <a16:creationId xmlns:a16="http://schemas.microsoft.com/office/drawing/2014/main" xmlns="" id="{1CB1E122-6A4A-794C-B6DB-1BB9E1F0BDED}"/>
              </a:ext>
            </a:extLst>
          </p:cNvPr>
          <p:cNvSpPr/>
          <p:nvPr/>
        </p:nvSpPr>
        <p:spPr>
          <a:xfrm>
            <a:off x="582805" y="3165231"/>
            <a:ext cx="6089301" cy="723482"/>
          </a:xfrm>
          <a:prstGeom prst="round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Enhanced Backends</a:t>
            </a:r>
          </a:p>
        </p:txBody>
      </p:sp>
      <p:sp>
        <p:nvSpPr>
          <p:cNvPr id="8" name="Rounded Rectangle 7">
            <a:extLst>
              <a:ext uri="{FF2B5EF4-FFF2-40B4-BE49-F238E27FC236}">
                <a16:creationId xmlns:a16="http://schemas.microsoft.com/office/drawing/2014/main" xmlns="" id="{D4830C6D-8BA2-9D4A-AAB0-176381EF0398}"/>
              </a:ext>
            </a:extLst>
          </p:cNvPr>
          <p:cNvSpPr/>
          <p:nvPr/>
        </p:nvSpPr>
        <p:spPr>
          <a:xfrm>
            <a:off x="8279842" y="3165229"/>
            <a:ext cx="6089301" cy="723483"/>
          </a:xfrm>
          <a:prstGeom prst="round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Standard Backends</a:t>
            </a:r>
          </a:p>
        </p:txBody>
      </p:sp>
      <p:sp>
        <p:nvSpPr>
          <p:cNvPr id="9" name="Rounded Rectangle 8">
            <a:extLst>
              <a:ext uri="{FF2B5EF4-FFF2-40B4-BE49-F238E27FC236}">
                <a16:creationId xmlns:a16="http://schemas.microsoft.com/office/drawing/2014/main" xmlns="" id="{9AF4EB40-2FF8-3040-882C-F4F04E16DC19}"/>
              </a:ext>
            </a:extLst>
          </p:cNvPr>
          <p:cNvSpPr/>
          <p:nvPr/>
        </p:nvSpPr>
        <p:spPr>
          <a:xfrm>
            <a:off x="582805" y="4029391"/>
            <a:ext cx="6089301" cy="1947540"/>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3000" b="1" dirty="0"/>
              <a:t>Enhanced</a:t>
            </a:r>
            <a:r>
              <a:rPr lang="en-IN" sz="3000" dirty="0"/>
              <a:t> backends can both </a:t>
            </a:r>
            <a:r>
              <a:rPr lang="en-IN" sz="3000" dirty="0">
                <a:solidFill>
                  <a:srgbClr val="FFFF00"/>
                </a:solidFill>
              </a:rPr>
              <a:t>store state </a:t>
            </a:r>
            <a:r>
              <a:rPr lang="en-IN" sz="3000" dirty="0"/>
              <a:t>and </a:t>
            </a:r>
            <a:r>
              <a:rPr lang="en-IN" sz="3000" dirty="0">
                <a:solidFill>
                  <a:srgbClr val="FFFF00"/>
                </a:solidFill>
              </a:rPr>
              <a:t>perform operations</a:t>
            </a:r>
            <a:r>
              <a:rPr lang="en-IN" sz="3000" dirty="0"/>
              <a:t>. There are only two enhanced backends: </a:t>
            </a:r>
            <a:r>
              <a:rPr lang="en-IN" sz="3000" dirty="0">
                <a:solidFill>
                  <a:srgbClr val="FFFF00"/>
                </a:solidFill>
              </a:rPr>
              <a:t>local and remote</a:t>
            </a:r>
            <a:endParaRPr lang="en-US" sz="3000" dirty="0">
              <a:solidFill>
                <a:srgbClr val="FFFF00"/>
              </a:solidFill>
            </a:endParaRPr>
          </a:p>
        </p:txBody>
      </p:sp>
      <p:sp>
        <p:nvSpPr>
          <p:cNvPr id="10" name="Rounded Rectangle 9">
            <a:extLst>
              <a:ext uri="{FF2B5EF4-FFF2-40B4-BE49-F238E27FC236}">
                <a16:creationId xmlns:a16="http://schemas.microsoft.com/office/drawing/2014/main" xmlns="" id="{90B8231C-51C1-EC41-A402-C3B9B1F42BDB}"/>
              </a:ext>
            </a:extLst>
          </p:cNvPr>
          <p:cNvSpPr/>
          <p:nvPr/>
        </p:nvSpPr>
        <p:spPr>
          <a:xfrm>
            <a:off x="8279842" y="4029391"/>
            <a:ext cx="6089301" cy="1947540"/>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3000" b="1" dirty="0"/>
              <a:t>Standard</a:t>
            </a:r>
            <a:r>
              <a:rPr lang="en-IN" sz="3000" dirty="0"/>
              <a:t> backends </a:t>
            </a:r>
            <a:r>
              <a:rPr lang="en-IN" sz="3000" dirty="0">
                <a:solidFill>
                  <a:srgbClr val="FFFF00"/>
                </a:solidFill>
              </a:rPr>
              <a:t>only store state</a:t>
            </a:r>
            <a:r>
              <a:rPr lang="en-IN" sz="3000" dirty="0"/>
              <a:t>, and </a:t>
            </a:r>
            <a:r>
              <a:rPr lang="en-IN" sz="3000" dirty="0">
                <a:solidFill>
                  <a:srgbClr val="FFFF00"/>
                </a:solidFill>
              </a:rPr>
              <a:t>rely</a:t>
            </a:r>
            <a:r>
              <a:rPr lang="en-IN" sz="3000" dirty="0"/>
              <a:t> on the local backend for performing operations.</a:t>
            </a:r>
          </a:p>
        </p:txBody>
      </p:sp>
      <p:sp>
        <p:nvSpPr>
          <p:cNvPr id="11" name="Rounded Rectangle 10">
            <a:extLst>
              <a:ext uri="{FF2B5EF4-FFF2-40B4-BE49-F238E27FC236}">
                <a16:creationId xmlns:a16="http://schemas.microsoft.com/office/drawing/2014/main" xmlns="" id="{CC396CF0-DD00-E441-8606-E5026CDEE572}"/>
              </a:ext>
            </a:extLst>
          </p:cNvPr>
          <p:cNvSpPr/>
          <p:nvPr/>
        </p:nvSpPr>
        <p:spPr>
          <a:xfrm>
            <a:off x="582805" y="6220709"/>
            <a:ext cx="6089301" cy="1295458"/>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000" dirty="0"/>
              <a:t>Example for Remote Backend </a:t>
            </a:r>
            <a:r>
              <a:rPr lang="en-US" sz="3000" dirty="0">
                <a:solidFill>
                  <a:srgbClr val="FFFF00"/>
                </a:solidFill>
              </a:rPr>
              <a:t>Performing Operations</a:t>
            </a:r>
            <a:r>
              <a:rPr lang="en-US" sz="3000" dirty="0"/>
              <a:t> : Terraform </a:t>
            </a:r>
            <a:r>
              <a:rPr lang="en-US" sz="3000" dirty="0">
                <a:solidFill>
                  <a:srgbClr val="FFFF00"/>
                </a:solidFill>
              </a:rPr>
              <a:t>Cloud</a:t>
            </a:r>
            <a:r>
              <a:rPr lang="en-US" sz="3000" dirty="0"/>
              <a:t>, Terraform Enterprise</a:t>
            </a:r>
          </a:p>
        </p:txBody>
      </p:sp>
      <p:sp>
        <p:nvSpPr>
          <p:cNvPr id="12" name="Rounded Rectangle 11">
            <a:extLst>
              <a:ext uri="{FF2B5EF4-FFF2-40B4-BE49-F238E27FC236}">
                <a16:creationId xmlns:a16="http://schemas.microsoft.com/office/drawing/2014/main" xmlns="" id="{6507CE1F-81CB-7F44-9322-0B49AEF2EBBB}"/>
              </a:ext>
            </a:extLst>
          </p:cNvPr>
          <p:cNvSpPr/>
          <p:nvPr/>
        </p:nvSpPr>
        <p:spPr>
          <a:xfrm>
            <a:off x="8279842" y="6220708"/>
            <a:ext cx="6089301" cy="1295458"/>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000" dirty="0"/>
              <a:t>Example: AWS S3, Azure RM, Consul, </a:t>
            </a:r>
            <a:r>
              <a:rPr lang="en-US" sz="3000" dirty="0" err="1"/>
              <a:t>etcd</a:t>
            </a:r>
            <a:r>
              <a:rPr lang="en-US" sz="3000" dirty="0"/>
              <a:t>, </a:t>
            </a:r>
            <a:r>
              <a:rPr lang="en-US" sz="3000" dirty="0" err="1"/>
              <a:t>gcs</a:t>
            </a:r>
            <a:r>
              <a:rPr lang="en-US" sz="3000" dirty="0"/>
              <a:t> http and many more</a:t>
            </a:r>
          </a:p>
        </p:txBody>
      </p:sp>
    </p:spTree>
    <p:extLst>
      <p:ext uri="{BB962C8B-B14F-4D97-AF65-F5344CB8AC3E}">
        <p14:creationId xmlns:p14="http://schemas.microsoft.com/office/powerpoint/2010/main" val="771773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down)">
                                      <p:cBhvr>
                                        <p:cTn id="12" dur="500"/>
                                        <p:tgtEl>
                                          <p:spTgt spid="7"/>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down)">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wipe(down)">
                                      <p:cBhvr>
                                        <p:cTn id="20" dur="500"/>
                                        <p:tgtEl>
                                          <p:spTgt spid="9"/>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wipe(down)">
                                      <p:cBhvr>
                                        <p:cTn id="25" dur="500"/>
                                        <p:tgtEl>
                                          <p:spTgt spid="11"/>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grpId="0" nodeType="click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wipe(down)">
                                      <p:cBhvr>
                                        <p:cTn id="30" dur="500"/>
                                        <p:tgtEl>
                                          <p:spTgt spid="10"/>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grpId="0" nodeType="click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wipe(down)">
                                      <p:cBhvr>
                                        <p:cTn id="3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2" grpId="0" animBg="1"/>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A0A0BD00-D8DC-45C9-9C82-0E8430B96A5E}"/>
              </a:ext>
            </a:extLst>
          </p:cNvPr>
          <p:cNvSpPr>
            <a:spLocks noGrp="1"/>
          </p:cNvSpPr>
          <p:nvPr>
            <p:ph type="ftr" sz="quarter" idx="10"/>
          </p:nvPr>
        </p:nvSpPr>
        <p:spPr/>
        <p:txBody>
          <a:bodyPr/>
          <a:lstStyle/>
          <a:p>
            <a:pPr algn="l"/>
            <a:r>
              <a:rPr lang="en-US" dirty="0"/>
              <a:t>© </a:t>
            </a:r>
            <a:r>
              <a:rPr lang="en-US" dirty="0" smtClean="0"/>
              <a:t>Gopal</a:t>
            </a:r>
            <a:endParaRPr lang="en-GB" dirty="0"/>
          </a:p>
        </p:txBody>
      </p:sp>
      <p:sp>
        <p:nvSpPr>
          <p:cNvPr id="8" name="Content Placeholder 2">
            <a:extLst>
              <a:ext uri="{FF2B5EF4-FFF2-40B4-BE49-F238E27FC236}">
                <a16:creationId xmlns:a16="http://schemas.microsoft.com/office/drawing/2014/main" xmlns="" id="{09329F3B-B988-4BA0-9BEA-4847C35EA442}"/>
              </a:ext>
            </a:extLst>
          </p:cNvPr>
          <p:cNvSpPr>
            <a:spLocks noGrp="1"/>
          </p:cNvSpPr>
          <p:nvPr>
            <p:ph idx="1"/>
          </p:nvPr>
        </p:nvSpPr>
        <p:spPr>
          <a:xfrm>
            <a:off x="3222914" y="2265008"/>
            <a:ext cx="8489371" cy="2321286"/>
          </a:xfrm>
        </p:spPr>
        <p:txBody>
          <a:bodyPr>
            <a:noAutofit/>
          </a:bodyPr>
          <a:lstStyle/>
          <a:p>
            <a:pPr marL="0" indent="0" algn="ctr">
              <a:buNone/>
            </a:pPr>
            <a:r>
              <a:rPr lang="en-US" sz="7000" b="1" dirty="0">
                <a:solidFill>
                  <a:schemeClr val="accent6">
                    <a:lumMod val="75000"/>
                  </a:schemeClr>
                </a:solidFill>
              </a:rPr>
              <a:t>Terraform</a:t>
            </a:r>
          </a:p>
          <a:p>
            <a:pPr marL="0" indent="0" algn="ctr">
              <a:buNone/>
            </a:pPr>
            <a:r>
              <a:rPr lang="en-US" sz="7000" b="1" dirty="0">
                <a:solidFill>
                  <a:srgbClr val="0070C0"/>
                </a:solidFill>
              </a:rPr>
              <a:t>Remote State </a:t>
            </a:r>
          </a:p>
          <a:p>
            <a:pPr marL="0" indent="0" algn="ctr">
              <a:buNone/>
            </a:pPr>
            <a:r>
              <a:rPr lang="en-US" sz="7000" b="1" dirty="0">
                <a:solidFill>
                  <a:srgbClr val="0070C0"/>
                </a:solidFill>
              </a:rPr>
              <a:t>Datasource</a:t>
            </a:r>
          </a:p>
        </p:txBody>
      </p:sp>
      <p:pic>
        <p:nvPicPr>
          <p:cNvPr id="3" name="Picture 2" descr="HashiCorp Terraform">
            <a:extLst>
              <a:ext uri="{FF2B5EF4-FFF2-40B4-BE49-F238E27FC236}">
                <a16:creationId xmlns:a16="http://schemas.microsoft.com/office/drawing/2014/main" xmlns=""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90287" y="1808019"/>
            <a:ext cx="4627072" cy="4627072"/>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xmlns=""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xmlns=""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xmlns=""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xmlns="" id="{D45ED4F7-FBAA-1C4E-AD26-42A096A7DD92}"/>
              </a:ext>
            </a:extLst>
          </p:cNvPr>
          <p:cNvPicPr>
            <a:picLocks noChangeAspect="1"/>
          </p:cNvPicPr>
          <p:nvPr/>
        </p:nvPicPr>
        <p:blipFill>
          <a:blip r:embed="rId3"/>
          <a:stretch>
            <a:fillRect/>
          </a:stretch>
        </p:blipFill>
        <p:spPr>
          <a:xfrm>
            <a:off x="78270" y="2545269"/>
            <a:ext cx="3339911" cy="3221684"/>
          </a:xfrm>
          <a:prstGeom prst="rect">
            <a:avLst/>
          </a:prstGeom>
        </p:spPr>
      </p:pic>
    </p:spTree>
    <p:extLst>
      <p:ext uri="{BB962C8B-B14F-4D97-AF65-F5344CB8AC3E}">
        <p14:creationId xmlns:p14="http://schemas.microsoft.com/office/powerpoint/2010/main" val="3651686654"/>
      </p:ext>
    </p:extLst>
  </p:cSld>
  <p:clrMapOvr>
    <a:masterClrMapping/>
  </p:clrMapOvr>
</p:sld>
</file>

<file path=ppt/theme/theme1.xml><?xml version="1.0" encoding="utf-8"?>
<a:theme xmlns:a="http://schemas.openxmlformats.org/drawingml/2006/main" name="Office Theme">
  <a:themeElements>
    <a:clrScheme name="Urban">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Verve">
      <a:fillStyleLst>
        <a:solidFill>
          <a:schemeClr val="phClr"/>
        </a:solidFill>
        <a:gradFill rotWithShape="1">
          <a:gsLst>
            <a:gs pos="0">
              <a:schemeClr val="phClr">
                <a:tint val="10000"/>
                <a:satMod val="300000"/>
              </a:schemeClr>
            </a:gs>
            <a:gs pos="34000">
              <a:schemeClr val="phClr">
                <a:tint val="13500"/>
                <a:satMod val="250000"/>
              </a:schemeClr>
            </a:gs>
            <a:gs pos="100000">
              <a:schemeClr val="phClr">
                <a:tint val="60000"/>
                <a:satMod val="200000"/>
              </a:schemeClr>
            </a:gs>
          </a:gsLst>
          <a:path path="circle">
            <a:fillToRect l="50000" t="155000" r="50000" b="-55000"/>
          </a:path>
        </a:gradFill>
        <a:gradFill rotWithShape="1">
          <a:gsLst>
            <a:gs pos="0">
              <a:schemeClr val="phClr">
                <a:tint val="60000"/>
                <a:satMod val="160000"/>
              </a:schemeClr>
            </a:gs>
            <a:gs pos="46000">
              <a:schemeClr val="phClr">
                <a:tint val="86000"/>
                <a:satMod val="160000"/>
              </a:schemeClr>
            </a:gs>
            <a:gs pos="100000">
              <a:schemeClr val="phClr">
                <a:shade val="40000"/>
                <a:satMod val="160000"/>
              </a:schemeClr>
            </a:gs>
          </a:gsLst>
          <a:path path="circle">
            <a:fillToRect l="50000" t="155000" r="50000" b="-55000"/>
          </a:path>
        </a:gradFill>
      </a:fillStyleLst>
      <a:lnStyleLst>
        <a:ln w="9525" cap="flat" cmpd="sng" algn="ctr">
          <a:solidFill>
            <a:schemeClr val="phClr">
              <a:satMod val="120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63500" dist="25400" dir="14700000" algn="t" rotWithShape="0">
              <a:srgbClr val="000000">
                <a:alpha val="50000"/>
              </a:srgbClr>
            </a:outerShdw>
          </a:effectLst>
        </a:effectStyle>
        <a:effectStyle>
          <a:effectLst>
            <a:outerShdw blurRad="50800" dist="38100" dir="14700000" algn="t" rotWithShape="0">
              <a:srgbClr val="000000">
                <a:alpha val="60000"/>
              </a:srgbClr>
            </a:outerShdw>
          </a:effectLst>
        </a:effectStyle>
        <a:effectStyle>
          <a:effectLst>
            <a:outerShdw blurRad="50800" dist="38100" dir="14700000" algn="t" rotWithShape="0">
              <a:srgbClr val="000000">
                <a:alpha val="60000"/>
              </a:srgbClr>
            </a:outerShdw>
          </a:effectLst>
          <a:scene3d>
            <a:camera prst="orthographicFront" fov="0">
              <a:rot lat="0" lon="0" rev="0"/>
            </a:camera>
            <a:lightRig rig="contrasting" dir="t">
              <a:rot lat="0" lon="0" rev="3600000"/>
            </a:lightRig>
          </a:scene3d>
          <a:sp3d prstMaterial="plastic">
            <a:bevelT w="127000" h="38200" prst="relaxedInset"/>
            <a:contourClr>
              <a:schemeClr val="phClr"/>
            </a:contourClr>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D00FBA762A8B4A4AB2389BE0BCE3C83F" ma:contentTypeVersion="10" ma:contentTypeDescription="Create a new document." ma:contentTypeScope="" ma:versionID="0f3e2685ea47f4ebc3624ed417f13537">
  <xsd:schema xmlns:xsd="http://www.w3.org/2001/XMLSchema" xmlns:xs="http://www.w3.org/2001/XMLSchema" xmlns:p="http://schemas.microsoft.com/office/2006/metadata/properties" xmlns:ns2="9a51ea1a-1b1e-41ef-b441-1ee4f2fd8669" xmlns:ns3="1715a332-6e4d-4cad-94c4-6bada4eb9966" targetNamespace="http://schemas.microsoft.com/office/2006/metadata/properties" ma:root="true" ma:fieldsID="c0969c2d596e33b812740b722f5f53ca" ns2:_="" ns3:_="">
    <xsd:import namespace="9a51ea1a-1b1e-41ef-b441-1ee4f2fd8669"/>
    <xsd:import namespace="1715a332-6e4d-4cad-94c4-6bada4eb9966"/>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element ref="ns3:MediaServiceMetadata" minOccurs="0"/>
                <xsd:element ref="ns3:MediaServiceFastMetadata" minOccurs="0"/>
                <xsd:element ref="ns3:MediaServiceDateTaken" minOccurs="0"/>
                <xsd:element ref="ns3:MediaServiceAutoTags" minOccurs="0"/>
                <xsd:element ref="ns3:MediaServiceOCR" minOccurs="0"/>
                <xsd:element ref="ns3: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a51ea1a-1b1e-41ef-b441-1ee4f2fd8669"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internalName="LastSharedByUser" ma:readOnly="true">
      <xsd:simpleType>
        <xsd:restriction base="dms:Note">
          <xsd:maxLength value="255"/>
        </xsd:restriction>
      </xsd:simpleType>
    </xsd:element>
    <xsd:element name="LastSharedByTime" ma:index="11"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1715a332-6e4d-4cad-94c4-6bada4eb9966" elementFormDefault="qualified">
    <xsd:import namespace="http://schemas.microsoft.com/office/2006/documentManagement/types"/>
    <xsd:import namespace="http://schemas.microsoft.com/office/infopath/2007/PartnerControls"/>
    <xsd:element name="MediaServiceMetadata" ma:index="12" nillable="true" ma:displayName="MediaServiceMetadata" ma:description="" ma:hidden="true" ma:internalName="MediaServiceMetadata" ma:readOnly="true">
      <xsd:simpleType>
        <xsd:restriction base="dms:Note"/>
      </xsd:simpleType>
    </xsd:element>
    <xsd:element name="MediaServiceFastMetadata" ma:index="13" nillable="true" ma:displayName="MediaServiceFastMetadata" ma:description="" ma:hidden="true" ma:internalName="MediaServiceFastMetadata" ma:readOnly="true">
      <xsd:simpleType>
        <xsd:restriction base="dms:Note"/>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Tags" ma:index="15" nillable="true" ma:displayName="MediaServiceAutoTags" ma:internalName="MediaServiceAutoTags" ma:readOnly="true">
      <xsd:simpleType>
        <xsd:restriction base="dms:Text"/>
      </xsd:simpleType>
    </xsd:element>
    <xsd:element name="MediaServiceOCR" ma:index="16" nillable="true" ma:displayName="MediaServiceOCR" ma:internalName="MediaServiceOCR" ma:readOnly="true">
      <xsd:simpleType>
        <xsd:restriction base="dms:Note">
          <xsd:maxLength value="255"/>
        </xsd:restriction>
      </xsd:simpleType>
    </xsd:element>
    <xsd:element name="MediaServiceLocation" ma:index="17" nillable="true" ma:displayName="MediaServiceLocation"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CEC2339-1C1C-416D-9A21-94E8CFA5CBF4}">
  <ds:schemaRefs>
    <ds:schemaRef ds:uri="http://schemas.microsoft.com/office/2006/documentManagement/types"/>
    <ds:schemaRef ds:uri="http://www.w3.org/XML/1998/namespace"/>
    <ds:schemaRef ds:uri="http://purl.org/dc/dcmitype/"/>
    <ds:schemaRef ds:uri="http://purl.org/dc/terms/"/>
    <ds:schemaRef ds:uri="http://schemas.microsoft.com/office/2006/metadata/properties"/>
    <ds:schemaRef ds:uri="http://purl.org/dc/elements/1.1/"/>
    <ds:schemaRef ds:uri="http://schemas.openxmlformats.org/package/2006/metadata/core-properties"/>
    <ds:schemaRef ds:uri="http://schemas.microsoft.com/office/infopath/2007/PartnerControls"/>
    <ds:schemaRef ds:uri="1715a332-6e4d-4cad-94c4-6bada4eb9966"/>
    <ds:schemaRef ds:uri="9a51ea1a-1b1e-41ef-b441-1ee4f2fd8669"/>
  </ds:schemaRefs>
</ds:datastoreItem>
</file>

<file path=customXml/itemProps2.xml><?xml version="1.0" encoding="utf-8"?>
<ds:datastoreItem xmlns:ds="http://schemas.openxmlformats.org/officeDocument/2006/customXml" ds:itemID="{39179B27-CBA1-4175-8B64-42FE0F853D8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a51ea1a-1b1e-41ef-b441-1ee4f2fd8669"/>
    <ds:schemaRef ds:uri="1715a332-6e4d-4cad-94c4-6bada4eb996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92F2D375-1062-4EE6-861C-05377A63E41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379126</TotalTime>
  <Words>5188</Words>
  <Application>Microsoft Office PowerPoint</Application>
  <PresentationFormat>Custom</PresentationFormat>
  <Paragraphs>1191</Paragraphs>
  <Slides>163</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163</vt:i4>
      </vt:variant>
    </vt:vector>
  </HeadingPairs>
  <TitlesOfParts>
    <vt:vector size="167" baseType="lpstr">
      <vt:lpstr>Arial</vt:lpstr>
      <vt:lpstr>Calibri</vt:lpstr>
      <vt:lpstr>Calibri Light</vt:lpstr>
      <vt:lpstr>Office Theme</vt:lpstr>
      <vt:lpstr>PowerPoint Presentation</vt:lpstr>
      <vt:lpstr>What is Infrastructure as Code ?</vt:lpstr>
      <vt:lpstr>Traditional Way of Managing Infrastructure</vt:lpstr>
      <vt:lpstr>Traditional Way of Managing Infrastructure</vt:lpstr>
      <vt:lpstr>Traditional Way of Managing Infrastructure</vt:lpstr>
      <vt:lpstr>Traditional Way of Managing Infrastructure</vt:lpstr>
      <vt:lpstr>Manage using IaC with Terraform</vt:lpstr>
      <vt:lpstr>Manage using IaC with Terraform</vt:lpstr>
      <vt:lpstr>PowerPoint Presentation</vt:lpstr>
      <vt:lpstr>Terraform Installation</vt:lpstr>
      <vt:lpstr>PowerPoint Presentation</vt:lpstr>
      <vt:lpstr>PowerPoint Presentation</vt:lpstr>
      <vt:lpstr>PowerPoint Presentation</vt:lpstr>
      <vt:lpstr>PowerPoint Presentation</vt:lpstr>
      <vt:lpstr>PowerPoint Presentation</vt:lpstr>
      <vt:lpstr>Terraform Language Basics – Files</vt:lpstr>
      <vt:lpstr>Terraform Language Basics – Configuration Syntax</vt:lpstr>
      <vt:lpstr>Terraform Language Basics – Configuration Syntax</vt:lpstr>
      <vt:lpstr>Terraform Language Basics – Configuration Syntax</vt:lpstr>
      <vt:lpstr>Terraform Language Basics – Configuration Syntax</vt:lpstr>
      <vt:lpstr>PowerPoint Presentation</vt:lpstr>
      <vt:lpstr>PowerPoint Presentation</vt:lpstr>
      <vt:lpstr>Terraform Basic Blocks</vt:lpstr>
      <vt:lpstr>PowerPoint Presentation</vt:lpstr>
      <vt:lpstr>Terraform Block</vt:lpstr>
      <vt:lpstr>Terraform Block from 0.13 onwards</vt:lpstr>
      <vt:lpstr>Terraform Block</vt:lpstr>
      <vt:lpstr>PowerPoint Presentation</vt:lpstr>
      <vt:lpstr>Terraform Providers</vt:lpstr>
      <vt:lpstr>PowerPoint Presentation</vt:lpstr>
      <vt:lpstr>Dependency Lock File</vt:lpstr>
      <vt:lpstr>Required Providers</vt:lpstr>
      <vt:lpstr>Terraform Registry</vt:lpstr>
      <vt:lpstr>PowerPoint Presentation</vt:lpstr>
      <vt:lpstr>Multiple Providers</vt:lpstr>
      <vt:lpstr>Multiple Providers</vt:lpstr>
      <vt:lpstr>PowerPoint Presentation</vt:lpstr>
      <vt:lpstr>Dependency Lock File</vt:lpstr>
      <vt:lpstr>Dependency Lock File</vt:lpstr>
      <vt:lpstr>Importance of Dependency Lock File</vt:lpstr>
      <vt:lpstr>PowerPoint Presentation</vt:lpstr>
      <vt:lpstr>PowerPoint Presentation</vt:lpstr>
      <vt:lpstr>PowerPoint Presentation</vt:lpstr>
      <vt:lpstr>Terraform Language Basics – Configuration Syntax</vt:lpstr>
      <vt:lpstr>Terraform Language Basics – Configuration Syntax</vt:lpstr>
      <vt:lpstr>Resource Syntax</vt:lpstr>
      <vt:lpstr>PowerPoint Presentation</vt:lpstr>
      <vt:lpstr>Resource Behavior</vt:lpstr>
      <vt:lpstr>PowerPoint Presentation</vt:lpstr>
      <vt:lpstr>Terraform  State</vt:lpstr>
      <vt:lpstr>PowerPoint Presentation</vt:lpstr>
      <vt:lpstr>Desired &amp; Current Terraform States</vt:lpstr>
      <vt:lpstr>PowerPoint Presentation</vt:lpstr>
      <vt:lpstr>Resource Meta-Arguments</vt:lpstr>
      <vt:lpstr>Practical Example with Step-by-Step Documentation on Github</vt:lpstr>
      <vt:lpstr>Resource Meta-Arguments</vt:lpstr>
      <vt:lpstr>PowerPoint Presentation</vt:lpstr>
      <vt:lpstr>Resource Meta-Arguments – depends_on</vt:lpstr>
      <vt:lpstr>Use case: What are we going implement?</vt:lpstr>
      <vt:lpstr>PowerPoint Presentation</vt:lpstr>
      <vt:lpstr>Resource Meta-Arguments – count</vt:lpstr>
      <vt:lpstr>Use case: What are we going implement?</vt:lpstr>
      <vt:lpstr>PowerPoint Presentation</vt:lpstr>
      <vt:lpstr>Resource Meta-Arguments – for_each</vt:lpstr>
      <vt:lpstr>Usecase-1: for_each Maps</vt:lpstr>
      <vt:lpstr>PowerPoint Presentation</vt:lpstr>
      <vt:lpstr>Usecase-2: for_each Set of Strings (toset)</vt:lpstr>
      <vt:lpstr>PowerPoint Presentation</vt:lpstr>
      <vt:lpstr>PowerPoint Presentation</vt:lpstr>
      <vt:lpstr>PowerPoint Presentation</vt:lpstr>
      <vt:lpstr>PowerPoint Presentation</vt:lpstr>
      <vt:lpstr>PowerPoint Presentation</vt:lpstr>
      <vt:lpstr>PowerPoint Presentation</vt:lpstr>
      <vt:lpstr>Terraform Variables – Output Values</vt:lpstr>
      <vt:lpstr>Output Values – 3 Demos</vt:lpstr>
      <vt:lpstr>Terraform Variables  Output Values Basics</vt:lpstr>
      <vt:lpstr>Terraform Variables  Output Values Count and Splat Expression</vt:lpstr>
      <vt:lpstr>Terraform Variables Output Values for_each and for loops with Lists</vt:lpstr>
      <vt:lpstr>Terraform Variables Output Values for_each and for loops with Maps</vt:lpstr>
      <vt:lpstr>Terraform Variables Output Values  for_each and for loops with  keys() and values() functions</vt:lpstr>
      <vt:lpstr>Practical Example with Step-by-Step Documentation on Github</vt:lpstr>
      <vt:lpstr>PowerPoint Presentation</vt:lpstr>
      <vt:lpstr>PowerPoint Presentation</vt:lpstr>
      <vt:lpstr>Terraform Variables – Local Values</vt:lpstr>
      <vt:lpstr>Terraform Variables – Local Values</vt:lpstr>
      <vt:lpstr>Practical Example with Step-by-Step Documentation on Github</vt:lpstr>
      <vt:lpstr>PowerPoint Presentation</vt:lpstr>
      <vt:lpstr>Terraform Datasources</vt:lpstr>
      <vt:lpstr>Terraform Datasources</vt:lpstr>
      <vt:lpstr>PowerPoint Presentation</vt:lpstr>
      <vt:lpstr>What is Terraform Backend ?</vt:lpstr>
      <vt:lpstr>Local State File</vt:lpstr>
      <vt:lpstr>PowerPoint Presentation</vt:lpstr>
      <vt:lpstr>Terraform Remote State File with State Locking</vt:lpstr>
      <vt:lpstr>PowerPoint Presentation</vt:lpstr>
      <vt:lpstr>Terraform Backends</vt:lpstr>
      <vt:lpstr>Terraform Backends</vt:lpstr>
      <vt:lpstr>Terraform Backends</vt:lpstr>
      <vt:lpstr>PowerPoint Presentation</vt:lpstr>
      <vt:lpstr>Terraform Remote State Datasource</vt:lpstr>
      <vt:lpstr>Terraform Backend – Both Projects</vt:lpstr>
      <vt:lpstr>Terraform Remote State Datasource – Used in Project-2</vt:lpstr>
      <vt:lpstr>Reference Project-1 Output Values in Project -2 </vt:lpstr>
      <vt:lpstr>Practical Example with Step-by-Step Documentation on Github</vt:lpstr>
      <vt:lpstr>PowerPoint Presentation</vt:lpstr>
      <vt:lpstr>Terraform Commands – State Perspective</vt:lpstr>
      <vt:lpstr>PowerPoint Presentation</vt:lpstr>
      <vt:lpstr>PowerPoint Presentation</vt:lpstr>
      <vt:lpstr>Terraform Workspace Commands</vt:lpstr>
      <vt:lpstr>Practical Example with Step-by-Step Documentation on Github</vt:lpstr>
      <vt:lpstr>PowerPoint Presentation</vt:lpstr>
      <vt:lpstr>Terraform Provisioners</vt:lpstr>
      <vt:lpstr>Types of Provisioners</vt:lpstr>
      <vt:lpstr>Connection Block</vt:lpstr>
      <vt:lpstr>File Provisioner</vt:lpstr>
      <vt:lpstr>local-exec Provisioner</vt:lpstr>
      <vt:lpstr>remote-exec Provisioner</vt:lpstr>
      <vt:lpstr>Null-Resource &amp; Provisioners</vt:lpstr>
      <vt:lpstr>Null-Resource &amp; Provisioners</vt:lpstr>
      <vt:lpstr>Null-Resource &amp; Provisioners</vt:lpstr>
      <vt:lpstr>Practical Examples &amp; Step-by-Step Documentation on Github</vt:lpstr>
      <vt:lpstr>PowerPoint Presentation</vt:lpstr>
      <vt:lpstr>Terraform Modules</vt:lpstr>
      <vt:lpstr>PowerPoint Presentation</vt:lpstr>
      <vt:lpstr>PowerPoint Presentation</vt:lpstr>
      <vt:lpstr>PowerPoint Presentation</vt:lpstr>
      <vt:lpstr>PowerPoint Presentation</vt:lpstr>
      <vt:lpstr>PowerPoint Presentation</vt:lpstr>
      <vt:lpstr>PowerPoint Presentation</vt:lpstr>
      <vt:lpstr>Practical Examples &amp; Step-by-Step Documentation on Github</vt:lpstr>
      <vt:lpstr>PowerPoint Presentation</vt:lpstr>
      <vt:lpstr>PowerPoint Presentation</vt:lpstr>
      <vt:lpstr>PowerPoint Presentation</vt:lpstr>
      <vt:lpstr>PowerPoint Presentation</vt:lpstr>
      <vt:lpstr>Practical Examples with Step-by-Step Github Documentation</vt:lpstr>
      <vt:lpstr>Terraform Pricing</vt:lpstr>
      <vt:lpstr>PowerPoint Presentation</vt:lpstr>
      <vt:lpstr>Terraform VCS Integration</vt:lpstr>
      <vt:lpstr>Terraform Cloud – Supported VCS Providers</vt:lpstr>
      <vt:lpstr>Terraform Cloud – Overview Tab</vt:lpstr>
      <vt:lpstr>Terraform Cloud – Runs Tab</vt:lpstr>
      <vt:lpstr>Terraform Cloud – States Tab</vt:lpstr>
      <vt:lpstr>Terraform Cloud – Variables Tab</vt:lpstr>
      <vt:lpstr>Terraform Cloud Settings Tab</vt:lpstr>
      <vt:lpstr>PowerPoint Presentation</vt:lpstr>
      <vt:lpstr>Terraform Private Module Registry</vt:lpstr>
      <vt:lpstr>Terraform Cloud – Private Module Registry</vt:lpstr>
      <vt:lpstr>Terraform Cloud – Private Module Registry</vt:lpstr>
      <vt:lpstr>PowerPoint Presentation</vt:lpstr>
      <vt:lpstr>Terraform Cloud - CLI Driven Workflow</vt:lpstr>
      <vt:lpstr>Terraform Cloud - CLI Driven Workflow</vt:lpstr>
      <vt:lpstr>Terraform Cloud - CLI Driven Workflow</vt:lpstr>
      <vt:lpstr>Terraform Cloud - CLI Driven Workflow</vt:lpstr>
      <vt:lpstr>Terraform Cloud - CLI Driven Workflow – States Tab</vt:lpstr>
      <vt:lpstr>PowerPoint Presentation</vt:lpstr>
      <vt:lpstr>What is Sentinel ?</vt:lpstr>
      <vt:lpstr>Sentinel Policies</vt:lpstr>
      <vt:lpstr>Sentinel Enforcement Mode - Advisory</vt:lpstr>
      <vt:lpstr>Sentinel Enforcement Mode – Soft-Mandatory</vt:lpstr>
      <vt:lpstr>Sentinel Enforcement Mode – Hard-Mandatory</vt:lpstr>
      <vt:lpstr>Sentinel – CIS Policies</vt:lpstr>
      <vt:lpstr>Practical Examples with Step-by-Step Github Documentation</vt:lpstr>
      <vt:lpstr>ALL LIVE SLIDES ARE BEFORE THIS SLIDE</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AWS Elastic Beanstalk</dc:title>
  <dc:creator>Stack Simplify</dc:creator>
  <cp:lastModifiedBy>gopal</cp:lastModifiedBy>
  <cp:revision>1164</cp:revision>
  <cp:lastPrinted>2021-07-02T11:42:58Z</cp:lastPrinted>
  <dcterms:created xsi:type="dcterms:W3CDTF">2019-11-12T03:20:49Z</dcterms:created>
  <dcterms:modified xsi:type="dcterms:W3CDTF">2024-05-27T12:03:12Z</dcterms:modified>
</cp:coreProperties>
</file>